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3" r:id="rId4"/>
    <p:sldId id="264" r:id="rId5"/>
    <p:sldId id="262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E4E"/>
    <a:srgbClr val="F2F8EE"/>
    <a:srgbClr val="BCBA7F"/>
    <a:srgbClr val="F5F9FD"/>
    <a:srgbClr val="ECF3FA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107" d="100"/>
          <a:sy n="107" d="100"/>
        </p:scale>
        <p:origin x="77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61BB4-1313-47BB-90D0-CD4C9CDC31D0}" type="doc">
      <dgm:prSet loTypeId="urn:microsoft.com/office/officeart/2011/layout/CircleProcess" loCatId="process" qsTypeId="urn:microsoft.com/office/officeart/2005/8/quickstyle/simple1" qsCatId="simple" csTypeId="urn:microsoft.com/office/officeart/2005/8/colors/accent2_4" csCatId="accent2" phldr="1"/>
      <dgm:spPr/>
    </dgm:pt>
    <dgm:pt modelId="{32270814-FF97-4452-AD28-B3EF36E40C90}">
      <dgm:prSet phldrT="[Text]"/>
      <dgm:spPr/>
      <dgm:t>
        <a:bodyPr/>
        <a:lstStyle/>
        <a:p>
          <a:r>
            <a:rPr lang="en-CA" dirty="0"/>
            <a:t>Needs become present</a:t>
          </a:r>
        </a:p>
      </dgm:t>
    </dgm:pt>
    <dgm:pt modelId="{AE8DF36C-3124-4087-8BD5-592D841188B5}" type="parTrans" cxnId="{5151892D-ECB5-4038-B696-B3E46F798A72}">
      <dgm:prSet/>
      <dgm:spPr/>
      <dgm:t>
        <a:bodyPr/>
        <a:lstStyle/>
        <a:p>
          <a:endParaRPr lang="en-CA"/>
        </a:p>
      </dgm:t>
    </dgm:pt>
    <dgm:pt modelId="{A30BB4A6-E6F7-4084-A90D-6C9A6676BB5C}" type="sibTrans" cxnId="{5151892D-ECB5-4038-B696-B3E46F798A72}">
      <dgm:prSet/>
      <dgm:spPr/>
      <dgm:t>
        <a:bodyPr/>
        <a:lstStyle/>
        <a:p>
          <a:endParaRPr lang="en-CA"/>
        </a:p>
      </dgm:t>
    </dgm:pt>
    <dgm:pt modelId="{18F9EA56-0851-4D18-B99A-8BC6089D6A5E}">
      <dgm:prSet phldrT="[Text]"/>
      <dgm:spPr/>
      <dgm:t>
        <a:bodyPr/>
        <a:lstStyle/>
        <a:p>
          <a:r>
            <a:rPr lang="en-CA" dirty="0"/>
            <a:t>Desire for supports</a:t>
          </a:r>
        </a:p>
      </dgm:t>
    </dgm:pt>
    <dgm:pt modelId="{81D311BE-1F19-48E3-A249-4C90DAC6F733}" type="parTrans" cxnId="{1DA5002B-3A25-4757-8357-212938830AD8}">
      <dgm:prSet/>
      <dgm:spPr/>
      <dgm:t>
        <a:bodyPr/>
        <a:lstStyle/>
        <a:p>
          <a:endParaRPr lang="en-CA"/>
        </a:p>
      </dgm:t>
    </dgm:pt>
    <dgm:pt modelId="{F5A4DF88-10DE-4ECB-9956-2AA0314A6288}" type="sibTrans" cxnId="{1DA5002B-3A25-4757-8357-212938830AD8}">
      <dgm:prSet/>
      <dgm:spPr/>
      <dgm:t>
        <a:bodyPr/>
        <a:lstStyle/>
        <a:p>
          <a:endParaRPr lang="en-CA"/>
        </a:p>
      </dgm:t>
    </dgm:pt>
    <dgm:pt modelId="{5D646C7F-6149-4113-970D-3407EF97E181}">
      <dgm:prSet phldrT="[Text]"/>
      <dgm:spPr/>
      <dgm:t>
        <a:bodyPr/>
        <a:lstStyle/>
        <a:p>
          <a:r>
            <a:rPr lang="en-CA" dirty="0"/>
            <a:t>Seeking supports</a:t>
          </a:r>
        </a:p>
      </dgm:t>
    </dgm:pt>
    <dgm:pt modelId="{1900449F-04EA-4A27-93F9-2C07B79FB0CD}" type="parTrans" cxnId="{7E6573CB-6003-4C10-B715-33D7BF7520E9}">
      <dgm:prSet/>
      <dgm:spPr/>
      <dgm:t>
        <a:bodyPr/>
        <a:lstStyle/>
        <a:p>
          <a:endParaRPr lang="en-CA"/>
        </a:p>
      </dgm:t>
    </dgm:pt>
    <dgm:pt modelId="{1B2F2BAC-AD91-4F05-A7C8-B18913076CFA}" type="sibTrans" cxnId="{7E6573CB-6003-4C10-B715-33D7BF7520E9}">
      <dgm:prSet/>
      <dgm:spPr/>
      <dgm:t>
        <a:bodyPr/>
        <a:lstStyle/>
        <a:p>
          <a:endParaRPr lang="en-CA"/>
        </a:p>
      </dgm:t>
    </dgm:pt>
    <dgm:pt modelId="{4001929A-8E85-4023-AB65-23E67FC155E7}">
      <dgm:prSet phldrT="[Text]"/>
      <dgm:spPr/>
      <dgm:t>
        <a:bodyPr/>
        <a:lstStyle/>
        <a:p>
          <a:r>
            <a:rPr lang="en-CA" dirty="0"/>
            <a:t>Reaching supports</a:t>
          </a:r>
        </a:p>
      </dgm:t>
    </dgm:pt>
    <dgm:pt modelId="{DEE17324-EE12-4690-BDCF-7724A1FEC8EC}" type="parTrans" cxnId="{ECBC6FF5-EC55-49CE-9217-00A1EAA21718}">
      <dgm:prSet/>
      <dgm:spPr/>
      <dgm:t>
        <a:bodyPr/>
        <a:lstStyle/>
        <a:p>
          <a:endParaRPr lang="en-CA"/>
        </a:p>
      </dgm:t>
    </dgm:pt>
    <dgm:pt modelId="{459AB6C0-5119-4A71-BBF2-0A1BF4FA9F75}" type="sibTrans" cxnId="{ECBC6FF5-EC55-49CE-9217-00A1EAA21718}">
      <dgm:prSet/>
      <dgm:spPr/>
      <dgm:t>
        <a:bodyPr/>
        <a:lstStyle/>
        <a:p>
          <a:endParaRPr lang="en-CA"/>
        </a:p>
      </dgm:t>
    </dgm:pt>
    <dgm:pt modelId="{842E299F-31E8-47DA-AAB0-9F8F0FB6107A}">
      <dgm:prSet phldrT="[Text]"/>
      <dgm:spPr/>
      <dgm:t>
        <a:bodyPr/>
        <a:lstStyle/>
        <a:p>
          <a:r>
            <a:rPr lang="en-CA" dirty="0"/>
            <a:t>Utilizing supports</a:t>
          </a:r>
        </a:p>
      </dgm:t>
    </dgm:pt>
    <dgm:pt modelId="{16E8CEC2-F7C2-4111-A9E5-D9272FBC7BA0}" type="parTrans" cxnId="{658C09E2-41AD-455E-8658-8403A9476AF5}">
      <dgm:prSet/>
      <dgm:spPr/>
      <dgm:t>
        <a:bodyPr/>
        <a:lstStyle/>
        <a:p>
          <a:endParaRPr lang="en-CA"/>
        </a:p>
      </dgm:t>
    </dgm:pt>
    <dgm:pt modelId="{390DE64B-0860-4C7C-BC37-E44B336D9555}" type="sibTrans" cxnId="{658C09E2-41AD-455E-8658-8403A9476AF5}">
      <dgm:prSet/>
      <dgm:spPr/>
      <dgm:t>
        <a:bodyPr/>
        <a:lstStyle/>
        <a:p>
          <a:endParaRPr lang="en-CA"/>
        </a:p>
      </dgm:t>
    </dgm:pt>
    <dgm:pt modelId="{A63921FD-2686-4824-A5EF-79E3A1071220}">
      <dgm:prSet phldrT="[Text]"/>
      <dgm:spPr/>
      <dgm:t>
        <a:bodyPr/>
        <a:lstStyle/>
        <a:p>
          <a:r>
            <a:rPr lang="en-CA" dirty="0"/>
            <a:t>Outcomes of supports</a:t>
          </a:r>
        </a:p>
      </dgm:t>
    </dgm:pt>
    <dgm:pt modelId="{AA5F4734-2709-4B52-AB13-7B1B6F5FFAAE}" type="parTrans" cxnId="{4350A689-F5C5-4EB8-A6C1-C18AFED4FD89}">
      <dgm:prSet/>
      <dgm:spPr/>
      <dgm:t>
        <a:bodyPr/>
        <a:lstStyle/>
        <a:p>
          <a:endParaRPr lang="en-CA"/>
        </a:p>
      </dgm:t>
    </dgm:pt>
    <dgm:pt modelId="{26798A77-2C62-4552-9D4D-953E93055818}" type="sibTrans" cxnId="{4350A689-F5C5-4EB8-A6C1-C18AFED4FD89}">
      <dgm:prSet/>
      <dgm:spPr/>
      <dgm:t>
        <a:bodyPr/>
        <a:lstStyle/>
        <a:p>
          <a:endParaRPr lang="en-CA"/>
        </a:p>
      </dgm:t>
    </dgm:pt>
    <dgm:pt modelId="{DEEAC6FE-97AB-4CBF-A1F9-FE9537B6C5E7}" type="pres">
      <dgm:prSet presAssocID="{5A961BB4-1313-47BB-90D0-CD4C9CDC31D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5F3C547-E180-4E1A-A540-FFD934FE32FE}" type="pres">
      <dgm:prSet presAssocID="{A63921FD-2686-4824-A5EF-79E3A1071220}" presName="Accent6" presStyleCnt="0"/>
      <dgm:spPr/>
    </dgm:pt>
    <dgm:pt modelId="{A9EAD63A-449A-45DA-9C99-3C32F0F05707}" type="pres">
      <dgm:prSet presAssocID="{A63921FD-2686-4824-A5EF-79E3A1071220}" presName="Accent" presStyleLbl="node1" presStyleIdx="0" presStyleCnt="6" custLinFactNeighborX="-3662" custLinFactNeighborY="7068"/>
      <dgm:spPr/>
    </dgm:pt>
    <dgm:pt modelId="{F0608E4A-B8D9-4DD7-8F47-4FFF9A56064E}" type="pres">
      <dgm:prSet presAssocID="{A63921FD-2686-4824-A5EF-79E3A1071220}" presName="ParentBackground6" presStyleCnt="0"/>
      <dgm:spPr/>
    </dgm:pt>
    <dgm:pt modelId="{8BA5DFE6-10CC-4DC1-BF5E-B8E07F87AF9E}" type="pres">
      <dgm:prSet presAssocID="{A63921FD-2686-4824-A5EF-79E3A1071220}" presName="ParentBackground" presStyleLbl="fgAcc1" presStyleIdx="0" presStyleCnt="6"/>
      <dgm:spPr/>
    </dgm:pt>
    <dgm:pt modelId="{58FA975D-4BBC-4215-B811-0DC6C9CFE0E8}" type="pres">
      <dgm:prSet presAssocID="{A63921FD-2686-4824-A5EF-79E3A1071220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944B3E1-CBB1-4DD6-B516-E40FFF2992F8}" type="pres">
      <dgm:prSet presAssocID="{842E299F-31E8-47DA-AAB0-9F8F0FB6107A}" presName="Accent5" presStyleCnt="0"/>
      <dgm:spPr/>
    </dgm:pt>
    <dgm:pt modelId="{958AC4C9-1C23-459E-BAF7-C9C576892D6D}" type="pres">
      <dgm:prSet presAssocID="{842E299F-31E8-47DA-AAB0-9F8F0FB6107A}" presName="Accent" presStyleLbl="node1" presStyleIdx="1" presStyleCnt="6"/>
      <dgm:spPr/>
    </dgm:pt>
    <dgm:pt modelId="{10F37F6B-80B6-4BCF-AACE-410D4F8872C6}" type="pres">
      <dgm:prSet presAssocID="{842E299F-31E8-47DA-AAB0-9F8F0FB6107A}" presName="ParentBackground5" presStyleCnt="0"/>
      <dgm:spPr/>
    </dgm:pt>
    <dgm:pt modelId="{D0BB2B79-B011-4A2B-85C1-89A978BA4ECA}" type="pres">
      <dgm:prSet presAssocID="{842E299F-31E8-47DA-AAB0-9F8F0FB6107A}" presName="ParentBackground" presStyleLbl="fgAcc1" presStyleIdx="1" presStyleCnt="6"/>
      <dgm:spPr/>
    </dgm:pt>
    <dgm:pt modelId="{001D2C84-8CF3-47DF-AE9E-F0818EE0BB45}" type="pres">
      <dgm:prSet presAssocID="{842E299F-31E8-47DA-AAB0-9F8F0FB6107A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5D361C6-9C97-49D9-B71B-2EE3591373CB}" type="pres">
      <dgm:prSet presAssocID="{4001929A-8E85-4023-AB65-23E67FC155E7}" presName="Accent4" presStyleCnt="0"/>
      <dgm:spPr/>
    </dgm:pt>
    <dgm:pt modelId="{A613F669-BEC8-45C9-BD97-A89C4B02DC18}" type="pres">
      <dgm:prSet presAssocID="{4001929A-8E85-4023-AB65-23E67FC155E7}" presName="Accent" presStyleLbl="node1" presStyleIdx="2" presStyleCnt="6"/>
      <dgm:spPr/>
    </dgm:pt>
    <dgm:pt modelId="{7632A775-51C3-4CA0-8E85-D531926C1FF2}" type="pres">
      <dgm:prSet presAssocID="{4001929A-8E85-4023-AB65-23E67FC155E7}" presName="ParentBackground4" presStyleCnt="0"/>
      <dgm:spPr/>
    </dgm:pt>
    <dgm:pt modelId="{14BEF033-312B-4F4A-BC72-1B6BB989C0C1}" type="pres">
      <dgm:prSet presAssocID="{4001929A-8E85-4023-AB65-23E67FC155E7}" presName="ParentBackground" presStyleLbl="fgAcc1" presStyleIdx="2" presStyleCnt="6"/>
      <dgm:spPr/>
    </dgm:pt>
    <dgm:pt modelId="{2071FE09-2B07-4232-8EF7-68EE32398FA3}" type="pres">
      <dgm:prSet presAssocID="{4001929A-8E85-4023-AB65-23E67FC155E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DE45FA8-32BA-4E80-9FA4-CDB6CEEF4624}" type="pres">
      <dgm:prSet presAssocID="{5D646C7F-6149-4113-970D-3407EF97E181}" presName="Accent3" presStyleCnt="0"/>
      <dgm:spPr/>
    </dgm:pt>
    <dgm:pt modelId="{40CF12EA-4782-4299-8819-8CC9F341D378}" type="pres">
      <dgm:prSet presAssocID="{5D646C7F-6149-4113-970D-3407EF97E181}" presName="Accent" presStyleLbl="node1" presStyleIdx="3" presStyleCnt="6"/>
      <dgm:spPr/>
    </dgm:pt>
    <dgm:pt modelId="{5070F825-6D7A-4076-A49D-D03A7091A05C}" type="pres">
      <dgm:prSet presAssocID="{5D646C7F-6149-4113-970D-3407EF97E181}" presName="ParentBackground3" presStyleCnt="0"/>
      <dgm:spPr/>
    </dgm:pt>
    <dgm:pt modelId="{45496CB7-8E9D-487C-ADA7-73F6561FE5F7}" type="pres">
      <dgm:prSet presAssocID="{5D646C7F-6149-4113-970D-3407EF97E181}" presName="ParentBackground" presStyleLbl="fgAcc1" presStyleIdx="3" presStyleCnt="6" custLinFactNeighborX="1048" custLinFactNeighborY="-739"/>
      <dgm:spPr/>
    </dgm:pt>
    <dgm:pt modelId="{CFD403D2-0085-44F9-9EBE-F711CC90860D}" type="pres">
      <dgm:prSet presAssocID="{5D646C7F-6149-4113-970D-3407EF97E181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9D258B6-92E6-4204-A758-106CE30810B8}" type="pres">
      <dgm:prSet presAssocID="{18F9EA56-0851-4D18-B99A-8BC6089D6A5E}" presName="Accent2" presStyleCnt="0"/>
      <dgm:spPr/>
    </dgm:pt>
    <dgm:pt modelId="{43FD0C3D-33A3-496E-8367-E95D9C56E319}" type="pres">
      <dgm:prSet presAssocID="{18F9EA56-0851-4D18-B99A-8BC6089D6A5E}" presName="Accent" presStyleLbl="node1" presStyleIdx="4" presStyleCnt="6"/>
      <dgm:spPr/>
    </dgm:pt>
    <dgm:pt modelId="{F556C8AC-D1D9-4321-BB0B-2C405B1AB0D1}" type="pres">
      <dgm:prSet presAssocID="{18F9EA56-0851-4D18-B99A-8BC6089D6A5E}" presName="ParentBackground2" presStyleCnt="0"/>
      <dgm:spPr/>
    </dgm:pt>
    <dgm:pt modelId="{E805D625-5B37-4123-B50B-92F5CEFC6EC8}" type="pres">
      <dgm:prSet presAssocID="{18F9EA56-0851-4D18-B99A-8BC6089D6A5E}" presName="ParentBackground" presStyleLbl="fgAcc1" presStyleIdx="4" presStyleCnt="6"/>
      <dgm:spPr/>
    </dgm:pt>
    <dgm:pt modelId="{C7D4A627-8932-4984-86DA-03F0F6B1A181}" type="pres">
      <dgm:prSet presAssocID="{18F9EA56-0851-4D18-B99A-8BC6089D6A5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22647A7-80D0-45EE-BF63-F79ABB6630F7}" type="pres">
      <dgm:prSet presAssocID="{32270814-FF97-4452-AD28-B3EF36E40C90}" presName="Accent1" presStyleCnt="0"/>
      <dgm:spPr/>
    </dgm:pt>
    <dgm:pt modelId="{AD81C839-95F9-4027-8585-746B2E33F0BD}" type="pres">
      <dgm:prSet presAssocID="{32270814-FF97-4452-AD28-B3EF36E40C90}" presName="Accent" presStyleLbl="node1" presStyleIdx="5" presStyleCnt="6"/>
      <dgm:spPr/>
    </dgm:pt>
    <dgm:pt modelId="{E918C665-B371-4659-97CC-8C3E4385FE72}" type="pres">
      <dgm:prSet presAssocID="{32270814-FF97-4452-AD28-B3EF36E40C90}" presName="ParentBackground1" presStyleCnt="0"/>
      <dgm:spPr/>
    </dgm:pt>
    <dgm:pt modelId="{0589446F-445E-4EB7-BFD5-762E5CAD3B4A}" type="pres">
      <dgm:prSet presAssocID="{32270814-FF97-4452-AD28-B3EF36E40C90}" presName="ParentBackground" presStyleLbl="fgAcc1" presStyleIdx="5" presStyleCnt="6"/>
      <dgm:spPr/>
    </dgm:pt>
    <dgm:pt modelId="{6DAEBEC5-B90C-4D92-8ADB-F57CFF5C9EC6}" type="pres">
      <dgm:prSet presAssocID="{32270814-FF97-4452-AD28-B3EF36E40C9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FD11317-C16B-48B5-B806-E93589C0EE5B}" type="presOf" srcId="{A63921FD-2686-4824-A5EF-79E3A1071220}" destId="{8BA5DFE6-10CC-4DC1-BF5E-B8E07F87AF9E}" srcOrd="0" destOrd="0" presId="urn:microsoft.com/office/officeart/2011/layout/CircleProcess"/>
    <dgm:cxn modelId="{1DA5002B-3A25-4757-8357-212938830AD8}" srcId="{5A961BB4-1313-47BB-90D0-CD4C9CDC31D0}" destId="{18F9EA56-0851-4D18-B99A-8BC6089D6A5E}" srcOrd="1" destOrd="0" parTransId="{81D311BE-1F19-48E3-A249-4C90DAC6F733}" sibTransId="{F5A4DF88-10DE-4ECB-9956-2AA0314A6288}"/>
    <dgm:cxn modelId="{5151892D-ECB5-4038-B696-B3E46F798A72}" srcId="{5A961BB4-1313-47BB-90D0-CD4C9CDC31D0}" destId="{32270814-FF97-4452-AD28-B3EF36E40C90}" srcOrd="0" destOrd="0" parTransId="{AE8DF36C-3124-4087-8BD5-592D841188B5}" sibTransId="{A30BB4A6-E6F7-4084-A90D-6C9A6676BB5C}"/>
    <dgm:cxn modelId="{59A16141-6F24-41AA-BC21-C51716364650}" type="presOf" srcId="{5D646C7F-6149-4113-970D-3407EF97E181}" destId="{CFD403D2-0085-44F9-9EBE-F711CC90860D}" srcOrd="1" destOrd="0" presId="urn:microsoft.com/office/officeart/2011/layout/CircleProcess"/>
    <dgm:cxn modelId="{5095F944-8A58-46DE-9A82-03D5A8214B7E}" type="presOf" srcId="{18F9EA56-0851-4D18-B99A-8BC6089D6A5E}" destId="{E805D625-5B37-4123-B50B-92F5CEFC6EC8}" srcOrd="0" destOrd="0" presId="urn:microsoft.com/office/officeart/2011/layout/CircleProcess"/>
    <dgm:cxn modelId="{B59B1251-C924-4B40-8E06-1412D30F84B0}" type="presOf" srcId="{4001929A-8E85-4023-AB65-23E67FC155E7}" destId="{2071FE09-2B07-4232-8EF7-68EE32398FA3}" srcOrd="1" destOrd="0" presId="urn:microsoft.com/office/officeart/2011/layout/CircleProcess"/>
    <dgm:cxn modelId="{2679A35D-E4C6-4B57-B2B0-AC307B7D14CC}" type="presOf" srcId="{32270814-FF97-4452-AD28-B3EF36E40C90}" destId="{0589446F-445E-4EB7-BFD5-762E5CAD3B4A}" srcOrd="0" destOrd="0" presId="urn:microsoft.com/office/officeart/2011/layout/CircleProcess"/>
    <dgm:cxn modelId="{62873F84-B218-442D-A00C-BFC3B294E1E0}" type="presOf" srcId="{5A961BB4-1313-47BB-90D0-CD4C9CDC31D0}" destId="{DEEAC6FE-97AB-4CBF-A1F9-FE9537B6C5E7}" srcOrd="0" destOrd="0" presId="urn:microsoft.com/office/officeart/2011/layout/CircleProcess"/>
    <dgm:cxn modelId="{4350A689-F5C5-4EB8-A6C1-C18AFED4FD89}" srcId="{5A961BB4-1313-47BB-90D0-CD4C9CDC31D0}" destId="{A63921FD-2686-4824-A5EF-79E3A1071220}" srcOrd="5" destOrd="0" parTransId="{AA5F4734-2709-4B52-AB13-7B1B6F5FFAAE}" sibTransId="{26798A77-2C62-4552-9D4D-953E93055818}"/>
    <dgm:cxn modelId="{A512739A-78E5-4F01-A659-4B713B36FA3B}" type="presOf" srcId="{842E299F-31E8-47DA-AAB0-9F8F0FB6107A}" destId="{001D2C84-8CF3-47DF-AE9E-F0818EE0BB45}" srcOrd="1" destOrd="0" presId="urn:microsoft.com/office/officeart/2011/layout/CircleProcess"/>
    <dgm:cxn modelId="{077BAFA0-361A-47D8-B2AE-E026EC49FA82}" type="presOf" srcId="{18F9EA56-0851-4D18-B99A-8BC6089D6A5E}" destId="{C7D4A627-8932-4984-86DA-03F0F6B1A181}" srcOrd="1" destOrd="0" presId="urn:microsoft.com/office/officeart/2011/layout/CircleProcess"/>
    <dgm:cxn modelId="{287F7FA1-2F72-4488-BCAC-043D27748D65}" type="presOf" srcId="{32270814-FF97-4452-AD28-B3EF36E40C90}" destId="{6DAEBEC5-B90C-4D92-8ADB-F57CFF5C9EC6}" srcOrd="1" destOrd="0" presId="urn:microsoft.com/office/officeart/2011/layout/CircleProcess"/>
    <dgm:cxn modelId="{4C0A75A7-C3BF-4830-A213-B65CABC6C3C0}" type="presOf" srcId="{5D646C7F-6149-4113-970D-3407EF97E181}" destId="{45496CB7-8E9D-487C-ADA7-73F6561FE5F7}" srcOrd="0" destOrd="0" presId="urn:microsoft.com/office/officeart/2011/layout/CircleProcess"/>
    <dgm:cxn modelId="{C4126EB0-E634-4DB8-9694-C75B7E0C0350}" type="presOf" srcId="{A63921FD-2686-4824-A5EF-79E3A1071220}" destId="{58FA975D-4BBC-4215-B811-0DC6C9CFE0E8}" srcOrd="1" destOrd="0" presId="urn:microsoft.com/office/officeart/2011/layout/CircleProcess"/>
    <dgm:cxn modelId="{F9E2C5C5-4E23-42EA-8539-7148F68C507F}" type="presOf" srcId="{842E299F-31E8-47DA-AAB0-9F8F0FB6107A}" destId="{D0BB2B79-B011-4A2B-85C1-89A978BA4ECA}" srcOrd="0" destOrd="0" presId="urn:microsoft.com/office/officeart/2011/layout/CircleProcess"/>
    <dgm:cxn modelId="{7E6573CB-6003-4C10-B715-33D7BF7520E9}" srcId="{5A961BB4-1313-47BB-90D0-CD4C9CDC31D0}" destId="{5D646C7F-6149-4113-970D-3407EF97E181}" srcOrd="2" destOrd="0" parTransId="{1900449F-04EA-4A27-93F9-2C07B79FB0CD}" sibTransId="{1B2F2BAC-AD91-4F05-A7C8-B18913076CFA}"/>
    <dgm:cxn modelId="{26AF6BD3-BF49-4A84-AF9D-ED03B1C6F605}" type="presOf" srcId="{4001929A-8E85-4023-AB65-23E67FC155E7}" destId="{14BEF033-312B-4F4A-BC72-1B6BB989C0C1}" srcOrd="0" destOrd="0" presId="urn:microsoft.com/office/officeart/2011/layout/CircleProcess"/>
    <dgm:cxn modelId="{658C09E2-41AD-455E-8658-8403A9476AF5}" srcId="{5A961BB4-1313-47BB-90D0-CD4C9CDC31D0}" destId="{842E299F-31E8-47DA-AAB0-9F8F0FB6107A}" srcOrd="4" destOrd="0" parTransId="{16E8CEC2-F7C2-4111-A9E5-D9272FBC7BA0}" sibTransId="{390DE64B-0860-4C7C-BC37-E44B336D9555}"/>
    <dgm:cxn modelId="{ECBC6FF5-EC55-49CE-9217-00A1EAA21718}" srcId="{5A961BB4-1313-47BB-90D0-CD4C9CDC31D0}" destId="{4001929A-8E85-4023-AB65-23E67FC155E7}" srcOrd="3" destOrd="0" parTransId="{DEE17324-EE12-4690-BDCF-7724A1FEC8EC}" sibTransId="{459AB6C0-5119-4A71-BBF2-0A1BF4FA9F75}"/>
    <dgm:cxn modelId="{594ACB58-AB7F-4DF9-95EF-3E8ACDC32DD9}" type="presParOf" srcId="{DEEAC6FE-97AB-4CBF-A1F9-FE9537B6C5E7}" destId="{95F3C547-E180-4E1A-A540-FFD934FE32FE}" srcOrd="0" destOrd="0" presId="urn:microsoft.com/office/officeart/2011/layout/CircleProcess"/>
    <dgm:cxn modelId="{9A5A8F69-00CE-4D29-9577-A63AA8BE1939}" type="presParOf" srcId="{95F3C547-E180-4E1A-A540-FFD934FE32FE}" destId="{A9EAD63A-449A-45DA-9C99-3C32F0F05707}" srcOrd="0" destOrd="0" presId="urn:microsoft.com/office/officeart/2011/layout/CircleProcess"/>
    <dgm:cxn modelId="{F2B0589D-93AE-47C0-880E-618E860B3510}" type="presParOf" srcId="{DEEAC6FE-97AB-4CBF-A1F9-FE9537B6C5E7}" destId="{F0608E4A-B8D9-4DD7-8F47-4FFF9A56064E}" srcOrd="1" destOrd="0" presId="urn:microsoft.com/office/officeart/2011/layout/CircleProcess"/>
    <dgm:cxn modelId="{E1D2C5D2-3361-4886-B232-8EECA6A3C345}" type="presParOf" srcId="{F0608E4A-B8D9-4DD7-8F47-4FFF9A56064E}" destId="{8BA5DFE6-10CC-4DC1-BF5E-B8E07F87AF9E}" srcOrd="0" destOrd="0" presId="urn:microsoft.com/office/officeart/2011/layout/CircleProcess"/>
    <dgm:cxn modelId="{A35592A9-B633-45A7-96EF-0CC771531384}" type="presParOf" srcId="{DEEAC6FE-97AB-4CBF-A1F9-FE9537B6C5E7}" destId="{58FA975D-4BBC-4215-B811-0DC6C9CFE0E8}" srcOrd="2" destOrd="0" presId="urn:microsoft.com/office/officeart/2011/layout/CircleProcess"/>
    <dgm:cxn modelId="{4C2B97D3-D53F-4F9C-8F60-2CA6953E2DFF}" type="presParOf" srcId="{DEEAC6FE-97AB-4CBF-A1F9-FE9537B6C5E7}" destId="{2944B3E1-CBB1-4DD6-B516-E40FFF2992F8}" srcOrd="3" destOrd="0" presId="urn:microsoft.com/office/officeart/2011/layout/CircleProcess"/>
    <dgm:cxn modelId="{4FBAD1F4-AF39-451A-96B0-F89148ADC3A2}" type="presParOf" srcId="{2944B3E1-CBB1-4DD6-B516-E40FFF2992F8}" destId="{958AC4C9-1C23-459E-BAF7-C9C576892D6D}" srcOrd="0" destOrd="0" presId="urn:microsoft.com/office/officeart/2011/layout/CircleProcess"/>
    <dgm:cxn modelId="{49F47C39-D641-47FE-94F8-DE665C6B923D}" type="presParOf" srcId="{DEEAC6FE-97AB-4CBF-A1F9-FE9537B6C5E7}" destId="{10F37F6B-80B6-4BCF-AACE-410D4F8872C6}" srcOrd="4" destOrd="0" presId="urn:microsoft.com/office/officeart/2011/layout/CircleProcess"/>
    <dgm:cxn modelId="{6FC7C2F8-0B59-478D-9F54-5F949C94EF18}" type="presParOf" srcId="{10F37F6B-80B6-4BCF-AACE-410D4F8872C6}" destId="{D0BB2B79-B011-4A2B-85C1-89A978BA4ECA}" srcOrd="0" destOrd="0" presId="urn:microsoft.com/office/officeart/2011/layout/CircleProcess"/>
    <dgm:cxn modelId="{CBA6C60D-679B-4387-8A9F-8B4487832640}" type="presParOf" srcId="{DEEAC6FE-97AB-4CBF-A1F9-FE9537B6C5E7}" destId="{001D2C84-8CF3-47DF-AE9E-F0818EE0BB45}" srcOrd="5" destOrd="0" presId="urn:microsoft.com/office/officeart/2011/layout/CircleProcess"/>
    <dgm:cxn modelId="{1C0DD865-CA02-4C7D-A02D-46ABEEDA737B}" type="presParOf" srcId="{DEEAC6FE-97AB-4CBF-A1F9-FE9537B6C5E7}" destId="{A5D361C6-9C97-49D9-B71B-2EE3591373CB}" srcOrd="6" destOrd="0" presId="urn:microsoft.com/office/officeart/2011/layout/CircleProcess"/>
    <dgm:cxn modelId="{8C8A355E-0A9C-4CA6-8FC2-ED80E9D0D0BB}" type="presParOf" srcId="{A5D361C6-9C97-49D9-B71B-2EE3591373CB}" destId="{A613F669-BEC8-45C9-BD97-A89C4B02DC18}" srcOrd="0" destOrd="0" presId="urn:microsoft.com/office/officeart/2011/layout/CircleProcess"/>
    <dgm:cxn modelId="{2CA41A3E-36F7-4264-BF29-E2222D3A31B9}" type="presParOf" srcId="{DEEAC6FE-97AB-4CBF-A1F9-FE9537B6C5E7}" destId="{7632A775-51C3-4CA0-8E85-D531926C1FF2}" srcOrd="7" destOrd="0" presId="urn:microsoft.com/office/officeart/2011/layout/CircleProcess"/>
    <dgm:cxn modelId="{0C2BE0F8-A50B-426C-AE88-493AC0478C2F}" type="presParOf" srcId="{7632A775-51C3-4CA0-8E85-D531926C1FF2}" destId="{14BEF033-312B-4F4A-BC72-1B6BB989C0C1}" srcOrd="0" destOrd="0" presId="urn:microsoft.com/office/officeart/2011/layout/CircleProcess"/>
    <dgm:cxn modelId="{8B5DB143-F0DA-4D52-8F5A-F0F942AED410}" type="presParOf" srcId="{DEEAC6FE-97AB-4CBF-A1F9-FE9537B6C5E7}" destId="{2071FE09-2B07-4232-8EF7-68EE32398FA3}" srcOrd="8" destOrd="0" presId="urn:microsoft.com/office/officeart/2011/layout/CircleProcess"/>
    <dgm:cxn modelId="{F871580B-DD5D-40C1-A84C-26C5E4ED8ADB}" type="presParOf" srcId="{DEEAC6FE-97AB-4CBF-A1F9-FE9537B6C5E7}" destId="{8DE45FA8-32BA-4E80-9FA4-CDB6CEEF4624}" srcOrd="9" destOrd="0" presId="urn:microsoft.com/office/officeart/2011/layout/CircleProcess"/>
    <dgm:cxn modelId="{7CF74841-A6FB-4C91-B147-20B469A7647F}" type="presParOf" srcId="{8DE45FA8-32BA-4E80-9FA4-CDB6CEEF4624}" destId="{40CF12EA-4782-4299-8819-8CC9F341D378}" srcOrd="0" destOrd="0" presId="urn:microsoft.com/office/officeart/2011/layout/CircleProcess"/>
    <dgm:cxn modelId="{D48CED89-D267-4051-B001-8F0BB03FBF6D}" type="presParOf" srcId="{DEEAC6FE-97AB-4CBF-A1F9-FE9537B6C5E7}" destId="{5070F825-6D7A-4076-A49D-D03A7091A05C}" srcOrd="10" destOrd="0" presId="urn:microsoft.com/office/officeart/2011/layout/CircleProcess"/>
    <dgm:cxn modelId="{AA3BECBE-FD94-44D2-AEDA-9009FF5B0789}" type="presParOf" srcId="{5070F825-6D7A-4076-A49D-D03A7091A05C}" destId="{45496CB7-8E9D-487C-ADA7-73F6561FE5F7}" srcOrd="0" destOrd="0" presId="urn:microsoft.com/office/officeart/2011/layout/CircleProcess"/>
    <dgm:cxn modelId="{4AE55288-6577-4AD1-AC4B-3A4E3B4C0371}" type="presParOf" srcId="{DEEAC6FE-97AB-4CBF-A1F9-FE9537B6C5E7}" destId="{CFD403D2-0085-44F9-9EBE-F711CC90860D}" srcOrd="11" destOrd="0" presId="urn:microsoft.com/office/officeart/2011/layout/CircleProcess"/>
    <dgm:cxn modelId="{18A8F847-E789-4A0E-929F-1113A909A36D}" type="presParOf" srcId="{DEEAC6FE-97AB-4CBF-A1F9-FE9537B6C5E7}" destId="{F9D258B6-92E6-4204-A758-106CE30810B8}" srcOrd="12" destOrd="0" presId="urn:microsoft.com/office/officeart/2011/layout/CircleProcess"/>
    <dgm:cxn modelId="{DDD5158A-4C41-41C2-A0C0-969304A670C0}" type="presParOf" srcId="{F9D258B6-92E6-4204-A758-106CE30810B8}" destId="{43FD0C3D-33A3-496E-8367-E95D9C56E319}" srcOrd="0" destOrd="0" presId="urn:microsoft.com/office/officeart/2011/layout/CircleProcess"/>
    <dgm:cxn modelId="{4711FA0D-22C4-4794-83F6-9F4BFAA11C9F}" type="presParOf" srcId="{DEEAC6FE-97AB-4CBF-A1F9-FE9537B6C5E7}" destId="{F556C8AC-D1D9-4321-BB0B-2C405B1AB0D1}" srcOrd="13" destOrd="0" presId="urn:microsoft.com/office/officeart/2011/layout/CircleProcess"/>
    <dgm:cxn modelId="{A9BA3769-8BCA-4197-A38D-F4EB298584C4}" type="presParOf" srcId="{F556C8AC-D1D9-4321-BB0B-2C405B1AB0D1}" destId="{E805D625-5B37-4123-B50B-92F5CEFC6EC8}" srcOrd="0" destOrd="0" presId="urn:microsoft.com/office/officeart/2011/layout/CircleProcess"/>
    <dgm:cxn modelId="{D33E3175-A5A8-4475-A3D8-0930C76DE8F2}" type="presParOf" srcId="{DEEAC6FE-97AB-4CBF-A1F9-FE9537B6C5E7}" destId="{C7D4A627-8932-4984-86DA-03F0F6B1A181}" srcOrd="14" destOrd="0" presId="urn:microsoft.com/office/officeart/2011/layout/CircleProcess"/>
    <dgm:cxn modelId="{1057B124-B765-46AD-AB3F-A87317F839DD}" type="presParOf" srcId="{DEEAC6FE-97AB-4CBF-A1F9-FE9537B6C5E7}" destId="{322647A7-80D0-45EE-BF63-F79ABB6630F7}" srcOrd="15" destOrd="0" presId="urn:microsoft.com/office/officeart/2011/layout/CircleProcess"/>
    <dgm:cxn modelId="{66579D6B-97E1-49DB-B322-763992A3513E}" type="presParOf" srcId="{322647A7-80D0-45EE-BF63-F79ABB6630F7}" destId="{AD81C839-95F9-4027-8585-746B2E33F0BD}" srcOrd="0" destOrd="0" presId="urn:microsoft.com/office/officeart/2011/layout/CircleProcess"/>
    <dgm:cxn modelId="{6ACC82FA-D1E6-4B34-8410-3BF2DB6B5DCE}" type="presParOf" srcId="{DEEAC6FE-97AB-4CBF-A1F9-FE9537B6C5E7}" destId="{E918C665-B371-4659-97CC-8C3E4385FE72}" srcOrd="16" destOrd="0" presId="urn:microsoft.com/office/officeart/2011/layout/CircleProcess"/>
    <dgm:cxn modelId="{E6B65966-A9CA-47C8-BEAE-0C05CB67FBEC}" type="presParOf" srcId="{E918C665-B371-4659-97CC-8C3E4385FE72}" destId="{0589446F-445E-4EB7-BFD5-762E5CAD3B4A}" srcOrd="0" destOrd="0" presId="urn:microsoft.com/office/officeart/2011/layout/CircleProcess"/>
    <dgm:cxn modelId="{85527F1F-6013-40D8-AEFE-93C874EF5A39}" type="presParOf" srcId="{DEEAC6FE-97AB-4CBF-A1F9-FE9537B6C5E7}" destId="{6DAEBEC5-B90C-4D92-8ADB-F57CFF5C9EC6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AD63A-449A-45DA-9C99-3C32F0F05707}">
      <dsp:nvSpPr>
        <dsp:cNvPr id="0" name=""/>
        <dsp:cNvSpPr/>
      </dsp:nvSpPr>
      <dsp:spPr>
        <a:xfrm>
          <a:off x="6761354" y="2170810"/>
          <a:ext cx="1254857" cy="1254619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5DFE6-10CC-4DC1-BF5E-B8E07F87AF9E}">
      <dsp:nvSpPr>
        <dsp:cNvPr id="0" name=""/>
        <dsp:cNvSpPr/>
      </dsp:nvSpPr>
      <dsp:spPr>
        <a:xfrm>
          <a:off x="6849561" y="2123961"/>
          <a:ext cx="1171147" cy="11709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Outcomes of supports</a:t>
          </a:r>
        </a:p>
      </dsp:txBody>
      <dsp:txXfrm>
        <a:off x="7016981" y="2291273"/>
        <a:ext cx="836306" cy="836339"/>
      </dsp:txXfrm>
    </dsp:sp>
    <dsp:sp modelId="{958AC4C9-1C23-459E-BAF7-C9C576892D6D}">
      <dsp:nvSpPr>
        <dsp:cNvPr id="0" name=""/>
        <dsp:cNvSpPr/>
      </dsp:nvSpPr>
      <dsp:spPr>
        <a:xfrm rot="2700000">
          <a:off x="5511081" y="2081992"/>
          <a:ext cx="1254681" cy="1254681"/>
        </a:xfrm>
        <a:prstGeom prst="teardrop">
          <a:avLst>
            <a:gd name="adj" fmla="val 100000"/>
          </a:avLst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B2B79-B011-4A2B-85C1-89A978BA4ECA}">
      <dsp:nvSpPr>
        <dsp:cNvPr id="0" name=""/>
        <dsp:cNvSpPr/>
      </dsp:nvSpPr>
      <dsp:spPr>
        <a:xfrm>
          <a:off x="5553246" y="2123961"/>
          <a:ext cx="1171147" cy="11709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85330"/>
              <a:satOff val="2886"/>
              <a:lumOff val="143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Utilizing supports</a:t>
          </a:r>
        </a:p>
      </dsp:txBody>
      <dsp:txXfrm>
        <a:off x="5720667" y="2291273"/>
        <a:ext cx="836306" cy="836339"/>
      </dsp:txXfrm>
    </dsp:sp>
    <dsp:sp modelId="{A613F669-BEC8-45C9-BD97-A89C4B02DC18}">
      <dsp:nvSpPr>
        <dsp:cNvPr id="0" name=""/>
        <dsp:cNvSpPr/>
      </dsp:nvSpPr>
      <dsp:spPr>
        <a:xfrm rot="2700000">
          <a:off x="4214766" y="2081992"/>
          <a:ext cx="1254681" cy="1254681"/>
        </a:xfrm>
        <a:prstGeom prst="teardrop">
          <a:avLst>
            <a:gd name="adj" fmla="val 100000"/>
          </a:avLst>
        </a:prstGeom>
        <a:solidFill>
          <a:schemeClr val="accent2">
            <a:shade val="50000"/>
            <a:hueOff val="-394116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EF033-312B-4F4A-BC72-1B6BB989C0C1}">
      <dsp:nvSpPr>
        <dsp:cNvPr id="0" name=""/>
        <dsp:cNvSpPr/>
      </dsp:nvSpPr>
      <dsp:spPr>
        <a:xfrm>
          <a:off x="4256932" y="2123961"/>
          <a:ext cx="1171147" cy="11709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Reaching supports</a:t>
          </a:r>
        </a:p>
      </dsp:txBody>
      <dsp:txXfrm>
        <a:off x="4424353" y="2291273"/>
        <a:ext cx="836306" cy="836339"/>
      </dsp:txXfrm>
    </dsp:sp>
    <dsp:sp modelId="{40CF12EA-4782-4299-8819-8CC9F341D378}">
      <dsp:nvSpPr>
        <dsp:cNvPr id="0" name=""/>
        <dsp:cNvSpPr/>
      </dsp:nvSpPr>
      <dsp:spPr>
        <a:xfrm rot="2700000">
          <a:off x="2918452" y="2081992"/>
          <a:ext cx="1254681" cy="1254681"/>
        </a:xfrm>
        <a:prstGeom prst="teardrop">
          <a:avLst>
            <a:gd name="adj" fmla="val 100000"/>
          </a:avLst>
        </a:prstGeom>
        <a:solidFill>
          <a:schemeClr val="accent2">
            <a:shade val="50000"/>
            <a:hueOff val="-591174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96CB7-8E9D-487C-ADA7-73F6561FE5F7}">
      <dsp:nvSpPr>
        <dsp:cNvPr id="0" name=""/>
        <dsp:cNvSpPr/>
      </dsp:nvSpPr>
      <dsp:spPr>
        <a:xfrm>
          <a:off x="2972891" y="2115308"/>
          <a:ext cx="1171147" cy="11709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555991"/>
              <a:satOff val="8658"/>
              <a:lumOff val="431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Seeking supports</a:t>
          </a:r>
        </a:p>
      </dsp:txBody>
      <dsp:txXfrm>
        <a:off x="3139515" y="2282620"/>
        <a:ext cx="836306" cy="836339"/>
      </dsp:txXfrm>
    </dsp:sp>
    <dsp:sp modelId="{43FD0C3D-33A3-496E-8367-E95D9C56E319}">
      <dsp:nvSpPr>
        <dsp:cNvPr id="0" name=""/>
        <dsp:cNvSpPr/>
      </dsp:nvSpPr>
      <dsp:spPr>
        <a:xfrm rot="2700000">
          <a:off x="1622138" y="2081992"/>
          <a:ext cx="1254681" cy="1254681"/>
        </a:xfrm>
        <a:prstGeom prst="teardrop">
          <a:avLst>
            <a:gd name="adj" fmla="val 100000"/>
          </a:avLst>
        </a:prstGeom>
        <a:solidFill>
          <a:schemeClr val="accent2">
            <a:shade val="50000"/>
            <a:hueOff val="-394116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5D625-5B37-4123-B50B-92F5CEFC6EC8}">
      <dsp:nvSpPr>
        <dsp:cNvPr id="0" name=""/>
        <dsp:cNvSpPr/>
      </dsp:nvSpPr>
      <dsp:spPr>
        <a:xfrm>
          <a:off x="1664303" y="2123961"/>
          <a:ext cx="1171147" cy="11709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Desire for supports</a:t>
          </a:r>
        </a:p>
      </dsp:txBody>
      <dsp:txXfrm>
        <a:off x="1830927" y="2291273"/>
        <a:ext cx="836306" cy="836339"/>
      </dsp:txXfrm>
    </dsp:sp>
    <dsp:sp modelId="{AD81C839-95F9-4027-8585-746B2E33F0BD}">
      <dsp:nvSpPr>
        <dsp:cNvPr id="0" name=""/>
        <dsp:cNvSpPr/>
      </dsp:nvSpPr>
      <dsp:spPr>
        <a:xfrm rot="2700000">
          <a:off x="325823" y="2081992"/>
          <a:ext cx="1254681" cy="1254681"/>
        </a:xfrm>
        <a:prstGeom prst="teardrop">
          <a:avLst>
            <a:gd name="adj" fmla="val 100000"/>
          </a:avLst>
        </a:prstGeom>
        <a:solidFill>
          <a:schemeClr val="accent2">
            <a:shade val="50000"/>
            <a:hueOff val="-197058"/>
            <a:satOff val="2594"/>
            <a:lumOff val="155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9446F-445E-4EB7-BFD5-762E5CAD3B4A}">
      <dsp:nvSpPr>
        <dsp:cNvPr id="0" name=""/>
        <dsp:cNvSpPr/>
      </dsp:nvSpPr>
      <dsp:spPr>
        <a:xfrm>
          <a:off x="367191" y="2123961"/>
          <a:ext cx="1171147" cy="11709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185330"/>
              <a:satOff val="2886"/>
              <a:lumOff val="143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/>
            <a:t>Needs become present</a:t>
          </a:r>
        </a:p>
      </dsp:txBody>
      <dsp:txXfrm>
        <a:off x="534612" y="2291273"/>
        <a:ext cx="836306" cy="836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11FA1-C690-0769-FCA3-61283C9CC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8C817-27D8-5FB5-8B58-14398FFA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B5BE2-80AF-604A-0C20-25F7EDB2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434E-5BD7-4109-A646-78282A5C61BB}" type="datetimeFigureOut">
              <a:rPr lang="en-CA" smtClean="0"/>
              <a:t>2024-10-24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35903-60DD-3621-0DA6-E7D61E48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5D9BB-4D44-F84F-761D-3BCE0534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DB3C-1A3A-4F45-A449-40DDC505B0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63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3408-654D-0F41-0942-86D02722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53C34-3BC9-B4D4-2AEE-A1E02B81D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1B569-8B2C-6C17-4322-6E3D47A1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434E-5BD7-4109-A646-78282A5C61BB}" type="datetimeFigureOut">
              <a:rPr lang="en-CA" smtClean="0"/>
              <a:t>2024-10-24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3ED15-8760-4117-0F67-F3C45D62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90223-5CCA-FA57-23D4-607ADAAE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DB3C-1A3A-4F45-A449-40DDC505B0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31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80350-C7DD-0B76-5FF5-9BEA42616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036E6-FED8-9B36-E35F-7E1F28B3A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2EC96-A712-4397-7083-F981D0A8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434E-5BD7-4109-A646-78282A5C61BB}" type="datetimeFigureOut">
              <a:rPr lang="en-CA" smtClean="0"/>
              <a:t>2024-10-24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59C95-2599-4C00-8D43-D6CDF4F6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D1E33-D959-F1ED-2161-FC762556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DB3C-1A3A-4F45-A449-40DDC505B0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032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21EF8-CC27-A1C4-FF52-474944A6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83280-5F22-DDC3-1859-245E711EA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CAA8A-CDD6-B493-5C6D-F3B93DEC6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434E-5BD7-4109-A646-78282A5C61BB}" type="datetimeFigureOut">
              <a:rPr lang="en-CA" smtClean="0"/>
              <a:t>2024-10-24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0CB7D-3BA1-D6D7-A896-41BD8199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43096-C9DF-F324-7ACB-7F1F223F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DB3C-1A3A-4F45-A449-40DDC505B0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89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CDD6-2B26-20D8-C2C5-A773D436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4E4CD-1D65-4213-D16B-8EA7D61E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79CC4-2138-442F-8329-4D013EEE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434E-5BD7-4109-A646-78282A5C61BB}" type="datetimeFigureOut">
              <a:rPr lang="en-CA" smtClean="0"/>
              <a:t>2024-10-24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A0E9E-7421-0052-E78E-21D66D04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8ABE-5F8C-2328-4C87-936C23B4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DB3C-1A3A-4F45-A449-40DDC505B0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27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6EAD-A3DA-84BF-F432-2181C446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8E1DD-EA18-79BD-7133-3EB5D62CC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56A74-8866-78A5-6A38-9D1573C8D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164D5-3CEF-FBC7-3DD3-C940323D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434E-5BD7-4109-A646-78282A5C61BB}" type="datetimeFigureOut">
              <a:rPr lang="en-CA" smtClean="0"/>
              <a:t>2024-10-24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CBEB6-C6CE-82F6-4DC6-E28B4076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89D07-A5C9-468E-B7D1-3C3EA4AF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DB3C-1A3A-4F45-A449-40DDC505B0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825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BFFE4-8500-EE20-1BF3-A7511E69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ED176-8497-E248-1020-42C224912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BC4CD-D31E-FAA3-D566-8C17C829B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D7A2D-06FF-028E-D7B5-F3E20AD91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94AB5C-94F9-37F4-A622-11E1223CD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FC040-734C-F15D-8CAE-D77E9CA9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434E-5BD7-4109-A646-78282A5C61BB}" type="datetimeFigureOut">
              <a:rPr lang="en-CA" smtClean="0"/>
              <a:t>2024-10-24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D5044-50ED-AFA5-AA21-602063DA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F9DBF-0BA0-C84E-E27C-BF60A9B0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DB3C-1A3A-4F45-A449-40DDC505B0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936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8A8F0-6EE8-88F1-6F8B-5E8C69E8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B4618B-AF51-7B72-3370-E2199B01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434E-5BD7-4109-A646-78282A5C61BB}" type="datetimeFigureOut">
              <a:rPr lang="en-CA" smtClean="0"/>
              <a:t>2024-10-24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4038D-3E29-DE87-500B-94039822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48E7A0-C020-CB6F-D158-C62CC8D1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DB3C-1A3A-4F45-A449-40DDC505B0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29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6F7443-22B3-C81F-3E61-B4BBBC96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434E-5BD7-4109-A646-78282A5C61BB}" type="datetimeFigureOut">
              <a:rPr lang="en-CA" smtClean="0"/>
              <a:t>2024-10-24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355B77-E5D7-0DFF-792B-B663DAE0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8CB14-33C6-C901-B26F-01BBE5FE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DB3C-1A3A-4F45-A449-40DDC505B0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919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4E91-15EB-CAA9-EA04-8C9DEE7C6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9F21-1B17-9668-AB02-B2DEC46B5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09734-4E64-AFE0-73ED-7ED462024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D4AF2-24ED-BFDB-BC3F-1C4D6929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434E-5BD7-4109-A646-78282A5C61BB}" type="datetimeFigureOut">
              <a:rPr lang="en-CA" smtClean="0"/>
              <a:t>2024-10-24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E2F95-C2BB-B707-AF28-DA17A18DE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65571-6545-5B5B-435B-90128A1F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DB3C-1A3A-4F45-A449-40DDC505B0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868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6AE2-53AC-28B2-1653-6B40E1A1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DD2A1-E3A6-3859-31FD-6D0CEE0D0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C5B15-E62D-8390-B424-E39DBA68C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11333-E667-074D-5066-7C683F80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434E-5BD7-4109-A646-78282A5C61BB}" type="datetimeFigureOut">
              <a:rPr lang="en-CA" smtClean="0"/>
              <a:t>2024-10-24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5BA35-E163-F183-6F1C-25DC9FF3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DDE91-2F51-F654-7438-3BCBB3D0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DB3C-1A3A-4F45-A449-40DDC505B0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530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D26AA-1B64-6F76-BF24-165BF1A0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628BC-8E64-83E8-1E47-282CD40E8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8EBA-C29C-BB7D-8FF7-E327BA652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434E-5BD7-4109-A646-78282A5C61BB}" type="datetimeFigureOut">
              <a:rPr lang="en-CA" smtClean="0"/>
              <a:t>2024-10-24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29502-B0D9-C760-F2B2-FD94E614A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1909E-3189-91FB-F724-FA6EF34D1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3DB3C-1A3A-4F45-A449-40DDC505B0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15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centre.tamarackcommunity.c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00004-2E30-0727-D005-6A6CAB38A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black and white logo&#10;&#10;Description automatically generated">
            <a:extLst>
              <a:ext uri="{FF2B5EF4-FFF2-40B4-BE49-F238E27FC236}">
                <a16:creationId xmlns:a16="http://schemas.microsoft.com/office/drawing/2014/main" id="{BD9F5D1E-0777-78D8-EEBC-8B787A845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37" y="5771757"/>
            <a:ext cx="1839433" cy="5623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254803-C1F8-16CE-F72C-2C88DB2D2859}"/>
              </a:ext>
            </a:extLst>
          </p:cNvPr>
          <p:cNvSpPr/>
          <p:nvPr/>
        </p:nvSpPr>
        <p:spPr>
          <a:xfrm>
            <a:off x="0" y="-14289"/>
            <a:ext cx="12192000" cy="1938091"/>
          </a:xfrm>
          <a:prstGeom prst="rect">
            <a:avLst/>
          </a:prstGeom>
          <a:solidFill>
            <a:srgbClr val="273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A3448-4031-B544-1E8F-BF1BBA2577DA}"/>
              </a:ext>
            </a:extLst>
          </p:cNvPr>
          <p:cNvSpPr txBox="1"/>
          <p:nvPr/>
        </p:nvSpPr>
        <p:spPr>
          <a:xfrm>
            <a:off x="2388394" y="523869"/>
            <a:ext cx="74152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0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Accessibility Matrix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F09C1-85C7-7B95-0232-2CB21D3A62BC}"/>
              </a:ext>
            </a:extLst>
          </p:cNvPr>
          <p:cNvSpPr txBox="1"/>
          <p:nvPr/>
        </p:nvSpPr>
        <p:spPr>
          <a:xfrm>
            <a:off x="8947191" y="3867586"/>
            <a:ext cx="324480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2300" dirty="0">
                <a:solidFill>
                  <a:srgbClr val="273E4E"/>
                </a:solidFill>
                <a:latin typeface="Sora" pitchFamily="2" charset="0"/>
                <a:cs typeface="Sora" pitchFamily="2" charset="0"/>
              </a:rPr>
              <a:t>From t</a:t>
            </a:r>
            <a:r>
              <a:rPr lang="en-GB" sz="2300" dirty="0">
                <a:solidFill>
                  <a:srgbClr val="273E4E"/>
                </a:solidFill>
                <a:latin typeface="Sora" pitchFamily="2" charset="0"/>
                <a:cs typeface="Sora" pitchFamily="2" charset="0"/>
              </a:rPr>
              <a:t>he</a:t>
            </a:r>
            <a:r>
              <a:rPr lang="en-FR" sz="2300" dirty="0">
                <a:solidFill>
                  <a:srgbClr val="273E4E"/>
                </a:solidFill>
                <a:latin typeface="Sora" pitchFamily="2" charset="0"/>
                <a:cs typeface="Sora" pitchFamily="2" charset="0"/>
              </a:rPr>
              <a:t> Tamarack Institute’s</a:t>
            </a:r>
          </a:p>
          <a:p>
            <a:pPr algn="ctr"/>
            <a:r>
              <a:rPr lang="en-FR" sz="2300" dirty="0">
                <a:solidFill>
                  <a:srgbClr val="273E4E"/>
                </a:solidFill>
                <a:latin typeface="Sora" pitchFamily="2" charset="0"/>
                <a:cs typeface="Sora" pitchFamily="2" charset="0"/>
              </a:rPr>
              <a:t> </a:t>
            </a:r>
            <a:r>
              <a:rPr lang="en-FR" sz="2300" b="1" dirty="0">
                <a:solidFill>
                  <a:srgbClr val="273E4E"/>
                </a:solidFill>
                <a:latin typeface="Sora" pitchFamily="2" charset="0"/>
                <a:cs typeface="Sor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 Centre</a:t>
            </a:r>
            <a:endParaRPr lang="en-FR" sz="2300" b="1" dirty="0">
              <a:solidFill>
                <a:srgbClr val="273E4E"/>
              </a:solidFill>
              <a:latin typeface="Sora" pitchFamily="2" charset="0"/>
              <a:cs typeface="Sora" pitchFamily="2" charset="0"/>
            </a:endParaRPr>
          </a:p>
        </p:txBody>
      </p:sp>
      <p:pic>
        <p:nvPicPr>
          <p:cNvPr id="7" name="Picture 6" descr="A person writing on a white board&#10;&#10;Description automatically generated">
            <a:extLst>
              <a:ext uri="{FF2B5EF4-FFF2-40B4-BE49-F238E27FC236}">
                <a16:creationId xmlns:a16="http://schemas.microsoft.com/office/drawing/2014/main" id="{05A5A74D-1E3D-24A8-EF84-CE6891CEB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23801"/>
            <a:ext cx="8771909" cy="4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3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985D90-AC25-6F93-BE80-8FCE4C70B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system accessibility factor&#10;&#10;Description automatically generated">
            <a:extLst>
              <a:ext uri="{FF2B5EF4-FFF2-40B4-BE49-F238E27FC236}">
                <a16:creationId xmlns:a16="http://schemas.microsoft.com/office/drawing/2014/main" id="{F7B639DC-0795-C3AE-CFDA-2B9B6AFB6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423" y="1348068"/>
            <a:ext cx="7051153" cy="502394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21B01A-6484-4852-8328-7FC1723FF5D8}"/>
              </a:ext>
            </a:extLst>
          </p:cNvPr>
          <p:cNvSpPr txBox="1"/>
          <p:nvPr/>
        </p:nvSpPr>
        <p:spPr>
          <a:xfrm>
            <a:off x="9621576" y="5202465"/>
            <a:ext cx="21200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Sora" pitchFamily="2" charset="0"/>
                <a:cs typeface="Sora" pitchFamily="2" charset="0"/>
              </a:rPr>
              <a:t>Adapted from </a:t>
            </a:r>
            <a:r>
              <a:rPr lang="en-CA" sz="14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Levesque, Harris, and Russell’s conceptual framework for healthcare access</a:t>
            </a:r>
            <a:endParaRPr lang="en-CA" sz="1400" dirty="0">
              <a:latin typeface="Sora" pitchFamily="2" charset="0"/>
              <a:cs typeface="Sor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78EFED-966B-B9B6-DAAD-0B2D79789AA0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273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21261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B9C247-D452-9E52-F91C-76A7164BBDC9}"/>
              </a:ext>
            </a:extLst>
          </p:cNvPr>
          <p:cNvSpPr txBox="1"/>
          <p:nvPr/>
        </p:nvSpPr>
        <p:spPr>
          <a:xfrm>
            <a:off x="318034" y="1281440"/>
            <a:ext cx="11555932" cy="522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It outlines five accessibility factors that affect a person’s ability to access services:</a:t>
            </a:r>
          </a:p>
          <a:p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r>
              <a:rPr lang="en-CA" sz="1150" b="1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1. Approachability</a:t>
            </a: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Refers to how easily people can find out about available services.</a:t>
            </a: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Services are approachable when the population is aware of them, and information about the services is openly communicated.</a:t>
            </a: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This factor is influenced by how well information about services is distributed, the transparency of service providers, and the community's level of awareness.</a:t>
            </a:r>
            <a:b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</a:b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r>
              <a:rPr lang="en-CA" sz="1150" b="1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2. Acceptability</a:t>
            </a: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latin typeface="Sora" pitchFamily="2" charset="0"/>
                <a:cs typeface="Sora" pitchFamily="2" charset="0"/>
              </a:rPr>
              <a:t>Relates to the cultural and social factors that affect whether people feel comfortable using services.</a:t>
            </a: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latin typeface="Sora" pitchFamily="2" charset="0"/>
                <a:cs typeface="Sora" pitchFamily="2" charset="0"/>
              </a:rPr>
              <a:t>Services are acceptable when they align with the cultural values, beliefs, language, and social norms of the population they serve.</a:t>
            </a: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latin typeface="Sora" pitchFamily="2" charset="0"/>
                <a:cs typeface="Sora" pitchFamily="2" charset="0"/>
              </a:rPr>
              <a:t>It also considers factors like stigma, trust in the provider and/or system, and the attitudes of both providers and users.</a:t>
            </a:r>
            <a:b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</a:b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r>
              <a:rPr lang="en-CA" sz="1150" b="1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3. Availability and Accommodation</a:t>
            </a: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Focuses on the physical and logistical aspects of accessing services, such as the location, opening hours, and the capacity of the provider.</a:t>
            </a: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Services are available when there are enough providers, facilities, and resources to meet the needs of the population.</a:t>
            </a: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Accommodation involves factors like appointment systems, waiting times, and the flexibility of service delivery to meet users' needs.</a:t>
            </a:r>
            <a:b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</a:b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r>
              <a:rPr lang="en-CA" sz="1150" b="1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4. Affordability</a:t>
            </a: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Involves the financial aspects of accessing services, including the cost of services, insurance coverage, and the availability of financial assistance.</a:t>
            </a: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Services are affordable when the costs are within the economic reach of individuals, and when there are adequate mechanisms to support those with limited financial resources.</a:t>
            </a: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This factor considers direct costs (like fees and charges) and indirect costs (like travel expenses and time off work).</a:t>
            </a:r>
            <a:b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</a:b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r>
              <a:rPr lang="en-CA" sz="1150" b="1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5. Appropriateness</a:t>
            </a: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Refers to the fit between healthcare services and patients’ needs, including the quality, relevance, and comprehensiveness of the care provided.</a:t>
            </a: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Services are appropriate when they meet professional standards and are tailored to the specific needs of individuals.</a:t>
            </a:r>
          </a:p>
          <a:p>
            <a:pPr marL="542925" lvl="1" indent="-277813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It involves providing the right care, at the right time, and in a way that respects user’s preferences and expectations.</a:t>
            </a:r>
          </a:p>
          <a:p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D10F62-8713-96E5-A642-7BCF82F56874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273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13CCD-3583-9444-08A3-8638B9BC6F33}"/>
              </a:ext>
            </a:extLst>
          </p:cNvPr>
          <p:cNvSpPr txBox="1"/>
          <p:nvPr/>
        </p:nvSpPr>
        <p:spPr>
          <a:xfrm>
            <a:off x="3907638" y="252740"/>
            <a:ext cx="4076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Accessibility Factors</a:t>
            </a:r>
          </a:p>
        </p:txBody>
      </p:sp>
    </p:spTree>
    <p:extLst>
      <p:ext uri="{BB962C8B-B14F-4D97-AF65-F5344CB8AC3E}">
        <p14:creationId xmlns:p14="http://schemas.microsoft.com/office/powerpoint/2010/main" val="81519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0BDE9-B75D-4E45-84A2-538DF1E45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F1BD9-653A-B665-D809-5A2AB5729C75}"/>
              </a:ext>
            </a:extLst>
          </p:cNvPr>
          <p:cNvSpPr txBox="1"/>
          <p:nvPr/>
        </p:nvSpPr>
        <p:spPr>
          <a:xfrm>
            <a:off x="341784" y="1279097"/>
            <a:ext cx="11508431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50" b="1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1. Ability to Perceive</a:t>
            </a: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Refers to an individual's capacity to recognize their needs and understand that they require attention.</a:t>
            </a: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This factor is influenced by health literacy, health beliefs, awareness of symptoms, and the ability to evaluate personal health conditions.</a:t>
            </a: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If people are not aware of their health needs, they may not seek healthcare services, even if those services are available.</a:t>
            </a:r>
            <a:b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</a:b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r>
              <a:rPr lang="en-CA" sz="1150" b="1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2. Ability to Seek</a:t>
            </a: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Describes the individual's capacity to seek out healthcare services, including the motivation, knowledge of available services, and ability to navigate the healthcare system.</a:t>
            </a: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It involves factors like autonomy, health-seeking behavior, social support, and the ability to identify and locate appropriate services.</a:t>
            </a: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Cultural norms, social influences, and individual preferences play a significant role in whether someone actively seeks care.</a:t>
            </a:r>
            <a:b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</a:b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r>
              <a:rPr lang="en-CA" sz="1150" b="1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3. Ability to Reach</a:t>
            </a: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Relates to the individual's physical and logistical capacity to reach services.</a:t>
            </a: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Factors like transportation options, geographic proximity, mobility, and knowledge about how to access services impact a person's ability to physically get to the point of care.</a:t>
            </a: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This factor is crucial for individuals living in remote or underserved areas with limited access to facilities.</a:t>
            </a:r>
            <a:b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</a:b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r>
              <a:rPr lang="en-CA" sz="1150" b="1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4. Ability to Pay</a:t>
            </a: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Concerns an individual's financial capacity to afford services without causing undue economic burden.</a:t>
            </a: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It includes both direct costs (such as fees for services, medications, and treatments) and indirect costs (e.g. transportation expenses, lost income from time off work).</a:t>
            </a: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This factor also considers insurance coverage, availability of financial assistance, and the economic resources of individuals and households.</a:t>
            </a:r>
            <a:b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</a:b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r>
              <a:rPr lang="en-CA" sz="1150" b="1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5. Ability to Engage</a:t>
            </a:r>
            <a:endParaRPr lang="en-CA" sz="1150" kern="100" dirty="0">
              <a:effectLst/>
              <a:latin typeface="Sora" pitchFamily="2" charset="0"/>
              <a:ea typeface="Aptos" panose="020B0004020202020204" pitchFamily="34" charset="0"/>
              <a:cs typeface="Sora" pitchFamily="2" charset="0"/>
            </a:endParaRP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Refers to the individual's ability to participate actively in their own care, including the ability to adhere to treatment plans, follow instructions, and make informed decisions about their health.</a:t>
            </a: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Factors like communication skills, health literacy, confidence in interacting with healthcare providers, and willingness to take an active role in one's own care are crucial.</a:t>
            </a:r>
          </a:p>
          <a:p>
            <a:pPr marL="342900" lvl="0" indent="-161925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1150" kern="100" dirty="0">
                <a:effectLst/>
                <a:latin typeface="Sora" pitchFamily="2" charset="0"/>
                <a:ea typeface="Aptos" panose="020B0004020202020204" pitchFamily="34" charset="0"/>
                <a:cs typeface="Sora" pitchFamily="2" charset="0"/>
              </a:rPr>
              <a:t>This factor emphasizes the importance of patient empowerment and engagement in achieving positive health outcomes.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B40559-E69C-BA9D-BD1D-18738AAE190D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273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66629-7AF7-3056-5462-C7201C24B24C}"/>
              </a:ext>
            </a:extLst>
          </p:cNvPr>
          <p:cNvSpPr txBox="1"/>
          <p:nvPr/>
        </p:nvSpPr>
        <p:spPr>
          <a:xfrm>
            <a:off x="4649931" y="252740"/>
            <a:ext cx="289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Ability Factors</a:t>
            </a:r>
          </a:p>
        </p:txBody>
      </p:sp>
    </p:spTree>
    <p:extLst>
      <p:ext uri="{BB962C8B-B14F-4D97-AF65-F5344CB8AC3E}">
        <p14:creationId xmlns:p14="http://schemas.microsoft.com/office/powerpoint/2010/main" val="251713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ED0CE-39C2-FFDC-05B6-A3751F2D3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BCEEE6-A68E-56D7-D303-A0FD7F9D3DB6}"/>
              </a:ext>
            </a:extLst>
          </p:cNvPr>
          <p:cNvSpPr txBox="1"/>
          <p:nvPr/>
        </p:nvSpPr>
        <p:spPr>
          <a:xfrm>
            <a:off x="1056279" y="1683567"/>
            <a:ext cx="148500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User </a:t>
            </a:r>
            <a:br>
              <a:rPr lang="en-CA" sz="1600" b="1" dirty="0"/>
            </a:br>
            <a:r>
              <a:rPr lang="en-CA" sz="1600" b="1" dirty="0"/>
              <a:t>Journey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89645D4-CBC6-C4E8-2EFD-B030BF3705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669241"/>
              </p:ext>
            </p:extLst>
          </p:nvPr>
        </p:nvGraphicFramePr>
        <p:xfrm>
          <a:off x="2032000" y="-6054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00D8BFD-CDDE-DBBE-3A6B-1AA737802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823630"/>
              </p:ext>
            </p:extLst>
          </p:nvPr>
        </p:nvGraphicFramePr>
        <p:xfrm>
          <a:off x="2353450" y="3027482"/>
          <a:ext cx="6711732" cy="3318456"/>
        </p:xfrm>
        <a:graphic>
          <a:graphicData uri="http://schemas.openxmlformats.org/drawingml/2006/table">
            <a:tbl>
              <a:tblPr/>
              <a:tblGrid>
                <a:gridCol w="1307804">
                  <a:extLst>
                    <a:ext uri="{9D8B030D-6E8A-4147-A177-3AD203B41FA5}">
                      <a16:colId xmlns:a16="http://schemas.microsoft.com/office/drawing/2014/main" val="2496009615"/>
                    </a:ext>
                  </a:extLst>
                </a:gridCol>
                <a:gridCol w="1435396">
                  <a:extLst>
                    <a:ext uri="{9D8B030D-6E8A-4147-A177-3AD203B41FA5}">
                      <a16:colId xmlns:a16="http://schemas.microsoft.com/office/drawing/2014/main" val="3850719669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151122803"/>
                    </a:ext>
                  </a:extLst>
                </a:gridCol>
                <a:gridCol w="1265274">
                  <a:extLst>
                    <a:ext uri="{9D8B030D-6E8A-4147-A177-3AD203B41FA5}">
                      <a16:colId xmlns:a16="http://schemas.microsoft.com/office/drawing/2014/main" val="130662324"/>
                    </a:ext>
                  </a:extLst>
                </a:gridCol>
                <a:gridCol w="1406086">
                  <a:extLst>
                    <a:ext uri="{9D8B030D-6E8A-4147-A177-3AD203B41FA5}">
                      <a16:colId xmlns:a16="http://schemas.microsoft.com/office/drawing/2014/main" val="3857870179"/>
                    </a:ext>
                  </a:extLst>
                </a:gridCol>
              </a:tblGrid>
              <a:tr h="3318456">
                <a:tc>
                  <a:txBody>
                    <a:bodyPr/>
                    <a:lstStyle/>
                    <a:p>
                      <a:pPr marR="889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5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“Quote”</a:t>
                      </a:r>
                    </a:p>
                  </a:txBody>
                  <a:tcPr marL="29337" marR="29337" marT="21123" marB="21123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</a:txBody>
                  <a:tcPr marL="29337" marR="29337" marT="21123" marB="21123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8890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600" dirty="0">
                          <a:effectLst/>
                        </a:rPr>
                      </a:br>
                      <a:endParaRPr lang="en-US" sz="1600" dirty="0">
                        <a:effectLst/>
                      </a:endParaRPr>
                    </a:p>
                  </a:txBody>
                  <a:tcPr marL="29337" marR="29337" marT="21123" marB="21123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89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</a:txBody>
                  <a:tcPr marL="29337" marR="29337" marT="21123" marB="21123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889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US" sz="1600" dirty="0">
                        <a:effectLst/>
                      </a:endParaRPr>
                    </a:p>
                  </a:txBody>
                  <a:tcPr marL="29337" marR="29337" marT="21123" marB="21123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34046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EEE49FC-A6CF-5B84-7389-D63C006C33B1}"/>
              </a:ext>
            </a:extLst>
          </p:cNvPr>
          <p:cNvSpPr txBox="1"/>
          <p:nvPr/>
        </p:nvSpPr>
        <p:spPr>
          <a:xfrm>
            <a:off x="1056279" y="2735095"/>
            <a:ext cx="129717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Lived Experiences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6BACB-E123-FEC8-2C3C-56C6CA6E89F5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273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7C66C-A937-8406-8FB3-E8F58DBB3D1E}"/>
              </a:ext>
            </a:extLst>
          </p:cNvPr>
          <p:cNvSpPr txBox="1"/>
          <p:nvPr/>
        </p:nvSpPr>
        <p:spPr>
          <a:xfrm>
            <a:off x="1640958" y="275823"/>
            <a:ext cx="779572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Template – Lived Experiences by User Journey</a:t>
            </a:r>
          </a:p>
        </p:txBody>
      </p:sp>
    </p:spTree>
    <p:extLst>
      <p:ext uri="{BB962C8B-B14F-4D97-AF65-F5344CB8AC3E}">
        <p14:creationId xmlns:p14="http://schemas.microsoft.com/office/powerpoint/2010/main" val="87030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D7D184-7E81-E3CA-89A0-18E06BEDC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8927"/>
              </p:ext>
            </p:extLst>
          </p:nvPr>
        </p:nvGraphicFramePr>
        <p:xfrm>
          <a:off x="1114424" y="1574401"/>
          <a:ext cx="10258425" cy="4419629"/>
        </p:xfrm>
        <a:graphic>
          <a:graphicData uri="http://schemas.openxmlformats.org/drawingml/2006/table">
            <a:tbl>
              <a:tblPr/>
              <a:tblGrid>
                <a:gridCol w="1467627">
                  <a:extLst>
                    <a:ext uri="{9D8B030D-6E8A-4147-A177-3AD203B41FA5}">
                      <a16:colId xmlns:a16="http://schemas.microsoft.com/office/drawing/2014/main" val="3173404039"/>
                    </a:ext>
                  </a:extLst>
                </a:gridCol>
                <a:gridCol w="1842022">
                  <a:extLst>
                    <a:ext uri="{9D8B030D-6E8A-4147-A177-3AD203B41FA5}">
                      <a16:colId xmlns:a16="http://schemas.microsoft.com/office/drawing/2014/main" val="4197304896"/>
                    </a:ext>
                  </a:extLst>
                </a:gridCol>
                <a:gridCol w="1692267">
                  <a:extLst>
                    <a:ext uri="{9D8B030D-6E8A-4147-A177-3AD203B41FA5}">
                      <a16:colId xmlns:a16="http://schemas.microsoft.com/office/drawing/2014/main" val="2054917309"/>
                    </a:ext>
                  </a:extLst>
                </a:gridCol>
                <a:gridCol w="1767143">
                  <a:extLst>
                    <a:ext uri="{9D8B030D-6E8A-4147-A177-3AD203B41FA5}">
                      <a16:colId xmlns:a16="http://schemas.microsoft.com/office/drawing/2014/main" val="1677614988"/>
                    </a:ext>
                  </a:extLst>
                </a:gridCol>
                <a:gridCol w="1572462">
                  <a:extLst>
                    <a:ext uri="{9D8B030D-6E8A-4147-A177-3AD203B41FA5}">
                      <a16:colId xmlns:a16="http://schemas.microsoft.com/office/drawing/2014/main" val="3299186179"/>
                    </a:ext>
                  </a:extLst>
                </a:gridCol>
                <a:gridCol w="1916904">
                  <a:extLst>
                    <a:ext uri="{9D8B030D-6E8A-4147-A177-3AD203B41FA5}">
                      <a16:colId xmlns:a16="http://schemas.microsoft.com/office/drawing/2014/main" val="4174268215"/>
                    </a:ext>
                  </a:extLst>
                </a:gridCol>
              </a:tblGrid>
              <a:tr h="1794203">
                <a:tc>
                  <a:txBody>
                    <a:bodyPr/>
                    <a:lstStyle/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CA" sz="105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Accessibility Factors</a:t>
                      </a:r>
                      <a:endParaRPr lang="en-CA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29337" marR="29337" marT="21123" marB="2112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A7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Approachability</a:t>
                      </a: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Services exist that people know about and that they can go to and receive</a:t>
                      </a: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29337" marR="29337" marT="21123" marB="2112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A7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Acceptability</a:t>
                      </a: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Services are socially and culturally accessible to people who need it</a:t>
                      </a: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29337" marR="29337" marT="21123" marB="2112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A7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Availability and Accommodation</a:t>
                      </a: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marR="889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</a:b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Services are available at a time and place that will be beneficial to people.</a:t>
                      </a: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29337" marR="29337" marT="21123" marB="2112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A7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Affordability</a:t>
                      </a: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The direct and indirect costs related to accessing services are reasonable.</a:t>
                      </a: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29337" marR="29337" marT="21123" marB="2112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A7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Appropriateness</a:t>
                      </a: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marL="88900" marR="88900" algn="ctr" rtl="0" fontAlgn="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The experience of services offered meet the needs of individuals</a:t>
                      </a: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29337" marR="29337" marT="21123" marB="2112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A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62761"/>
                  </a:ext>
                </a:extLst>
              </a:tr>
              <a:tr h="1584225">
                <a:tc>
                  <a:txBody>
                    <a:bodyPr/>
                    <a:lstStyle/>
                    <a:p>
                      <a:pPr marR="889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</a:br>
                      <a:r>
                        <a:rPr lang="en-CA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Lived Experiences</a:t>
                      </a:r>
                      <a:endParaRPr lang="en-CA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29337" marR="29337" marT="21123" marB="2112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29337" marR="29337" marT="21123" marB="2112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50" b="0" i="1" u="none" strike="noStrike" dirty="0">
                        <a:solidFill>
                          <a:srgbClr val="000000"/>
                        </a:solidFill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Example:</a:t>
                      </a:r>
                    </a:p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  <a:t>“It’s not in my language”</a:t>
                      </a: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fontAlgn="t"/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fontAlgn="t"/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fontAlgn="t"/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fontAlgn="t"/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fontAlgn="t"/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fontAlgn="t"/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  <a:p>
                      <a:pPr fontAlgn="t"/>
                      <a:br>
                        <a:rPr lang="en-US" sz="1600" dirty="0">
                          <a:effectLst/>
                          <a:latin typeface="Sora" pitchFamily="2" charset="0"/>
                          <a:cs typeface="Sora" pitchFamily="2" charset="0"/>
                        </a:rPr>
                      </a:b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29337" marR="29337" marT="21123" marB="2112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50" b="1" i="0" u="none" strike="noStrike" dirty="0">
                          <a:solidFill>
                            <a:srgbClr val="38761D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</a:b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29337" marR="29337" marT="21123" marB="2112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890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</a:b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29337" marR="29337" marT="21123" marB="2112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br>
                        <a:rPr lang="en-US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Sora" pitchFamily="2" charset="0"/>
                          <a:cs typeface="Sora" pitchFamily="2" charset="0"/>
                        </a:rPr>
                      </a:br>
                      <a:endParaRPr lang="en-US" sz="1600" dirty="0">
                        <a:effectLst/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29337" marR="29337" marT="21123" marB="21123">
                    <a:lnL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8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46361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A32C950-5203-AFD8-18B1-A17210065D26}"/>
              </a:ext>
            </a:extLst>
          </p:cNvPr>
          <p:cNvSpPr/>
          <p:nvPr/>
        </p:nvSpPr>
        <p:spPr>
          <a:xfrm>
            <a:off x="0" y="0"/>
            <a:ext cx="12192000" cy="1028700"/>
          </a:xfrm>
          <a:prstGeom prst="rect">
            <a:avLst/>
          </a:prstGeom>
          <a:solidFill>
            <a:srgbClr val="273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E5F22-AF73-6917-8F1C-E364DDCC2206}"/>
              </a:ext>
            </a:extLst>
          </p:cNvPr>
          <p:cNvSpPr txBox="1"/>
          <p:nvPr/>
        </p:nvSpPr>
        <p:spPr>
          <a:xfrm>
            <a:off x="1640958" y="275823"/>
            <a:ext cx="90813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b="1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Template – Lived Experiences by Accessibility Factors</a:t>
            </a:r>
          </a:p>
        </p:txBody>
      </p:sp>
    </p:spTree>
    <p:extLst>
      <p:ext uri="{BB962C8B-B14F-4D97-AF65-F5344CB8AC3E}">
        <p14:creationId xmlns:p14="http://schemas.microsoft.com/office/powerpoint/2010/main" val="3302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892</Words>
  <Application>Microsoft Macintosh PowerPoint</Application>
  <PresentationFormat>Widescreen</PresentationFormat>
  <Paragraphs>92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Sora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Attygalle</dc:creator>
  <cp:lastModifiedBy>Jessica Gilligan</cp:lastModifiedBy>
  <cp:revision>6</cp:revision>
  <dcterms:created xsi:type="dcterms:W3CDTF">2023-11-15T21:02:53Z</dcterms:created>
  <dcterms:modified xsi:type="dcterms:W3CDTF">2024-10-25T04:02:41Z</dcterms:modified>
</cp:coreProperties>
</file>