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57" r:id="rId2"/>
    <p:sldId id="267" r:id="rId3"/>
    <p:sldId id="333" r:id="rId4"/>
    <p:sldId id="321" r:id="rId5"/>
    <p:sldId id="304" r:id="rId6"/>
    <p:sldId id="305" r:id="rId7"/>
    <p:sldId id="306" r:id="rId8"/>
    <p:sldId id="307" r:id="rId9"/>
    <p:sldId id="328" r:id="rId10"/>
    <p:sldId id="329" r:id="rId11"/>
    <p:sldId id="271" r:id="rId12"/>
    <p:sldId id="315" r:id="rId13"/>
    <p:sldId id="316" r:id="rId14"/>
    <p:sldId id="272" r:id="rId15"/>
    <p:sldId id="298" r:id="rId16"/>
    <p:sldId id="317" r:id="rId17"/>
    <p:sldId id="323" r:id="rId18"/>
    <p:sldId id="264" r:id="rId19"/>
    <p:sldId id="266" r:id="rId20"/>
    <p:sldId id="265" r:id="rId21"/>
    <p:sldId id="295" r:id="rId22"/>
    <p:sldId id="299" r:id="rId23"/>
    <p:sldId id="332" r:id="rId24"/>
    <p:sldId id="296" r:id="rId25"/>
    <p:sldId id="325" r:id="rId26"/>
    <p:sldId id="308" r:id="rId27"/>
    <p:sldId id="258" r:id="rId28"/>
    <p:sldId id="320" r:id="rId29"/>
    <p:sldId id="259" r:id="rId30"/>
    <p:sldId id="327" r:id="rId31"/>
    <p:sldId id="283" r:id="rId32"/>
    <p:sldId id="285" r:id="rId33"/>
    <p:sldId id="286" r:id="rId34"/>
    <p:sldId id="287" r:id="rId35"/>
    <p:sldId id="312" r:id="rId36"/>
    <p:sldId id="290" r:id="rId37"/>
    <p:sldId id="291" r:id="rId38"/>
    <p:sldId id="292" r:id="rId39"/>
    <p:sldId id="313" r:id="rId40"/>
    <p:sldId id="330" r:id="rId41"/>
    <p:sldId id="331" r:id="rId42"/>
    <p:sldId id="303" r:id="rId43"/>
    <p:sldId id="319" r:id="rId44"/>
    <p:sldId id="311" r:id="rId4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0744"/>
  </p:normalViewPr>
  <p:slideViewPr>
    <p:cSldViewPr>
      <p:cViewPr varScale="1">
        <p:scale>
          <a:sx n="98" d="100"/>
          <a:sy n="98" d="100"/>
        </p:scale>
        <p:origin x="2040"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F317D5D-073B-E341-9DF4-93C6145262A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10AF0124-970C-724E-8C4B-A37744369FD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2B6DFABC-9905-AC40-BB4C-6559B1C2CD7E}" type="datetimeFigureOut">
              <a:rPr lang="en-US" altLang="en-US"/>
              <a:pPr>
                <a:defRPr/>
              </a:pPr>
              <a:t>5/7/19</a:t>
            </a:fld>
            <a:endParaRPr lang="en-US" altLang="en-US"/>
          </a:p>
        </p:txBody>
      </p:sp>
      <p:sp>
        <p:nvSpPr>
          <p:cNvPr id="4" name="Slide Image Placeholder 3">
            <a:extLst>
              <a:ext uri="{FF2B5EF4-FFF2-40B4-BE49-F238E27FC236}">
                <a16:creationId xmlns:a16="http://schemas.microsoft.com/office/drawing/2014/main" id="{69B86C09-A027-274C-B860-6BE9B010D34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9FF38831-0054-3447-B24B-6CA99BA5B31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605E688-295B-B241-AF66-59181D3AFE61}"/>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D062CD3-000D-DB43-8C25-6CA89D20C79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CC3A386A-7FE6-C444-9422-05F76F224545}" type="slidenum">
              <a:rPr lang="en-US" altLang="en-US"/>
              <a:pPr>
                <a:defRPr/>
              </a:pPr>
              <a:t>‹#›</a:t>
            </a:fld>
            <a:endParaRPr lang="en-US" altLang="en-US"/>
          </a:p>
        </p:txBody>
      </p:sp>
    </p:spTree>
    <p:extLst>
      <p:ext uri="{BB962C8B-B14F-4D97-AF65-F5344CB8AC3E}">
        <p14:creationId xmlns:p14="http://schemas.microsoft.com/office/powerpoint/2010/main" val="1978339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docs.wixstatic.com/ugd/ff2744_5d899dceff12471c835fddf4e5d119fc.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sciencedirect.com/science/article/abs/pii/S0955395917303675"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homelesshub.ca/resource/housing-and-harm-reduction-what-role-harm-reduction-addressing-homelessness"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homelesshub.ca/resource/housing-and-harm-reduction-what-role-harm-reduction-addressing-homelessness"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homelesshub.ca/resource/housing-and-harm-reduction-what-role-harm-reduction-addressing-homelessness"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aidslaw.ca/site/overdue-for-a-change-full-report/?lang=en"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open.alberta.ca/dataset/f4b74c38-88cb-41ed-aa6f-32db93c7c391/resource/be32cc97-4424-4933-b253-5fee0dd573bb/download/opioid-q4-infographic-2019-03-18.pdf"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thestar.com/calgary/2019/05/02/new-mobile-supervised-drug-consumption-site-announced-for-forest-lawn.html?utm_source=Facebook&amp;utm_medium=SocialMedia&amp;utm_campaign=1030pm&amp;utm_campaign_id=AlbertaNews&amp;utm_content=forestlawnsuperviseddrugconsumptionsite&amp;fbclid=IwAR1VCu4etAOucZVHFbCIukd-sPPpDjJAeJjbyTjXDj0-Z0J-oexE-uFSc6Q"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www.aidslaw.ca/site/overdue-for-a-change-full-report/?lang=en"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homelesshub.ca/resource/housing-and-harm-reduction-what-role-harm-reduction-addressing-homelessness"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www.homelesshub.ca/resource/housing-and-harm-reduction-what-role-harm-reduction-addressing-homelessness"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docs.wixstatic.com/ugd/ff2744_5d899dceff12471c835fddf4e5d119fc.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calgarychh.ca/wp-content/uploads/2018/09/Calgary_Recovery_Services_Task_Force_Report.pdf" TargetMode="External"/><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calgarychh.ca/wp-content/uploads/2018/09/Calgary_Recovery_Services_Task_Force_Report.pdf" TargetMode="External"/><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calgarychh.ca/wp-content/uploads/2018/09/Calgary_Recovery_Services_Task_Force_Report.pdf" TargetMode="External"/><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calgarychh.ca/wp-content/uploads/2018/09/Calgary_Recovery_Services_Task_Force_Report.pdf"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calgarychh.ca/wp-content/uploads/2018/09/Calgary_Recovery_Services_Task_Force_Report.pdf" TargetMode="External"/><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calgarychh.ca/wp-content/uploads/2018/09/Calgary_Recovery_Services_Task_Force_Report.pdf"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calgarychh.ca/wp-content/uploads/2018/09/Calgary_Recovery_Services_Task_Force_Report.pdf" TargetMode="External"/><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docs.wixstatic.com/ugd/ff2744_5d899dceff12471c835fddf4e5d119fc.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docs.wixstatic.com/ugd/ff2744_5d899dceff12471c835fddf4e5d119fc.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fnha.ca/newsContent/Documents/FNHA_OverdoseDataAndFirstNationsInBC_PreliminaryFindings_FinalWeb_July2017.pdf"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fnha.ca/newsContent/Documents/FNHA_OverdoseDataAndFirstNationsInBC_PreliminaryFindings_FinalWeb_July2017.pdf"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outofthecoldhalifax.org/about_42_1447052977.pdf"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a:t>
            </a:r>
            <a:r>
              <a:rPr lang="en-CA" dirty="0">
                <a:hlinkClick r:id="rId3"/>
              </a:rPr>
              <a:t>https://docs.wixstatic.com/ugd/ff2744_5d899dceff12471c835fddf4e5d119fc.pdf</a:t>
            </a:r>
            <a:endParaRPr lang="en-US" dirty="0"/>
          </a:p>
        </p:txBody>
      </p:sp>
      <p:sp>
        <p:nvSpPr>
          <p:cNvPr id="4" name="Slide Number Placeholder 3"/>
          <p:cNvSpPr>
            <a:spLocks noGrp="1"/>
          </p:cNvSpPr>
          <p:nvPr>
            <p:ph type="sldNum" sz="quarter" idx="5"/>
          </p:nvPr>
        </p:nvSpPr>
        <p:spPr/>
        <p:txBody>
          <a:bodyPr/>
          <a:lstStyle/>
          <a:p>
            <a:fld id="{C43F4B17-3237-7C48-A8CE-C28D1F6AE295}" type="slidenum">
              <a:rPr lang="en-US" smtClean="0"/>
              <a:t>5</a:t>
            </a:fld>
            <a:endParaRPr lang="en-US"/>
          </a:p>
        </p:txBody>
      </p:sp>
    </p:spTree>
    <p:extLst>
      <p:ext uri="{BB962C8B-B14F-4D97-AF65-F5344CB8AC3E}">
        <p14:creationId xmlns:p14="http://schemas.microsoft.com/office/powerpoint/2010/main" val="19755211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a:t>
            </a:r>
            <a:r>
              <a:rPr lang="en-CA" dirty="0">
                <a:hlinkClick r:id="rId3"/>
              </a:rPr>
              <a:t>https://www.sciencedirect.com/science/article/abs/pii/S0955395917303675</a:t>
            </a:r>
            <a:endParaRPr lang="en-CA" dirty="0"/>
          </a:p>
          <a:p>
            <a:endParaRPr lang="en-CA" dirty="0"/>
          </a:p>
          <a:p>
            <a:r>
              <a:rPr lang="en-CA" dirty="0"/>
              <a:t>Note: Quote is from p. 87.</a:t>
            </a:r>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16</a:t>
            </a:fld>
            <a:endParaRPr lang="en-US" altLang="en-US"/>
          </a:p>
        </p:txBody>
      </p:sp>
    </p:spTree>
    <p:extLst>
      <p:ext uri="{BB962C8B-B14F-4D97-AF65-F5344CB8AC3E}">
        <p14:creationId xmlns:p14="http://schemas.microsoft.com/office/powerpoint/2010/main" val="3862183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 </a:t>
            </a:r>
            <a:r>
              <a:rPr lang="en-CA" dirty="0">
                <a:hlinkClick r:id="rId3"/>
              </a:rPr>
              <a:t>https://www.homelesshub.ca/resource/housing-and-harm-reduction-what-role-harm-reduction-addressing-homelessness</a:t>
            </a:r>
            <a:r>
              <a:rPr lang="en-CA" dirty="0"/>
              <a:t>. Quote is taken from p. 2.</a:t>
            </a:r>
            <a:endParaRPr lang="en-US" dirty="0"/>
          </a:p>
          <a:p>
            <a:endParaRPr lang="en-US" dirty="0"/>
          </a:p>
        </p:txBody>
      </p:sp>
      <p:sp>
        <p:nvSpPr>
          <p:cNvPr id="4" name="Slide Number Placeholder 3"/>
          <p:cNvSpPr>
            <a:spLocks noGrp="1"/>
          </p:cNvSpPr>
          <p:nvPr>
            <p:ph type="sldNum" sz="quarter" idx="5"/>
          </p:nvPr>
        </p:nvSpPr>
        <p:spPr/>
        <p:txBody>
          <a:bodyPr/>
          <a:lstStyle/>
          <a:p>
            <a:fld id="{C43F4B17-3237-7C48-A8CE-C28D1F6AE295}" type="slidenum">
              <a:rPr lang="en-US" smtClean="0"/>
              <a:t>18</a:t>
            </a:fld>
            <a:endParaRPr lang="en-US"/>
          </a:p>
        </p:txBody>
      </p:sp>
    </p:spTree>
    <p:extLst>
      <p:ext uri="{BB962C8B-B14F-4D97-AF65-F5344CB8AC3E}">
        <p14:creationId xmlns:p14="http://schemas.microsoft.com/office/powerpoint/2010/main" val="684538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a:t>
            </a:r>
            <a:r>
              <a:rPr lang="en-CA" dirty="0">
                <a:hlinkClick r:id="rId3"/>
              </a:rPr>
              <a:t>https://www.homelesshub.ca/resource/housing-and-harm-reduction-what-role-harm-reduction-addressing-homelessness</a:t>
            </a:r>
            <a:r>
              <a:rPr lang="en-CA" dirty="0"/>
              <a:t>. Quote is taken from p. 4.</a:t>
            </a:r>
            <a:endParaRPr lang="en-US" dirty="0"/>
          </a:p>
        </p:txBody>
      </p:sp>
      <p:sp>
        <p:nvSpPr>
          <p:cNvPr id="4" name="Slide Number Placeholder 3"/>
          <p:cNvSpPr>
            <a:spLocks noGrp="1"/>
          </p:cNvSpPr>
          <p:nvPr>
            <p:ph type="sldNum" sz="quarter" idx="5"/>
          </p:nvPr>
        </p:nvSpPr>
        <p:spPr/>
        <p:txBody>
          <a:bodyPr/>
          <a:lstStyle/>
          <a:p>
            <a:fld id="{C43F4B17-3237-7C48-A8CE-C28D1F6AE295}" type="slidenum">
              <a:rPr lang="en-US" smtClean="0"/>
              <a:t>19</a:t>
            </a:fld>
            <a:endParaRPr lang="en-US"/>
          </a:p>
        </p:txBody>
      </p:sp>
    </p:spTree>
    <p:extLst>
      <p:ext uri="{BB962C8B-B14F-4D97-AF65-F5344CB8AC3E}">
        <p14:creationId xmlns:p14="http://schemas.microsoft.com/office/powerpoint/2010/main" val="9544731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a:t>
            </a:r>
            <a:r>
              <a:rPr lang="en-CA" dirty="0">
                <a:hlinkClick r:id="rId3"/>
              </a:rPr>
              <a:t>https://www.homelesshub.ca/resource/housing-and-harm-reduction-what-role-harm-reduction-addressing-homelessness</a:t>
            </a:r>
            <a:endParaRPr lang="en-CA" dirty="0"/>
          </a:p>
          <a:p>
            <a:endParaRPr lang="en-CA" dirty="0"/>
          </a:p>
          <a:p>
            <a:r>
              <a:rPr lang="en-CA" dirty="0"/>
              <a:t>Notes: Thanks to Lorraine Barnaby for point re: regular contact with healthcare </a:t>
            </a:r>
            <a:r>
              <a:rPr lang="en-CA" dirty="0" err="1"/>
              <a:t>servies</a:t>
            </a:r>
            <a:r>
              <a:rPr lang="en-CA" dirty="0"/>
              <a:t>.</a:t>
            </a:r>
            <a:endParaRPr lang="en-US" dirty="0"/>
          </a:p>
        </p:txBody>
      </p:sp>
      <p:sp>
        <p:nvSpPr>
          <p:cNvPr id="4" name="Slide Number Placeholder 3"/>
          <p:cNvSpPr>
            <a:spLocks noGrp="1"/>
          </p:cNvSpPr>
          <p:nvPr>
            <p:ph type="sldNum" sz="quarter" idx="5"/>
          </p:nvPr>
        </p:nvSpPr>
        <p:spPr/>
        <p:txBody>
          <a:bodyPr/>
          <a:lstStyle/>
          <a:p>
            <a:fld id="{C43F4B17-3237-7C48-A8CE-C28D1F6AE295}" type="slidenum">
              <a:rPr lang="en-US" smtClean="0"/>
              <a:t>20</a:t>
            </a:fld>
            <a:endParaRPr lang="en-US"/>
          </a:p>
        </p:txBody>
      </p:sp>
    </p:spTree>
    <p:extLst>
      <p:ext uri="{BB962C8B-B14F-4D97-AF65-F5344CB8AC3E}">
        <p14:creationId xmlns:p14="http://schemas.microsoft.com/office/powerpoint/2010/main" val="321676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a:t>
            </a:r>
            <a:r>
              <a:rPr lang="en-CA" dirty="0">
                <a:hlinkClick r:id="rId3"/>
              </a:rPr>
              <a:t>http://www.aidslaw.ca/site/overdue-for-a-change-full-report/?lang=en</a:t>
            </a:r>
            <a:endParaRPr lang="en-CA" dirty="0"/>
          </a:p>
          <a:p>
            <a:endParaRPr lang="en-CA" dirty="0"/>
          </a:p>
          <a:p>
            <a:r>
              <a:rPr lang="en-CA" dirty="0"/>
              <a:t>Quote is from p. 2. </a:t>
            </a:r>
            <a:endParaRPr lang="en-US" dirty="0"/>
          </a:p>
        </p:txBody>
      </p:sp>
      <p:sp>
        <p:nvSpPr>
          <p:cNvPr id="4" name="Slide Number Placeholder 3"/>
          <p:cNvSpPr>
            <a:spLocks noGrp="1"/>
          </p:cNvSpPr>
          <p:nvPr>
            <p:ph type="sldNum" sz="quarter" idx="5"/>
          </p:nvPr>
        </p:nvSpPr>
        <p:spPr/>
        <p:txBody>
          <a:bodyPr/>
          <a:lstStyle/>
          <a:p>
            <a:fld id="{C43F4B17-3237-7C48-A8CE-C28D1F6AE295}" type="slidenum">
              <a:rPr lang="en-US" smtClean="0"/>
              <a:t>21</a:t>
            </a:fld>
            <a:endParaRPr lang="en-US"/>
          </a:p>
        </p:txBody>
      </p:sp>
    </p:spTree>
    <p:extLst>
      <p:ext uri="{BB962C8B-B14F-4D97-AF65-F5344CB8AC3E}">
        <p14:creationId xmlns:p14="http://schemas.microsoft.com/office/powerpoint/2010/main" val="42559551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a:t>
            </a:r>
            <a:r>
              <a:rPr lang="en-CA" dirty="0">
                <a:hlinkClick r:id="rId3"/>
              </a:rPr>
              <a:t>https://open.alberta.ca/dataset/f4b74c38-88cb-41ed-aa6f-32db93c7c391/resource/be32cc97-4424-4933-b253-5fee0dd573bb/download/opioid-q4-infographic-2019-03-18.pdf</a:t>
            </a:r>
            <a:endParaRPr lang="en-US" dirty="0"/>
          </a:p>
        </p:txBody>
      </p:sp>
      <p:sp>
        <p:nvSpPr>
          <p:cNvPr id="4" name="Slide Number Placeholder 3"/>
          <p:cNvSpPr>
            <a:spLocks noGrp="1"/>
          </p:cNvSpPr>
          <p:nvPr>
            <p:ph type="sldNum" sz="quarter" idx="5"/>
          </p:nvPr>
        </p:nvSpPr>
        <p:spPr/>
        <p:txBody>
          <a:bodyPr/>
          <a:lstStyle/>
          <a:p>
            <a:fld id="{C43F4B17-3237-7C48-A8CE-C28D1F6AE295}" type="slidenum">
              <a:rPr lang="en-US" smtClean="0"/>
              <a:t>22</a:t>
            </a:fld>
            <a:endParaRPr lang="en-US"/>
          </a:p>
        </p:txBody>
      </p:sp>
    </p:spTree>
    <p:extLst>
      <p:ext uri="{BB962C8B-B14F-4D97-AF65-F5344CB8AC3E}">
        <p14:creationId xmlns:p14="http://schemas.microsoft.com/office/powerpoint/2010/main" val="19542715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a:t>
            </a:r>
            <a:r>
              <a:rPr lang="en-CA" dirty="0">
                <a:hlinkClick r:id="rId3"/>
              </a:rPr>
              <a:t>https://www.thestar.com/calgary/2019/05/02/new-mobile-supervised-drug-consumption-site-announced-for-forest-lawn.html?utm_source=Facebook&amp;utm_medium=SocialMedia&amp;utm_campaign=1030pm&amp;utm_campaign_id=AlbertaNews&amp;utm_content=forestlawnsuperviseddrugconsumptionsite&amp;fbclid</a:t>
            </a:r>
            <a:r>
              <a:rPr lang="en-CA">
                <a:hlinkClick r:id="rId3"/>
              </a:rPr>
              <a:t>=IwAR1VCu4etAOucZVHFbCIukd-sPPpDjJAeJjbyTjXDj0-Z0J-oexE-uFSc6Q</a:t>
            </a:r>
            <a:endParaRPr lang="en-US"/>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23</a:t>
            </a:fld>
            <a:endParaRPr lang="en-US" altLang="en-US"/>
          </a:p>
        </p:txBody>
      </p:sp>
    </p:spTree>
    <p:extLst>
      <p:ext uri="{BB962C8B-B14F-4D97-AF65-F5344CB8AC3E}">
        <p14:creationId xmlns:p14="http://schemas.microsoft.com/office/powerpoint/2010/main" val="21438743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a:t>
            </a:r>
            <a:r>
              <a:rPr lang="en-CA" dirty="0">
                <a:hlinkClick r:id="rId3"/>
              </a:rPr>
              <a:t>http://www.aidslaw.ca/site/overdue-for-a-change-full-report/?lang=en</a:t>
            </a:r>
            <a:endParaRPr lang="en-CA" dirty="0"/>
          </a:p>
          <a:p>
            <a:endParaRPr lang="en-CA" dirty="0"/>
          </a:p>
          <a:p>
            <a:r>
              <a:rPr lang="en-CA" dirty="0"/>
              <a:t>Quote is from p. 2. </a:t>
            </a:r>
            <a:endParaRPr lang="en-US" dirty="0"/>
          </a:p>
          <a:p>
            <a:endParaRPr lang="en-US" dirty="0"/>
          </a:p>
        </p:txBody>
      </p:sp>
      <p:sp>
        <p:nvSpPr>
          <p:cNvPr id="4" name="Slide Number Placeholder 3"/>
          <p:cNvSpPr>
            <a:spLocks noGrp="1"/>
          </p:cNvSpPr>
          <p:nvPr>
            <p:ph type="sldNum" sz="quarter" idx="5"/>
          </p:nvPr>
        </p:nvSpPr>
        <p:spPr/>
        <p:txBody>
          <a:bodyPr/>
          <a:lstStyle/>
          <a:p>
            <a:fld id="{C43F4B17-3237-7C48-A8CE-C28D1F6AE295}" type="slidenum">
              <a:rPr lang="en-US" smtClean="0"/>
              <a:t>24</a:t>
            </a:fld>
            <a:endParaRPr lang="en-US"/>
          </a:p>
        </p:txBody>
      </p:sp>
    </p:spTree>
    <p:extLst>
      <p:ext uri="{BB962C8B-B14F-4D97-AF65-F5344CB8AC3E}">
        <p14:creationId xmlns:p14="http://schemas.microsoft.com/office/powerpoint/2010/main" val="24073814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a:t>
            </a:r>
            <a:r>
              <a:rPr lang="en-CA" dirty="0">
                <a:hlinkClick r:id="rId3"/>
              </a:rPr>
              <a:t>https://www.homelesshub.ca/resource/housing-and-harm-reduction-what-role-harm-reduction-addressing-homelessness</a:t>
            </a:r>
            <a:r>
              <a:rPr lang="en-CA" dirty="0"/>
              <a:t>. Quote is taken from p. 1.</a:t>
            </a:r>
            <a:endParaRPr lang="en-US" dirty="0"/>
          </a:p>
        </p:txBody>
      </p:sp>
      <p:sp>
        <p:nvSpPr>
          <p:cNvPr id="4" name="Slide Number Placeholder 3"/>
          <p:cNvSpPr>
            <a:spLocks noGrp="1"/>
          </p:cNvSpPr>
          <p:nvPr>
            <p:ph type="sldNum" sz="quarter" idx="5"/>
          </p:nvPr>
        </p:nvSpPr>
        <p:spPr/>
        <p:txBody>
          <a:bodyPr/>
          <a:lstStyle/>
          <a:p>
            <a:fld id="{C43F4B17-3237-7C48-A8CE-C28D1F6AE295}" type="slidenum">
              <a:rPr lang="en-US" smtClean="0"/>
              <a:t>26</a:t>
            </a:fld>
            <a:endParaRPr lang="en-US"/>
          </a:p>
        </p:txBody>
      </p:sp>
    </p:spTree>
    <p:extLst>
      <p:ext uri="{BB962C8B-B14F-4D97-AF65-F5344CB8AC3E}">
        <p14:creationId xmlns:p14="http://schemas.microsoft.com/office/powerpoint/2010/main" val="36742318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 </a:t>
            </a:r>
            <a:r>
              <a:rPr lang="en-CA" dirty="0">
                <a:hlinkClick r:id="rId3"/>
              </a:rPr>
              <a:t>https://www.homelesshub.ca/resource/housing-and-harm-reduction-what-role-harm-reduction-addressing-homelessness</a:t>
            </a:r>
            <a:r>
              <a:rPr lang="en-CA" dirty="0"/>
              <a:t>. Quote is taken from p. 1.</a:t>
            </a:r>
            <a:endParaRPr lang="en-US" dirty="0"/>
          </a:p>
          <a:p>
            <a:endParaRPr lang="en-US" dirty="0"/>
          </a:p>
        </p:txBody>
      </p:sp>
      <p:sp>
        <p:nvSpPr>
          <p:cNvPr id="4" name="Slide Number Placeholder 3"/>
          <p:cNvSpPr>
            <a:spLocks noGrp="1"/>
          </p:cNvSpPr>
          <p:nvPr>
            <p:ph type="sldNum" sz="quarter" idx="5"/>
          </p:nvPr>
        </p:nvSpPr>
        <p:spPr/>
        <p:txBody>
          <a:bodyPr/>
          <a:lstStyle/>
          <a:p>
            <a:fld id="{C43F4B17-3237-7C48-A8CE-C28D1F6AE295}" type="slidenum">
              <a:rPr lang="en-US" smtClean="0"/>
              <a:t>27</a:t>
            </a:fld>
            <a:endParaRPr lang="en-US"/>
          </a:p>
        </p:txBody>
      </p:sp>
    </p:spTree>
    <p:extLst>
      <p:ext uri="{BB962C8B-B14F-4D97-AF65-F5344CB8AC3E}">
        <p14:creationId xmlns:p14="http://schemas.microsoft.com/office/powerpoint/2010/main" val="1493228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 </a:t>
            </a:r>
            <a:r>
              <a:rPr lang="en-CA" dirty="0">
                <a:hlinkClick r:id="rId3"/>
              </a:rPr>
              <a:t>https://docs.wixstatic.com/ugd/ff2744_5d899dceff12471c835fddf4e5d119fc.pdf</a:t>
            </a:r>
            <a:endParaRPr lang="en-US" dirty="0"/>
          </a:p>
          <a:p>
            <a:endParaRPr lang="en-US" dirty="0"/>
          </a:p>
        </p:txBody>
      </p:sp>
      <p:sp>
        <p:nvSpPr>
          <p:cNvPr id="4" name="Slide Number Placeholder 3"/>
          <p:cNvSpPr>
            <a:spLocks noGrp="1"/>
          </p:cNvSpPr>
          <p:nvPr>
            <p:ph type="sldNum" sz="quarter" idx="5"/>
          </p:nvPr>
        </p:nvSpPr>
        <p:spPr/>
        <p:txBody>
          <a:bodyPr/>
          <a:lstStyle/>
          <a:p>
            <a:fld id="{C43F4B17-3237-7C48-A8CE-C28D1F6AE295}" type="slidenum">
              <a:rPr lang="en-US" smtClean="0"/>
              <a:t>6</a:t>
            </a:fld>
            <a:endParaRPr lang="en-US"/>
          </a:p>
        </p:txBody>
      </p:sp>
    </p:spTree>
    <p:extLst>
      <p:ext uri="{BB962C8B-B14F-4D97-AF65-F5344CB8AC3E}">
        <p14:creationId xmlns:p14="http://schemas.microsoft.com/office/powerpoint/2010/main" val="17478185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Special thanks to Katelyn Lucas for emphasizing these points (personal communication, 3 May 2019).</a:t>
            </a:r>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28</a:t>
            </a:fld>
            <a:endParaRPr lang="en-US" altLang="en-US"/>
          </a:p>
        </p:txBody>
      </p:sp>
    </p:spTree>
    <p:extLst>
      <p:ext uri="{BB962C8B-B14F-4D97-AF65-F5344CB8AC3E}">
        <p14:creationId xmlns:p14="http://schemas.microsoft.com/office/powerpoint/2010/main" val="36156625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 </a:t>
            </a:r>
            <a:r>
              <a:rPr lang="en-CA" dirty="0">
                <a:hlinkClick r:id="rId3"/>
              </a:rPr>
              <a:t>http://calgarychh.ca/wp-content/uploads/2018/09/Calgary_Recovery_Services_Task_Force_Report.pdf</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C43F4B17-3237-7C48-A8CE-C28D1F6AE295}" type="slidenum">
              <a:rPr lang="en-US" smtClean="0"/>
              <a:t>31</a:t>
            </a:fld>
            <a:endParaRPr lang="en-US"/>
          </a:p>
        </p:txBody>
      </p:sp>
    </p:spTree>
    <p:extLst>
      <p:ext uri="{BB962C8B-B14F-4D97-AF65-F5344CB8AC3E}">
        <p14:creationId xmlns:p14="http://schemas.microsoft.com/office/powerpoint/2010/main" val="6969513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 </a:t>
            </a:r>
            <a:r>
              <a:rPr lang="en-CA" dirty="0">
                <a:hlinkClick r:id="rId3"/>
              </a:rPr>
              <a:t>http://calgarychh.ca/wp-content/uploads/2018/09/Calgary_Recovery_Services_Task_Force_Report.pdf</a:t>
            </a:r>
            <a:endParaRPr lang="en-US" dirty="0"/>
          </a:p>
          <a:p>
            <a:endParaRPr lang="en-US" dirty="0"/>
          </a:p>
        </p:txBody>
      </p:sp>
      <p:sp>
        <p:nvSpPr>
          <p:cNvPr id="4" name="Slide Number Placeholder 3"/>
          <p:cNvSpPr>
            <a:spLocks noGrp="1"/>
          </p:cNvSpPr>
          <p:nvPr>
            <p:ph type="sldNum" sz="quarter" idx="5"/>
          </p:nvPr>
        </p:nvSpPr>
        <p:spPr/>
        <p:txBody>
          <a:bodyPr/>
          <a:lstStyle/>
          <a:p>
            <a:fld id="{C43F4B17-3237-7C48-A8CE-C28D1F6AE295}" type="slidenum">
              <a:rPr lang="en-US" smtClean="0"/>
              <a:t>32</a:t>
            </a:fld>
            <a:endParaRPr lang="en-US"/>
          </a:p>
        </p:txBody>
      </p:sp>
    </p:spTree>
    <p:extLst>
      <p:ext uri="{BB962C8B-B14F-4D97-AF65-F5344CB8AC3E}">
        <p14:creationId xmlns:p14="http://schemas.microsoft.com/office/powerpoint/2010/main" val="3970377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 </a:t>
            </a:r>
            <a:r>
              <a:rPr lang="en-CA" dirty="0">
                <a:hlinkClick r:id="rId3"/>
              </a:rPr>
              <a:t>http://calgarychh.ca/wp-content/uploads/2018/09/Calgary_Recovery_Services_Task_Force_Report.pdf</a:t>
            </a:r>
            <a:endParaRPr lang="en-US" dirty="0"/>
          </a:p>
          <a:p>
            <a:endParaRPr lang="en-US" dirty="0"/>
          </a:p>
        </p:txBody>
      </p:sp>
      <p:sp>
        <p:nvSpPr>
          <p:cNvPr id="4" name="Slide Number Placeholder 3"/>
          <p:cNvSpPr>
            <a:spLocks noGrp="1"/>
          </p:cNvSpPr>
          <p:nvPr>
            <p:ph type="sldNum" sz="quarter" idx="5"/>
          </p:nvPr>
        </p:nvSpPr>
        <p:spPr/>
        <p:txBody>
          <a:bodyPr/>
          <a:lstStyle/>
          <a:p>
            <a:fld id="{C43F4B17-3237-7C48-A8CE-C28D1F6AE295}" type="slidenum">
              <a:rPr lang="en-US" smtClean="0"/>
              <a:t>33</a:t>
            </a:fld>
            <a:endParaRPr lang="en-US"/>
          </a:p>
        </p:txBody>
      </p:sp>
    </p:spTree>
    <p:extLst>
      <p:ext uri="{BB962C8B-B14F-4D97-AF65-F5344CB8AC3E}">
        <p14:creationId xmlns:p14="http://schemas.microsoft.com/office/powerpoint/2010/main" val="25881638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 </a:t>
            </a:r>
            <a:r>
              <a:rPr lang="en-CA" dirty="0">
                <a:hlinkClick r:id="rId3"/>
              </a:rPr>
              <a:t>http://calgarychh.ca/wp-content/uploads/2018/09/Calgary_Recovery_Services_Task_Force_Report.pdf</a:t>
            </a:r>
            <a:endParaRPr lang="en-US" dirty="0"/>
          </a:p>
          <a:p>
            <a:endParaRPr lang="en-US" dirty="0"/>
          </a:p>
        </p:txBody>
      </p:sp>
      <p:sp>
        <p:nvSpPr>
          <p:cNvPr id="4" name="Slide Number Placeholder 3"/>
          <p:cNvSpPr>
            <a:spLocks noGrp="1"/>
          </p:cNvSpPr>
          <p:nvPr>
            <p:ph type="sldNum" sz="quarter" idx="5"/>
          </p:nvPr>
        </p:nvSpPr>
        <p:spPr/>
        <p:txBody>
          <a:bodyPr/>
          <a:lstStyle/>
          <a:p>
            <a:fld id="{C43F4B17-3237-7C48-A8CE-C28D1F6AE295}" type="slidenum">
              <a:rPr lang="en-US" smtClean="0"/>
              <a:t>34</a:t>
            </a:fld>
            <a:endParaRPr lang="en-US"/>
          </a:p>
        </p:txBody>
      </p:sp>
    </p:spTree>
    <p:extLst>
      <p:ext uri="{BB962C8B-B14F-4D97-AF65-F5344CB8AC3E}">
        <p14:creationId xmlns:p14="http://schemas.microsoft.com/office/powerpoint/2010/main" val="40241015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 </a:t>
            </a:r>
            <a:r>
              <a:rPr lang="en-CA" dirty="0">
                <a:hlinkClick r:id="rId3"/>
              </a:rPr>
              <a:t>http://calgarychh.ca/wp-content/uploads/2018/09/Calgary_Recovery_Services_Task_Force_Report.pdf</a:t>
            </a:r>
            <a:endParaRPr lang="en-US" dirty="0"/>
          </a:p>
          <a:p>
            <a:endParaRPr lang="en-US" dirty="0"/>
          </a:p>
        </p:txBody>
      </p:sp>
      <p:sp>
        <p:nvSpPr>
          <p:cNvPr id="4" name="Slide Number Placeholder 3"/>
          <p:cNvSpPr>
            <a:spLocks noGrp="1"/>
          </p:cNvSpPr>
          <p:nvPr>
            <p:ph type="sldNum" sz="quarter" idx="5"/>
          </p:nvPr>
        </p:nvSpPr>
        <p:spPr/>
        <p:txBody>
          <a:bodyPr/>
          <a:lstStyle/>
          <a:p>
            <a:fld id="{C43F4B17-3237-7C48-A8CE-C28D1F6AE295}" type="slidenum">
              <a:rPr lang="en-US" smtClean="0"/>
              <a:t>36</a:t>
            </a:fld>
            <a:endParaRPr lang="en-US"/>
          </a:p>
        </p:txBody>
      </p:sp>
    </p:spTree>
    <p:extLst>
      <p:ext uri="{BB962C8B-B14F-4D97-AF65-F5344CB8AC3E}">
        <p14:creationId xmlns:p14="http://schemas.microsoft.com/office/powerpoint/2010/main" val="3446092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 </a:t>
            </a:r>
            <a:r>
              <a:rPr lang="en-CA" dirty="0">
                <a:hlinkClick r:id="rId3"/>
              </a:rPr>
              <a:t>http://calgarychh.ca/wp-content/uploads/2018/09/Calgary_Recovery_Services_Task_Force_Report.pdf</a:t>
            </a:r>
            <a:endParaRPr lang="en-US" dirty="0"/>
          </a:p>
          <a:p>
            <a:endParaRPr lang="en-US" dirty="0"/>
          </a:p>
        </p:txBody>
      </p:sp>
      <p:sp>
        <p:nvSpPr>
          <p:cNvPr id="4" name="Slide Number Placeholder 3"/>
          <p:cNvSpPr>
            <a:spLocks noGrp="1"/>
          </p:cNvSpPr>
          <p:nvPr>
            <p:ph type="sldNum" sz="quarter" idx="5"/>
          </p:nvPr>
        </p:nvSpPr>
        <p:spPr/>
        <p:txBody>
          <a:bodyPr/>
          <a:lstStyle/>
          <a:p>
            <a:fld id="{C43F4B17-3237-7C48-A8CE-C28D1F6AE295}" type="slidenum">
              <a:rPr lang="en-US" smtClean="0"/>
              <a:t>37</a:t>
            </a:fld>
            <a:endParaRPr lang="en-US"/>
          </a:p>
        </p:txBody>
      </p:sp>
    </p:spTree>
    <p:extLst>
      <p:ext uri="{BB962C8B-B14F-4D97-AF65-F5344CB8AC3E}">
        <p14:creationId xmlns:p14="http://schemas.microsoft.com/office/powerpoint/2010/main" val="42873001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 </a:t>
            </a:r>
            <a:r>
              <a:rPr lang="en-CA" dirty="0">
                <a:hlinkClick r:id="rId3"/>
              </a:rPr>
              <a:t>http://calgarychh.ca/wp-content/uploads/2018/09/Calgary_Recovery_Services_Task_Force_Report.pdf</a:t>
            </a:r>
            <a:endParaRPr lang="en-US" dirty="0"/>
          </a:p>
          <a:p>
            <a:endParaRPr lang="en-US" dirty="0"/>
          </a:p>
        </p:txBody>
      </p:sp>
      <p:sp>
        <p:nvSpPr>
          <p:cNvPr id="4" name="Slide Number Placeholder 3"/>
          <p:cNvSpPr>
            <a:spLocks noGrp="1"/>
          </p:cNvSpPr>
          <p:nvPr>
            <p:ph type="sldNum" sz="quarter" idx="5"/>
          </p:nvPr>
        </p:nvSpPr>
        <p:spPr/>
        <p:txBody>
          <a:bodyPr/>
          <a:lstStyle/>
          <a:p>
            <a:fld id="{C43F4B17-3237-7C48-A8CE-C28D1F6AE295}" type="slidenum">
              <a:rPr lang="en-US" smtClean="0"/>
              <a:t>38</a:t>
            </a:fld>
            <a:endParaRPr lang="en-US"/>
          </a:p>
        </p:txBody>
      </p:sp>
    </p:spTree>
    <p:extLst>
      <p:ext uri="{BB962C8B-B14F-4D97-AF65-F5344CB8AC3E}">
        <p14:creationId xmlns:p14="http://schemas.microsoft.com/office/powerpoint/2010/main" val="2060357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 </a:t>
            </a:r>
            <a:r>
              <a:rPr lang="en-CA" dirty="0">
                <a:hlinkClick r:id="rId3"/>
              </a:rPr>
              <a:t>https://docs.wixstatic.com/ugd/ff2744_5d899dceff12471c835fddf4e5d119fc.pdf</a:t>
            </a:r>
            <a:endParaRPr lang="en-US" dirty="0"/>
          </a:p>
          <a:p>
            <a:endParaRPr lang="en-US" dirty="0"/>
          </a:p>
          <a:p>
            <a:r>
              <a:rPr lang="en-US" dirty="0"/>
              <a:t>Notes: “</a:t>
            </a:r>
            <a:r>
              <a:rPr lang="en-CA" dirty="0"/>
              <a:t>Migration is defined as individuals who moved to their respective city in the past year” (p. 26).</a:t>
            </a:r>
            <a:endParaRPr lang="en-US" dirty="0"/>
          </a:p>
        </p:txBody>
      </p:sp>
      <p:sp>
        <p:nvSpPr>
          <p:cNvPr id="4" name="Slide Number Placeholder 3"/>
          <p:cNvSpPr>
            <a:spLocks noGrp="1"/>
          </p:cNvSpPr>
          <p:nvPr>
            <p:ph type="sldNum" sz="quarter" idx="5"/>
          </p:nvPr>
        </p:nvSpPr>
        <p:spPr/>
        <p:txBody>
          <a:bodyPr/>
          <a:lstStyle/>
          <a:p>
            <a:fld id="{C43F4B17-3237-7C48-A8CE-C28D1F6AE295}" type="slidenum">
              <a:rPr lang="en-US" smtClean="0"/>
              <a:t>7</a:t>
            </a:fld>
            <a:endParaRPr lang="en-US"/>
          </a:p>
        </p:txBody>
      </p:sp>
    </p:spTree>
    <p:extLst>
      <p:ext uri="{BB962C8B-B14F-4D97-AF65-F5344CB8AC3E}">
        <p14:creationId xmlns:p14="http://schemas.microsoft.com/office/powerpoint/2010/main" val="3701909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 </a:t>
            </a:r>
            <a:r>
              <a:rPr lang="en-CA" dirty="0">
                <a:hlinkClick r:id="rId3"/>
              </a:rPr>
              <a:t>https://docs.wixstatic.com/ugd/ff2744_5d899dceff12471c835fddf4e5d119fc.pdf</a:t>
            </a:r>
            <a:endParaRPr lang="en-US" dirty="0"/>
          </a:p>
          <a:p>
            <a:endParaRPr lang="en-US" dirty="0"/>
          </a:p>
        </p:txBody>
      </p:sp>
      <p:sp>
        <p:nvSpPr>
          <p:cNvPr id="4" name="Slide Number Placeholder 3"/>
          <p:cNvSpPr>
            <a:spLocks noGrp="1"/>
          </p:cNvSpPr>
          <p:nvPr>
            <p:ph type="sldNum" sz="quarter" idx="5"/>
          </p:nvPr>
        </p:nvSpPr>
        <p:spPr/>
        <p:txBody>
          <a:bodyPr/>
          <a:lstStyle/>
          <a:p>
            <a:fld id="{C43F4B17-3237-7C48-A8CE-C28D1F6AE295}" type="slidenum">
              <a:rPr lang="en-US" smtClean="0"/>
              <a:t>8</a:t>
            </a:fld>
            <a:endParaRPr lang="en-US"/>
          </a:p>
        </p:txBody>
      </p:sp>
    </p:spTree>
    <p:extLst>
      <p:ext uri="{BB962C8B-B14F-4D97-AF65-F5344CB8AC3E}">
        <p14:creationId xmlns:p14="http://schemas.microsoft.com/office/powerpoint/2010/main" val="3461812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a:t>
            </a:r>
            <a:r>
              <a:rPr lang="en-CA" dirty="0"/>
              <a:t>DeBoer, T., </a:t>
            </a:r>
            <a:r>
              <a:rPr lang="en-CA" dirty="0" err="1"/>
              <a:t>Distasio</a:t>
            </a:r>
            <a:r>
              <a:rPr lang="en-CA" dirty="0"/>
              <a:t>, J., Isaak, C. A., Roos, L. E., Bolton, S. L., </a:t>
            </a:r>
            <a:r>
              <a:rPr lang="en-CA" dirty="0" err="1"/>
              <a:t>Medved</a:t>
            </a:r>
            <a:r>
              <a:rPr lang="en-CA" dirty="0"/>
              <a:t>, M., ... &amp; </a:t>
            </a:r>
            <a:r>
              <a:rPr lang="en-CA" dirty="0" err="1"/>
              <a:t>Sareen</a:t>
            </a:r>
            <a:r>
              <a:rPr lang="en-CA" dirty="0"/>
              <a:t>, J. (2015). What are the predictors of volatile substance use in an urban community of adults who are homeless?. </a:t>
            </a:r>
            <a:r>
              <a:rPr lang="en-CA" i="1" dirty="0"/>
              <a:t>Canadian Journal of Community Mental Health, 34</a:t>
            </a:r>
            <a:r>
              <a:rPr lang="en-CA" dirty="0"/>
              <a:t>(2), 37-51.</a:t>
            </a:r>
            <a:endParaRPr lang="en-US" dirty="0"/>
          </a:p>
          <a:p>
            <a:endParaRPr lang="en-US" dirty="0"/>
          </a:p>
          <a:p>
            <a:endParaRPr lang="en-US" dirty="0"/>
          </a:p>
          <a:p>
            <a:r>
              <a:rPr lang="en-US" dirty="0"/>
              <a:t>Note: The focus of  this particular study was inhalation/sniffing.</a:t>
            </a:r>
          </a:p>
        </p:txBody>
      </p:sp>
      <p:sp>
        <p:nvSpPr>
          <p:cNvPr id="4" name="Slide Number Placeholder 3"/>
          <p:cNvSpPr>
            <a:spLocks noGrp="1"/>
          </p:cNvSpPr>
          <p:nvPr>
            <p:ph type="sldNum" sz="quarter" idx="5"/>
          </p:nvPr>
        </p:nvSpPr>
        <p:spPr/>
        <p:txBody>
          <a:bodyPr/>
          <a:lstStyle/>
          <a:p>
            <a:fld id="{C43F4B17-3237-7C48-A8CE-C28D1F6AE295}" type="slidenum">
              <a:rPr lang="en-US" smtClean="0"/>
              <a:t>11</a:t>
            </a:fld>
            <a:endParaRPr lang="en-US"/>
          </a:p>
        </p:txBody>
      </p:sp>
    </p:spTree>
    <p:extLst>
      <p:ext uri="{BB962C8B-B14F-4D97-AF65-F5344CB8AC3E}">
        <p14:creationId xmlns:p14="http://schemas.microsoft.com/office/powerpoint/2010/main" val="920497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a:t>
            </a:r>
            <a:r>
              <a:rPr lang="en-CA" dirty="0">
                <a:hlinkClick r:id="rId3"/>
              </a:rPr>
              <a:t>http://www.fnha.ca/newsContent/Documents/FNHA_OverdoseDataAndFirstNationsInBC_PreliminaryFindings_FinalWeb_July2017.pdf</a:t>
            </a:r>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12</a:t>
            </a:fld>
            <a:endParaRPr lang="en-US" altLang="en-US"/>
          </a:p>
        </p:txBody>
      </p:sp>
    </p:spTree>
    <p:extLst>
      <p:ext uri="{BB962C8B-B14F-4D97-AF65-F5344CB8AC3E}">
        <p14:creationId xmlns:p14="http://schemas.microsoft.com/office/powerpoint/2010/main" val="1820666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a:t>
            </a:r>
            <a:r>
              <a:rPr lang="en-CA" dirty="0">
                <a:hlinkClick r:id="rId3"/>
              </a:rPr>
              <a:t>http://www.fnha.ca/newsContent/Documents/FNHA_OverdoseDataAndFirstNationsInBC_PreliminaryFindings_FinalWeb_July2017.pdf</a:t>
            </a:r>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13</a:t>
            </a:fld>
            <a:endParaRPr lang="en-US" altLang="en-US"/>
          </a:p>
        </p:txBody>
      </p:sp>
    </p:spTree>
    <p:extLst>
      <p:ext uri="{BB962C8B-B14F-4D97-AF65-F5344CB8AC3E}">
        <p14:creationId xmlns:p14="http://schemas.microsoft.com/office/powerpoint/2010/main" val="2363783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a:t>
            </a:r>
            <a:r>
              <a:rPr lang="en-CA" dirty="0"/>
              <a:t>Jackson, L. A., McWilliam, S., Martin, F., </a:t>
            </a:r>
            <a:r>
              <a:rPr lang="en-CA" dirty="0" err="1"/>
              <a:t>Dingwell</a:t>
            </a:r>
            <a:r>
              <a:rPr lang="en-CA" dirty="0"/>
              <a:t>, J., Dykeman, M., Gahagan, J., &amp; </a:t>
            </a:r>
            <a:r>
              <a:rPr lang="en-CA" dirty="0" err="1"/>
              <a:t>Karabanow</a:t>
            </a:r>
            <a:r>
              <a:rPr lang="en-CA" dirty="0"/>
              <a:t>, J. (2014). Key challenges in providing services to people who use drugs: The perspectives of people working in emergency departments and shelters in Atlantic Canada. </a:t>
            </a:r>
            <a:r>
              <a:rPr lang="en-CA" i="1" dirty="0"/>
              <a:t>Drugs: education, prevention and policy</a:t>
            </a:r>
            <a:r>
              <a:rPr lang="en-CA" dirty="0"/>
              <a:t>, </a:t>
            </a:r>
            <a:r>
              <a:rPr lang="en-CA" i="1" dirty="0"/>
              <a:t>21</a:t>
            </a:r>
            <a:r>
              <a:rPr lang="en-CA" dirty="0"/>
              <a:t>(3), 244-253.</a:t>
            </a:r>
            <a:endParaRPr lang="en-US" dirty="0"/>
          </a:p>
        </p:txBody>
      </p:sp>
      <p:sp>
        <p:nvSpPr>
          <p:cNvPr id="4" name="Slide Number Placeholder 3"/>
          <p:cNvSpPr>
            <a:spLocks noGrp="1"/>
          </p:cNvSpPr>
          <p:nvPr>
            <p:ph type="sldNum" sz="quarter" idx="5"/>
          </p:nvPr>
        </p:nvSpPr>
        <p:spPr/>
        <p:txBody>
          <a:bodyPr/>
          <a:lstStyle/>
          <a:p>
            <a:fld id="{C43F4B17-3237-7C48-A8CE-C28D1F6AE295}" type="slidenum">
              <a:rPr lang="en-US" smtClean="0"/>
              <a:t>14</a:t>
            </a:fld>
            <a:endParaRPr lang="en-US"/>
          </a:p>
        </p:txBody>
      </p:sp>
    </p:spTree>
    <p:extLst>
      <p:ext uri="{BB962C8B-B14F-4D97-AF65-F5344CB8AC3E}">
        <p14:creationId xmlns:p14="http://schemas.microsoft.com/office/powerpoint/2010/main" val="24994549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a:t>
            </a:r>
            <a:r>
              <a:rPr lang="en-CA" dirty="0">
                <a:hlinkClick r:id="rId3"/>
              </a:rPr>
              <a:t>http://outofthecoldhalifax.org/about_42_1447052977.pdf</a:t>
            </a:r>
            <a:endParaRPr lang="en-US" dirty="0"/>
          </a:p>
        </p:txBody>
      </p:sp>
      <p:sp>
        <p:nvSpPr>
          <p:cNvPr id="4" name="Slide Number Placeholder 3"/>
          <p:cNvSpPr>
            <a:spLocks noGrp="1"/>
          </p:cNvSpPr>
          <p:nvPr>
            <p:ph type="sldNum" sz="quarter" idx="5"/>
          </p:nvPr>
        </p:nvSpPr>
        <p:spPr/>
        <p:txBody>
          <a:bodyPr/>
          <a:lstStyle/>
          <a:p>
            <a:fld id="{C43F4B17-3237-7C48-A8CE-C28D1F6AE295}" type="slidenum">
              <a:rPr lang="en-US" smtClean="0"/>
              <a:t>15</a:t>
            </a:fld>
            <a:endParaRPr lang="en-US"/>
          </a:p>
        </p:txBody>
      </p:sp>
    </p:spTree>
    <p:extLst>
      <p:ext uri="{BB962C8B-B14F-4D97-AF65-F5344CB8AC3E}">
        <p14:creationId xmlns:p14="http://schemas.microsoft.com/office/powerpoint/2010/main" val="11239308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22AB02DD-9804-2647-BC01-65D649C6FC43}"/>
              </a:ext>
            </a:extLst>
          </p:cNvPr>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a:extLst>
              <a:ext uri="{FF2B5EF4-FFF2-40B4-BE49-F238E27FC236}">
                <a16:creationId xmlns:a16="http://schemas.microsoft.com/office/drawing/2014/main" id="{9864819C-AFCA-CB42-927B-70653AC19922}"/>
              </a:ext>
            </a:extLst>
          </p:cNvPr>
          <p:cNvSpPr>
            <a:spLocks noGrp="1"/>
          </p:cNvSpPr>
          <p:nvPr>
            <p:ph type="dt" sz="half" idx="10"/>
          </p:nvPr>
        </p:nvSpPr>
        <p:spPr/>
        <p:txBody>
          <a:bodyPr/>
          <a:lstStyle>
            <a:lvl1pPr>
              <a:defRPr smtClean="0"/>
            </a:lvl1pPr>
          </a:lstStyle>
          <a:p>
            <a:pPr>
              <a:defRPr/>
            </a:pPr>
            <a:fld id="{2F4B1B71-3FE1-8342-9139-E32FBE6FDF63}" type="datetimeFigureOut">
              <a:rPr lang="en-US" altLang="en-US"/>
              <a:pPr>
                <a:defRPr/>
              </a:pPr>
              <a:t>5/7/19</a:t>
            </a:fld>
            <a:endParaRPr lang="en-US" altLang="en-US"/>
          </a:p>
        </p:txBody>
      </p:sp>
      <p:sp>
        <p:nvSpPr>
          <p:cNvPr id="6" name="Footer Placeholder 4">
            <a:extLst>
              <a:ext uri="{FF2B5EF4-FFF2-40B4-BE49-F238E27FC236}">
                <a16:creationId xmlns:a16="http://schemas.microsoft.com/office/drawing/2014/main" id="{D159B2E2-F639-8644-B4D0-3EE5492D942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F625FF9-BEEA-C046-AE80-DC5FE3BAC9C6}"/>
              </a:ext>
            </a:extLst>
          </p:cNvPr>
          <p:cNvSpPr>
            <a:spLocks noGrp="1"/>
          </p:cNvSpPr>
          <p:nvPr>
            <p:ph type="sldNum" sz="quarter" idx="12"/>
          </p:nvPr>
        </p:nvSpPr>
        <p:spPr/>
        <p:txBody>
          <a:bodyPr/>
          <a:lstStyle>
            <a:lvl1pPr>
              <a:defRPr smtClean="0"/>
            </a:lvl1pPr>
          </a:lstStyle>
          <a:p>
            <a:pPr>
              <a:defRPr/>
            </a:pPr>
            <a:fld id="{EF8FC694-872A-DD44-8771-0734AE59738D}" type="slidenum">
              <a:rPr lang="en-US" altLang="en-US"/>
              <a:pPr>
                <a:defRPr/>
              </a:pPr>
              <a:t>‹#›</a:t>
            </a:fld>
            <a:endParaRPr lang="en-US" altLang="en-US"/>
          </a:p>
        </p:txBody>
      </p:sp>
      <p:pic>
        <p:nvPicPr>
          <p:cNvPr id="8" name="Picture 7" descr="NFC_logo_horizontal.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4" y="6360754"/>
            <a:ext cx="1440160" cy="308606"/>
          </a:xfrm>
          <a:prstGeom prst="rect">
            <a:avLst/>
          </a:prstGeom>
        </p:spPr>
      </p:pic>
      <p:cxnSp>
        <p:nvCxnSpPr>
          <p:cNvPr id="9" name="Straight Connector 8"/>
          <p:cNvCxnSpPr/>
          <p:nvPr userDrawn="1"/>
        </p:nvCxnSpPr>
        <p:spPr>
          <a:xfrm>
            <a:off x="467544" y="6237312"/>
            <a:ext cx="8208912" cy="0"/>
          </a:xfrm>
          <a:prstGeom prst="line">
            <a:avLst/>
          </a:prstGeom>
        </p:spPr>
        <p:style>
          <a:lnRef idx="2">
            <a:schemeClr val="accent1"/>
          </a:lnRef>
          <a:fillRef idx="0">
            <a:schemeClr val="accent1"/>
          </a:fillRef>
          <a:effectRef idx="1">
            <a:schemeClr val="accent1"/>
          </a:effectRef>
          <a:fontRef idx="minor">
            <a:schemeClr val="tx1"/>
          </a:fontRef>
        </p:style>
      </p:cxnSp>
      <p:sp>
        <p:nvSpPr>
          <p:cNvPr id="10" name="TextBox 9"/>
          <p:cNvSpPr txBox="1"/>
          <p:nvPr userDrawn="1"/>
        </p:nvSpPr>
        <p:spPr>
          <a:xfrm>
            <a:off x="2051720" y="6310481"/>
            <a:ext cx="3672408" cy="430887"/>
          </a:xfrm>
          <a:prstGeom prst="rect">
            <a:avLst/>
          </a:prstGeom>
          <a:noFill/>
        </p:spPr>
        <p:txBody>
          <a:bodyPr wrap="square" rtlCol="0" anchor="t">
            <a:spAutoFit/>
          </a:bodyPr>
          <a:lstStyle/>
          <a:p>
            <a:r>
              <a:rPr lang="en-US" sz="1100" b="0" dirty="0" err="1">
                <a:solidFill>
                  <a:schemeClr val="tx2"/>
                </a:solidFill>
              </a:rPr>
              <a:t>www.nickfalvo.ca</a:t>
            </a:r>
            <a:endParaRPr lang="en-US" sz="1100" b="0" dirty="0">
              <a:solidFill>
                <a:schemeClr val="tx2"/>
              </a:solidFill>
            </a:endParaRPr>
          </a:p>
          <a:p>
            <a:r>
              <a:rPr lang="en-US" sz="1100" kern="1200" dirty="0">
                <a:solidFill>
                  <a:schemeClr val="tx1"/>
                </a:solidFill>
                <a:latin typeface="Arial" panose="020B0604020202020204" pitchFamily="34" charset="0"/>
                <a:ea typeface="MS PGothic" panose="020B0600070205080204" pitchFamily="34" charset="-128"/>
                <a:cs typeface="+mn-cs"/>
              </a:rPr>
              <a:t>587-892-7855</a:t>
            </a:r>
            <a:endParaRPr lang="en-US" sz="1100" b="0" dirty="0">
              <a:solidFill>
                <a:schemeClr val="tx2"/>
              </a:solidFill>
            </a:endParaRPr>
          </a:p>
        </p:txBody>
      </p:sp>
    </p:spTree>
    <p:extLst>
      <p:ext uri="{BB962C8B-B14F-4D97-AF65-F5344CB8AC3E}">
        <p14:creationId xmlns:p14="http://schemas.microsoft.com/office/powerpoint/2010/main" val="3928523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189819-7450-7A49-8FA0-F0D97356F127}"/>
              </a:ext>
            </a:extLst>
          </p:cNvPr>
          <p:cNvSpPr>
            <a:spLocks noGrp="1"/>
          </p:cNvSpPr>
          <p:nvPr>
            <p:ph type="dt" sz="half" idx="10"/>
          </p:nvPr>
        </p:nvSpPr>
        <p:spPr/>
        <p:txBody>
          <a:bodyPr/>
          <a:lstStyle>
            <a:lvl1pPr>
              <a:defRPr/>
            </a:lvl1pPr>
          </a:lstStyle>
          <a:p>
            <a:pPr>
              <a:defRPr/>
            </a:pPr>
            <a:fld id="{1F25571F-34A5-474B-9615-96FD29E6693F}" type="datetimeFigureOut">
              <a:rPr lang="en-US" altLang="en-US"/>
              <a:pPr>
                <a:defRPr/>
              </a:pPr>
              <a:t>5/7/19</a:t>
            </a:fld>
            <a:endParaRPr lang="en-US" altLang="en-US"/>
          </a:p>
        </p:txBody>
      </p:sp>
      <p:sp>
        <p:nvSpPr>
          <p:cNvPr id="5" name="Footer Placeholder 4">
            <a:extLst>
              <a:ext uri="{FF2B5EF4-FFF2-40B4-BE49-F238E27FC236}">
                <a16:creationId xmlns:a16="http://schemas.microsoft.com/office/drawing/2014/main" id="{BBC8301B-B0EF-CB4A-9515-4962C8234F5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05309B9-3642-6942-AE11-225F99029CFF}"/>
              </a:ext>
            </a:extLst>
          </p:cNvPr>
          <p:cNvSpPr>
            <a:spLocks noGrp="1"/>
          </p:cNvSpPr>
          <p:nvPr>
            <p:ph type="sldNum" sz="quarter" idx="12"/>
          </p:nvPr>
        </p:nvSpPr>
        <p:spPr/>
        <p:txBody>
          <a:bodyPr/>
          <a:lstStyle>
            <a:lvl1pPr>
              <a:defRPr/>
            </a:lvl1pPr>
          </a:lstStyle>
          <a:p>
            <a:pPr>
              <a:defRPr/>
            </a:pPr>
            <a:fld id="{02C3D890-0BC3-D04B-8590-BCB56F8997D1}" type="slidenum">
              <a:rPr lang="en-US" altLang="en-US"/>
              <a:pPr>
                <a:defRPr/>
              </a:pPr>
              <a:t>‹#›</a:t>
            </a:fld>
            <a:endParaRPr lang="en-US" altLang="en-US"/>
          </a:p>
        </p:txBody>
      </p:sp>
      <p:pic>
        <p:nvPicPr>
          <p:cNvPr id="7" name="Picture 6" descr="NFC_logo_horizontal.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4" y="6360754"/>
            <a:ext cx="1440160" cy="308606"/>
          </a:xfrm>
          <a:prstGeom prst="rect">
            <a:avLst/>
          </a:prstGeom>
        </p:spPr>
      </p:pic>
      <p:cxnSp>
        <p:nvCxnSpPr>
          <p:cNvPr id="8" name="Straight Connector 7"/>
          <p:cNvCxnSpPr/>
          <p:nvPr userDrawn="1"/>
        </p:nvCxnSpPr>
        <p:spPr>
          <a:xfrm>
            <a:off x="467544" y="6237312"/>
            <a:ext cx="8208912" cy="0"/>
          </a:xfrm>
          <a:prstGeom prst="line">
            <a:avLst/>
          </a:prstGeom>
        </p:spPr>
        <p:style>
          <a:lnRef idx="2">
            <a:schemeClr val="accent1"/>
          </a:lnRef>
          <a:fillRef idx="0">
            <a:schemeClr val="accent1"/>
          </a:fillRef>
          <a:effectRef idx="1">
            <a:schemeClr val="accent1"/>
          </a:effectRef>
          <a:fontRef idx="minor">
            <a:schemeClr val="tx1"/>
          </a:fontRef>
        </p:style>
      </p:cxnSp>
      <p:sp>
        <p:nvSpPr>
          <p:cNvPr id="9" name="TextBox 8"/>
          <p:cNvSpPr txBox="1"/>
          <p:nvPr userDrawn="1"/>
        </p:nvSpPr>
        <p:spPr>
          <a:xfrm>
            <a:off x="2051720" y="6310481"/>
            <a:ext cx="3672408" cy="430887"/>
          </a:xfrm>
          <a:prstGeom prst="rect">
            <a:avLst/>
          </a:prstGeom>
          <a:noFill/>
        </p:spPr>
        <p:txBody>
          <a:bodyPr wrap="square" rtlCol="0" anchor="t">
            <a:spAutoFit/>
          </a:bodyPr>
          <a:lstStyle/>
          <a:p>
            <a:r>
              <a:rPr lang="en-US" sz="1100" b="0" dirty="0" err="1">
                <a:solidFill>
                  <a:schemeClr val="tx2"/>
                </a:solidFill>
              </a:rPr>
              <a:t>www.nickfalvo.ca</a:t>
            </a:r>
            <a:endParaRPr lang="en-US" sz="1100" b="0" dirty="0">
              <a:solidFill>
                <a:schemeClr val="tx2"/>
              </a:solidFill>
            </a:endParaRPr>
          </a:p>
          <a:p>
            <a:r>
              <a:rPr lang="en-US" sz="1100" kern="1200" dirty="0">
                <a:solidFill>
                  <a:schemeClr val="tx1"/>
                </a:solidFill>
                <a:latin typeface="Arial" panose="020B0604020202020204" pitchFamily="34" charset="0"/>
                <a:ea typeface="MS PGothic" panose="020B0600070205080204" pitchFamily="34" charset="-128"/>
                <a:cs typeface="+mn-cs"/>
              </a:rPr>
              <a:t>587-892-7855</a:t>
            </a:r>
            <a:endParaRPr lang="en-US" sz="1100" b="0" dirty="0">
              <a:solidFill>
                <a:schemeClr val="tx2"/>
              </a:solidFill>
            </a:endParaRPr>
          </a:p>
        </p:txBody>
      </p:sp>
    </p:spTree>
    <p:extLst>
      <p:ext uri="{BB962C8B-B14F-4D97-AF65-F5344CB8AC3E}">
        <p14:creationId xmlns:p14="http://schemas.microsoft.com/office/powerpoint/2010/main" val="2275612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D285791B-4F29-F04B-83D7-1F89737617BD}"/>
              </a:ext>
            </a:extLst>
          </p:cNvPr>
          <p:cNvCxnSpPr/>
          <p:nvPr/>
        </p:nvCxnSpPr>
        <p:spPr>
          <a:xfrm>
            <a:off x="467544" y="4225628"/>
            <a:ext cx="8250918" cy="2365"/>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05644" y="1988840"/>
            <a:ext cx="8170812" cy="2200275"/>
          </a:xfrm>
        </p:spPr>
        <p:txBody>
          <a:bodyPr anchor="b"/>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505644" y="4253504"/>
            <a:ext cx="8170812"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FE969BBC-8354-FC48-930F-670DF5E6B28F}"/>
              </a:ext>
            </a:extLst>
          </p:cNvPr>
          <p:cNvSpPr>
            <a:spLocks noGrp="1"/>
          </p:cNvSpPr>
          <p:nvPr>
            <p:ph type="dt" sz="half" idx="10"/>
          </p:nvPr>
        </p:nvSpPr>
        <p:spPr/>
        <p:txBody>
          <a:bodyPr/>
          <a:lstStyle>
            <a:lvl1pPr>
              <a:defRPr smtClean="0"/>
            </a:lvl1pPr>
          </a:lstStyle>
          <a:p>
            <a:pPr>
              <a:defRPr/>
            </a:pPr>
            <a:fld id="{B74360FA-CF2E-E84B-B4B9-B93F01B41B5C}" type="datetimeFigureOut">
              <a:rPr lang="en-US" altLang="en-US"/>
              <a:pPr>
                <a:defRPr/>
              </a:pPr>
              <a:t>5/7/19</a:t>
            </a:fld>
            <a:endParaRPr lang="en-US" altLang="en-US"/>
          </a:p>
        </p:txBody>
      </p:sp>
      <p:sp>
        <p:nvSpPr>
          <p:cNvPr id="6" name="Footer Placeholder 4">
            <a:extLst>
              <a:ext uri="{FF2B5EF4-FFF2-40B4-BE49-F238E27FC236}">
                <a16:creationId xmlns:a16="http://schemas.microsoft.com/office/drawing/2014/main" id="{F16A5ABA-2C12-4641-8C36-8A341E082E1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F89E004-DC21-2243-9E6C-57CB6A9DEBBE}"/>
              </a:ext>
            </a:extLst>
          </p:cNvPr>
          <p:cNvSpPr>
            <a:spLocks noGrp="1"/>
          </p:cNvSpPr>
          <p:nvPr>
            <p:ph type="sldNum" sz="quarter" idx="12"/>
          </p:nvPr>
        </p:nvSpPr>
        <p:spPr/>
        <p:txBody>
          <a:bodyPr/>
          <a:lstStyle>
            <a:lvl1pPr>
              <a:defRPr smtClean="0"/>
            </a:lvl1pPr>
          </a:lstStyle>
          <a:p>
            <a:pPr>
              <a:defRPr/>
            </a:pPr>
            <a:fld id="{D089C757-5FFD-954F-948E-8A2C6CE34ACF}" type="slidenum">
              <a:rPr lang="en-US" altLang="en-US"/>
              <a:pPr>
                <a:defRPr/>
              </a:pPr>
              <a:t>‹#›</a:t>
            </a:fld>
            <a:endParaRPr lang="en-US" altLang="en-US"/>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7544" y="6371041"/>
            <a:ext cx="1440160" cy="288032"/>
          </a:xfrm>
          <a:prstGeom prst="rect">
            <a:avLst/>
          </a:prstGeom>
        </p:spPr>
      </p:pic>
      <p:cxnSp>
        <p:nvCxnSpPr>
          <p:cNvPr id="9" name="Straight Connector 8"/>
          <p:cNvCxnSpPr/>
          <p:nvPr userDrawn="1"/>
        </p:nvCxnSpPr>
        <p:spPr>
          <a:xfrm>
            <a:off x="467544" y="6237312"/>
            <a:ext cx="8208912" cy="0"/>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sp>
        <p:nvSpPr>
          <p:cNvPr id="10" name="TextBox 9"/>
          <p:cNvSpPr txBox="1"/>
          <p:nvPr userDrawn="1"/>
        </p:nvSpPr>
        <p:spPr>
          <a:xfrm>
            <a:off x="2051720" y="6310481"/>
            <a:ext cx="3672408" cy="430887"/>
          </a:xfrm>
          <a:prstGeom prst="rect">
            <a:avLst/>
          </a:prstGeom>
          <a:noFill/>
        </p:spPr>
        <p:txBody>
          <a:bodyPr wrap="square" rtlCol="0" anchor="t">
            <a:spAutoFit/>
          </a:bodyPr>
          <a:lstStyle/>
          <a:p>
            <a:r>
              <a:rPr lang="en-US" sz="1100" b="0" dirty="0" err="1">
                <a:solidFill>
                  <a:schemeClr val="accent6"/>
                </a:solidFill>
              </a:rPr>
              <a:t>www.nickfalvo.ca</a:t>
            </a:r>
            <a:endParaRPr lang="en-US" sz="1100" b="0" dirty="0">
              <a:solidFill>
                <a:schemeClr val="accent6"/>
              </a:solidFill>
            </a:endParaRPr>
          </a:p>
          <a:p>
            <a:r>
              <a:rPr lang="en-US" sz="1100" kern="1200" dirty="0">
                <a:solidFill>
                  <a:schemeClr val="accent6"/>
                </a:solidFill>
                <a:latin typeface="Arial" panose="020B0604020202020204" pitchFamily="34" charset="0"/>
                <a:ea typeface="MS PGothic" panose="020B0600070205080204" pitchFamily="34" charset="-128"/>
                <a:cs typeface="+mn-cs"/>
              </a:rPr>
              <a:t>587-892-7855</a:t>
            </a:r>
            <a:endParaRPr lang="en-US" sz="1100" b="0" dirty="0">
              <a:solidFill>
                <a:schemeClr val="accent6"/>
              </a:solidFill>
            </a:endParaRPr>
          </a:p>
        </p:txBody>
      </p:sp>
    </p:spTree>
    <p:extLst>
      <p:ext uri="{BB962C8B-B14F-4D97-AF65-F5344CB8AC3E}">
        <p14:creationId xmlns:p14="http://schemas.microsoft.com/office/powerpoint/2010/main" val="9437153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2759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2759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D6A4B94B-AA51-CF43-AF87-1D8C892E3FD5}"/>
              </a:ext>
            </a:extLst>
          </p:cNvPr>
          <p:cNvSpPr>
            <a:spLocks noGrp="1"/>
          </p:cNvSpPr>
          <p:nvPr>
            <p:ph type="dt" sz="half" idx="10"/>
          </p:nvPr>
        </p:nvSpPr>
        <p:spPr/>
        <p:txBody>
          <a:bodyPr/>
          <a:lstStyle>
            <a:lvl1pPr>
              <a:defRPr/>
            </a:lvl1pPr>
          </a:lstStyle>
          <a:p>
            <a:pPr>
              <a:defRPr/>
            </a:pPr>
            <a:fld id="{A30FF137-A55B-F240-9415-D6BB833CBD44}" type="datetimeFigureOut">
              <a:rPr lang="en-US" altLang="en-US"/>
              <a:pPr>
                <a:defRPr/>
              </a:pPr>
              <a:t>5/7/19</a:t>
            </a:fld>
            <a:endParaRPr lang="en-US" altLang="en-US"/>
          </a:p>
        </p:txBody>
      </p:sp>
      <p:sp>
        <p:nvSpPr>
          <p:cNvPr id="6" name="Footer Placeholder 4">
            <a:extLst>
              <a:ext uri="{FF2B5EF4-FFF2-40B4-BE49-F238E27FC236}">
                <a16:creationId xmlns:a16="http://schemas.microsoft.com/office/drawing/2014/main" id="{20F480B1-0ACD-AE4A-AB32-60E17E87E06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2058B0C-38FD-4A4E-952D-BD8018E50EE1}"/>
              </a:ext>
            </a:extLst>
          </p:cNvPr>
          <p:cNvSpPr>
            <a:spLocks noGrp="1"/>
          </p:cNvSpPr>
          <p:nvPr>
            <p:ph type="sldNum" sz="quarter" idx="12"/>
          </p:nvPr>
        </p:nvSpPr>
        <p:spPr/>
        <p:txBody>
          <a:bodyPr/>
          <a:lstStyle>
            <a:lvl1pPr>
              <a:defRPr/>
            </a:lvl1pPr>
          </a:lstStyle>
          <a:p>
            <a:pPr>
              <a:defRPr/>
            </a:pPr>
            <a:fld id="{E2D8DB71-A5B9-3D4B-8FA0-0EB965A18141}" type="slidenum">
              <a:rPr lang="en-US" altLang="en-US"/>
              <a:pPr>
                <a:defRPr/>
              </a:pPr>
              <a:t>‹#›</a:t>
            </a:fld>
            <a:endParaRPr lang="en-US" altLang="en-US"/>
          </a:p>
        </p:txBody>
      </p:sp>
      <p:pic>
        <p:nvPicPr>
          <p:cNvPr id="8" name="Picture 7" descr="NFC_logo_horizontal.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4" y="6360754"/>
            <a:ext cx="1440160" cy="308606"/>
          </a:xfrm>
          <a:prstGeom prst="rect">
            <a:avLst/>
          </a:prstGeom>
        </p:spPr>
      </p:pic>
      <p:cxnSp>
        <p:nvCxnSpPr>
          <p:cNvPr id="9" name="Straight Connector 8"/>
          <p:cNvCxnSpPr/>
          <p:nvPr userDrawn="1"/>
        </p:nvCxnSpPr>
        <p:spPr>
          <a:xfrm>
            <a:off x="467544" y="6237312"/>
            <a:ext cx="8208912" cy="0"/>
          </a:xfrm>
          <a:prstGeom prst="line">
            <a:avLst/>
          </a:prstGeom>
        </p:spPr>
        <p:style>
          <a:lnRef idx="2">
            <a:schemeClr val="accent1"/>
          </a:lnRef>
          <a:fillRef idx="0">
            <a:schemeClr val="accent1"/>
          </a:fillRef>
          <a:effectRef idx="1">
            <a:schemeClr val="accent1"/>
          </a:effectRef>
          <a:fontRef idx="minor">
            <a:schemeClr val="tx1"/>
          </a:fontRef>
        </p:style>
      </p:cxnSp>
      <p:sp>
        <p:nvSpPr>
          <p:cNvPr id="10" name="TextBox 9"/>
          <p:cNvSpPr txBox="1"/>
          <p:nvPr userDrawn="1"/>
        </p:nvSpPr>
        <p:spPr>
          <a:xfrm>
            <a:off x="2051720" y="6310481"/>
            <a:ext cx="3672408" cy="430887"/>
          </a:xfrm>
          <a:prstGeom prst="rect">
            <a:avLst/>
          </a:prstGeom>
          <a:noFill/>
        </p:spPr>
        <p:txBody>
          <a:bodyPr wrap="square" rtlCol="0" anchor="t">
            <a:spAutoFit/>
          </a:bodyPr>
          <a:lstStyle/>
          <a:p>
            <a:r>
              <a:rPr lang="en-US" sz="1100" b="0" dirty="0" err="1">
                <a:solidFill>
                  <a:schemeClr val="tx2"/>
                </a:solidFill>
              </a:rPr>
              <a:t>www.nickfalvo.ca</a:t>
            </a:r>
            <a:endParaRPr lang="en-US" sz="1100" b="0" dirty="0">
              <a:solidFill>
                <a:schemeClr val="tx2"/>
              </a:solidFill>
            </a:endParaRPr>
          </a:p>
          <a:p>
            <a:r>
              <a:rPr lang="en-US" sz="1100" kern="1200" dirty="0">
                <a:solidFill>
                  <a:schemeClr val="tx1"/>
                </a:solidFill>
                <a:latin typeface="Arial" panose="020B0604020202020204" pitchFamily="34" charset="0"/>
                <a:ea typeface="MS PGothic" panose="020B0600070205080204" pitchFamily="34" charset="-128"/>
                <a:cs typeface="+mn-cs"/>
              </a:rPr>
              <a:t>587-892-7855</a:t>
            </a:r>
            <a:endParaRPr lang="en-US" sz="1100" b="0" dirty="0">
              <a:solidFill>
                <a:schemeClr val="tx2"/>
              </a:solidFill>
            </a:endParaRPr>
          </a:p>
        </p:txBody>
      </p:sp>
    </p:spTree>
    <p:extLst>
      <p:ext uri="{BB962C8B-B14F-4D97-AF65-F5344CB8AC3E}">
        <p14:creationId xmlns:p14="http://schemas.microsoft.com/office/powerpoint/2010/main" val="4020904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A4F5A47D-1D79-2A44-B1BB-686C3D8BBAA2}"/>
              </a:ext>
            </a:extLst>
          </p:cNvPr>
          <p:cNvCxnSpPr/>
          <p:nvPr/>
        </p:nvCxnSpPr>
        <p:spPr>
          <a:xfrm flipH="1">
            <a:off x="4572000" y="1692275"/>
            <a:ext cx="1588" cy="4257005"/>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5108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5108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a16="http://schemas.microsoft.com/office/drawing/2014/main" id="{01498577-C11F-BA4B-AC31-54C6E5DBC4A3}"/>
              </a:ext>
            </a:extLst>
          </p:cNvPr>
          <p:cNvSpPr>
            <a:spLocks noGrp="1"/>
          </p:cNvSpPr>
          <p:nvPr>
            <p:ph type="dt" sz="half" idx="10"/>
          </p:nvPr>
        </p:nvSpPr>
        <p:spPr/>
        <p:txBody>
          <a:bodyPr/>
          <a:lstStyle>
            <a:lvl1pPr>
              <a:defRPr smtClean="0"/>
            </a:lvl1pPr>
          </a:lstStyle>
          <a:p>
            <a:pPr>
              <a:defRPr/>
            </a:pPr>
            <a:fld id="{AF885FDE-3643-5440-944E-F2D9B844C8B9}" type="datetimeFigureOut">
              <a:rPr lang="en-US" altLang="en-US"/>
              <a:pPr>
                <a:defRPr/>
              </a:pPr>
              <a:t>5/7/19</a:t>
            </a:fld>
            <a:endParaRPr lang="en-US" altLang="en-US"/>
          </a:p>
        </p:txBody>
      </p:sp>
      <p:sp>
        <p:nvSpPr>
          <p:cNvPr id="9" name="Footer Placeholder 7">
            <a:extLst>
              <a:ext uri="{FF2B5EF4-FFF2-40B4-BE49-F238E27FC236}">
                <a16:creationId xmlns:a16="http://schemas.microsoft.com/office/drawing/2014/main" id="{0129E204-E749-5841-B313-3833A0FD45B8}"/>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8">
            <a:extLst>
              <a:ext uri="{FF2B5EF4-FFF2-40B4-BE49-F238E27FC236}">
                <a16:creationId xmlns:a16="http://schemas.microsoft.com/office/drawing/2014/main" id="{E1338224-C761-2A40-B0C2-067707ED5E96}"/>
              </a:ext>
            </a:extLst>
          </p:cNvPr>
          <p:cNvSpPr>
            <a:spLocks noGrp="1"/>
          </p:cNvSpPr>
          <p:nvPr>
            <p:ph type="sldNum" sz="quarter" idx="12"/>
          </p:nvPr>
        </p:nvSpPr>
        <p:spPr/>
        <p:txBody>
          <a:bodyPr/>
          <a:lstStyle>
            <a:lvl1pPr>
              <a:defRPr smtClean="0"/>
            </a:lvl1pPr>
          </a:lstStyle>
          <a:p>
            <a:pPr>
              <a:defRPr/>
            </a:pPr>
            <a:fld id="{B1A10F70-2F75-134C-A340-1FDA919D5A7F}" type="slidenum">
              <a:rPr lang="en-US" altLang="en-US"/>
              <a:pPr>
                <a:defRPr/>
              </a:pPr>
              <a:t>‹#›</a:t>
            </a:fld>
            <a:endParaRPr lang="en-US" altLang="en-US"/>
          </a:p>
        </p:txBody>
      </p:sp>
      <p:pic>
        <p:nvPicPr>
          <p:cNvPr id="11" name="Picture 10" descr="NFC_logo_horizontal.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4" y="6360754"/>
            <a:ext cx="1440160" cy="308606"/>
          </a:xfrm>
          <a:prstGeom prst="rect">
            <a:avLst/>
          </a:prstGeom>
        </p:spPr>
      </p:pic>
      <p:cxnSp>
        <p:nvCxnSpPr>
          <p:cNvPr id="12" name="Straight Connector 11"/>
          <p:cNvCxnSpPr/>
          <p:nvPr userDrawn="1"/>
        </p:nvCxnSpPr>
        <p:spPr>
          <a:xfrm>
            <a:off x="467544" y="6237312"/>
            <a:ext cx="8208912" cy="0"/>
          </a:xfrm>
          <a:prstGeom prst="line">
            <a:avLst/>
          </a:prstGeom>
        </p:spPr>
        <p:style>
          <a:lnRef idx="2">
            <a:schemeClr val="accent1"/>
          </a:lnRef>
          <a:fillRef idx="0">
            <a:schemeClr val="accent1"/>
          </a:fillRef>
          <a:effectRef idx="1">
            <a:schemeClr val="accent1"/>
          </a:effectRef>
          <a:fontRef idx="minor">
            <a:schemeClr val="tx1"/>
          </a:fontRef>
        </p:style>
      </p:cxnSp>
      <p:sp>
        <p:nvSpPr>
          <p:cNvPr id="13" name="TextBox 12"/>
          <p:cNvSpPr txBox="1"/>
          <p:nvPr userDrawn="1"/>
        </p:nvSpPr>
        <p:spPr>
          <a:xfrm>
            <a:off x="2051720" y="6310481"/>
            <a:ext cx="3672408" cy="430887"/>
          </a:xfrm>
          <a:prstGeom prst="rect">
            <a:avLst/>
          </a:prstGeom>
          <a:noFill/>
        </p:spPr>
        <p:txBody>
          <a:bodyPr wrap="square" rtlCol="0" anchor="t">
            <a:spAutoFit/>
          </a:bodyPr>
          <a:lstStyle/>
          <a:p>
            <a:r>
              <a:rPr lang="en-US" sz="1100" b="0" dirty="0" err="1">
                <a:solidFill>
                  <a:schemeClr val="tx2"/>
                </a:solidFill>
              </a:rPr>
              <a:t>www.nickfalvo.ca</a:t>
            </a:r>
            <a:endParaRPr lang="en-US" sz="1100" b="0" dirty="0">
              <a:solidFill>
                <a:schemeClr val="tx2"/>
              </a:solidFill>
            </a:endParaRPr>
          </a:p>
          <a:p>
            <a:r>
              <a:rPr lang="en-US" sz="1100" kern="1200" dirty="0">
                <a:solidFill>
                  <a:schemeClr val="tx1"/>
                </a:solidFill>
                <a:latin typeface="Arial" panose="020B0604020202020204" pitchFamily="34" charset="0"/>
                <a:ea typeface="MS PGothic" panose="020B0600070205080204" pitchFamily="34" charset="-128"/>
                <a:cs typeface="+mn-cs"/>
              </a:rPr>
              <a:t>587-892-7855</a:t>
            </a:r>
            <a:endParaRPr lang="en-US" sz="1100" b="0" dirty="0">
              <a:solidFill>
                <a:schemeClr val="tx2"/>
              </a:solidFill>
            </a:endParaRPr>
          </a:p>
        </p:txBody>
      </p:sp>
    </p:spTree>
    <p:extLst>
      <p:ext uri="{BB962C8B-B14F-4D97-AF65-F5344CB8AC3E}">
        <p14:creationId xmlns:p14="http://schemas.microsoft.com/office/powerpoint/2010/main" val="1626274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23C6266B-D02B-2E45-93D2-0B8916B8796F}"/>
              </a:ext>
            </a:extLst>
          </p:cNvPr>
          <p:cNvSpPr>
            <a:spLocks noGrp="1"/>
          </p:cNvSpPr>
          <p:nvPr>
            <p:ph type="dt" sz="half" idx="10"/>
          </p:nvPr>
        </p:nvSpPr>
        <p:spPr/>
        <p:txBody>
          <a:bodyPr/>
          <a:lstStyle>
            <a:lvl1pPr>
              <a:defRPr/>
            </a:lvl1pPr>
          </a:lstStyle>
          <a:p>
            <a:pPr>
              <a:defRPr/>
            </a:pPr>
            <a:fld id="{4318B508-AAFD-9542-9295-0CEB385ABC1F}" type="datetimeFigureOut">
              <a:rPr lang="en-US" altLang="en-US"/>
              <a:pPr>
                <a:defRPr/>
              </a:pPr>
              <a:t>5/7/19</a:t>
            </a:fld>
            <a:endParaRPr lang="en-US" altLang="en-US"/>
          </a:p>
        </p:txBody>
      </p:sp>
      <p:sp>
        <p:nvSpPr>
          <p:cNvPr id="4" name="Footer Placeholder 4">
            <a:extLst>
              <a:ext uri="{FF2B5EF4-FFF2-40B4-BE49-F238E27FC236}">
                <a16:creationId xmlns:a16="http://schemas.microsoft.com/office/drawing/2014/main" id="{4ECF1976-DB16-F549-A0D3-331BCA2D49E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FEED4586-BDF3-144C-8416-543C75C40097}"/>
              </a:ext>
            </a:extLst>
          </p:cNvPr>
          <p:cNvSpPr>
            <a:spLocks noGrp="1"/>
          </p:cNvSpPr>
          <p:nvPr>
            <p:ph type="sldNum" sz="quarter" idx="12"/>
          </p:nvPr>
        </p:nvSpPr>
        <p:spPr/>
        <p:txBody>
          <a:bodyPr/>
          <a:lstStyle>
            <a:lvl1pPr>
              <a:defRPr/>
            </a:lvl1pPr>
          </a:lstStyle>
          <a:p>
            <a:pPr>
              <a:defRPr/>
            </a:pPr>
            <a:fld id="{8DB738C0-EBB5-BB42-A710-D326C5CB4A17}" type="slidenum">
              <a:rPr lang="en-US" altLang="en-US"/>
              <a:pPr>
                <a:defRPr/>
              </a:pPr>
              <a:t>‹#›</a:t>
            </a:fld>
            <a:endParaRPr lang="en-US" altLang="en-US"/>
          </a:p>
        </p:txBody>
      </p:sp>
      <p:pic>
        <p:nvPicPr>
          <p:cNvPr id="6" name="Picture 5" descr="NFC_logo_horizontal.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4" y="6360754"/>
            <a:ext cx="1440160" cy="308606"/>
          </a:xfrm>
          <a:prstGeom prst="rect">
            <a:avLst/>
          </a:prstGeom>
        </p:spPr>
      </p:pic>
      <p:cxnSp>
        <p:nvCxnSpPr>
          <p:cNvPr id="7" name="Straight Connector 6"/>
          <p:cNvCxnSpPr/>
          <p:nvPr userDrawn="1"/>
        </p:nvCxnSpPr>
        <p:spPr>
          <a:xfrm>
            <a:off x="467544" y="6237312"/>
            <a:ext cx="8208912" cy="0"/>
          </a:xfrm>
          <a:prstGeom prst="line">
            <a:avLst/>
          </a:prstGeom>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2051720" y="6310481"/>
            <a:ext cx="3672408" cy="430887"/>
          </a:xfrm>
          <a:prstGeom prst="rect">
            <a:avLst/>
          </a:prstGeom>
          <a:noFill/>
        </p:spPr>
        <p:txBody>
          <a:bodyPr wrap="square" rtlCol="0" anchor="t">
            <a:spAutoFit/>
          </a:bodyPr>
          <a:lstStyle/>
          <a:p>
            <a:r>
              <a:rPr lang="en-US" sz="1100" b="0" dirty="0" err="1">
                <a:solidFill>
                  <a:schemeClr val="tx2"/>
                </a:solidFill>
              </a:rPr>
              <a:t>www.nickfalvo.ca</a:t>
            </a:r>
            <a:endParaRPr lang="en-US" sz="1100" b="0" dirty="0">
              <a:solidFill>
                <a:schemeClr val="tx2"/>
              </a:solidFill>
            </a:endParaRPr>
          </a:p>
          <a:p>
            <a:r>
              <a:rPr lang="en-US" sz="1100" kern="1200" dirty="0">
                <a:solidFill>
                  <a:schemeClr val="tx1"/>
                </a:solidFill>
                <a:latin typeface="Arial" panose="020B0604020202020204" pitchFamily="34" charset="0"/>
                <a:ea typeface="MS PGothic" panose="020B0600070205080204" pitchFamily="34" charset="-128"/>
                <a:cs typeface="+mn-cs"/>
              </a:rPr>
              <a:t>587-892-7855</a:t>
            </a:r>
            <a:endParaRPr lang="en-US" sz="1100" b="0" dirty="0">
              <a:solidFill>
                <a:schemeClr val="tx2"/>
              </a:solidFill>
            </a:endParaRPr>
          </a:p>
        </p:txBody>
      </p:sp>
    </p:spTree>
    <p:extLst>
      <p:ext uri="{BB962C8B-B14F-4D97-AF65-F5344CB8AC3E}">
        <p14:creationId xmlns:p14="http://schemas.microsoft.com/office/powerpoint/2010/main" val="1406700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5D41BBC-7AAF-A444-BFE8-A0DECC3845A9}"/>
              </a:ext>
            </a:extLst>
          </p:cNvPr>
          <p:cNvSpPr>
            <a:spLocks noGrp="1"/>
          </p:cNvSpPr>
          <p:nvPr>
            <p:ph type="dt" sz="half" idx="10"/>
          </p:nvPr>
        </p:nvSpPr>
        <p:spPr/>
        <p:txBody>
          <a:bodyPr/>
          <a:lstStyle>
            <a:lvl1pPr>
              <a:defRPr/>
            </a:lvl1pPr>
          </a:lstStyle>
          <a:p>
            <a:pPr>
              <a:defRPr/>
            </a:pPr>
            <a:fld id="{F4DE643C-8B35-F24D-895D-737BCD559C24}" type="datetimeFigureOut">
              <a:rPr lang="en-US" altLang="en-US"/>
              <a:pPr>
                <a:defRPr/>
              </a:pPr>
              <a:t>5/7/19</a:t>
            </a:fld>
            <a:endParaRPr lang="en-US" altLang="en-US"/>
          </a:p>
        </p:txBody>
      </p:sp>
      <p:sp>
        <p:nvSpPr>
          <p:cNvPr id="3" name="Footer Placeholder 4">
            <a:extLst>
              <a:ext uri="{FF2B5EF4-FFF2-40B4-BE49-F238E27FC236}">
                <a16:creationId xmlns:a16="http://schemas.microsoft.com/office/drawing/2014/main" id="{72AF35E5-0C9B-7846-B928-262DAAC31C9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213428B8-C7CE-B442-BD0E-C5502CBD3455}"/>
              </a:ext>
            </a:extLst>
          </p:cNvPr>
          <p:cNvSpPr>
            <a:spLocks noGrp="1"/>
          </p:cNvSpPr>
          <p:nvPr>
            <p:ph type="sldNum" sz="quarter" idx="12"/>
          </p:nvPr>
        </p:nvSpPr>
        <p:spPr/>
        <p:txBody>
          <a:bodyPr/>
          <a:lstStyle>
            <a:lvl1pPr>
              <a:defRPr/>
            </a:lvl1pPr>
          </a:lstStyle>
          <a:p>
            <a:pPr>
              <a:defRPr/>
            </a:pPr>
            <a:fld id="{EC1CC62C-9B9B-3049-B651-4848EF8A36F2}" type="slidenum">
              <a:rPr lang="en-US" altLang="en-US"/>
              <a:pPr>
                <a:defRPr/>
              </a:pPr>
              <a:t>‹#›</a:t>
            </a:fld>
            <a:endParaRPr lang="en-US" altLang="en-US"/>
          </a:p>
        </p:txBody>
      </p:sp>
      <p:pic>
        <p:nvPicPr>
          <p:cNvPr id="5" name="Picture 4" descr="NFC_logo_horizontal.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4" y="6360754"/>
            <a:ext cx="1440160" cy="308606"/>
          </a:xfrm>
          <a:prstGeom prst="rect">
            <a:avLst/>
          </a:prstGeom>
        </p:spPr>
      </p:pic>
      <p:cxnSp>
        <p:nvCxnSpPr>
          <p:cNvPr id="6" name="Straight Connector 5"/>
          <p:cNvCxnSpPr/>
          <p:nvPr userDrawn="1"/>
        </p:nvCxnSpPr>
        <p:spPr>
          <a:xfrm>
            <a:off x="467544" y="6237312"/>
            <a:ext cx="8208912" cy="0"/>
          </a:xfrm>
          <a:prstGeom prst="line">
            <a:avLst/>
          </a:prstGeom>
        </p:spPr>
        <p:style>
          <a:lnRef idx="2">
            <a:schemeClr val="accent1"/>
          </a:lnRef>
          <a:fillRef idx="0">
            <a:schemeClr val="accent1"/>
          </a:fillRef>
          <a:effectRef idx="1">
            <a:schemeClr val="accent1"/>
          </a:effectRef>
          <a:fontRef idx="minor">
            <a:schemeClr val="tx1"/>
          </a:fontRef>
        </p:style>
      </p:cxnSp>
      <p:sp>
        <p:nvSpPr>
          <p:cNvPr id="7" name="TextBox 6"/>
          <p:cNvSpPr txBox="1"/>
          <p:nvPr userDrawn="1"/>
        </p:nvSpPr>
        <p:spPr>
          <a:xfrm>
            <a:off x="2051720" y="6310481"/>
            <a:ext cx="3672408" cy="430887"/>
          </a:xfrm>
          <a:prstGeom prst="rect">
            <a:avLst/>
          </a:prstGeom>
          <a:noFill/>
        </p:spPr>
        <p:txBody>
          <a:bodyPr wrap="square" rtlCol="0" anchor="t">
            <a:spAutoFit/>
          </a:bodyPr>
          <a:lstStyle/>
          <a:p>
            <a:r>
              <a:rPr lang="en-US" sz="1100" b="0" dirty="0" err="1">
                <a:solidFill>
                  <a:schemeClr val="tx2"/>
                </a:solidFill>
              </a:rPr>
              <a:t>www.nickfalvo.ca</a:t>
            </a:r>
            <a:endParaRPr lang="en-US" sz="1100" b="0" dirty="0">
              <a:solidFill>
                <a:schemeClr val="tx2"/>
              </a:solidFill>
            </a:endParaRPr>
          </a:p>
          <a:p>
            <a:r>
              <a:rPr lang="en-US" sz="1100" kern="1200" dirty="0">
                <a:solidFill>
                  <a:schemeClr val="tx1"/>
                </a:solidFill>
                <a:latin typeface="Arial" panose="020B0604020202020204" pitchFamily="34" charset="0"/>
                <a:ea typeface="MS PGothic" panose="020B0600070205080204" pitchFamily="34" charset="-128"/>
                <a:cs typeface="+mn-cs"/>
              </a:rPr>
              <a:t>587-892-7855</a:t>
            </a:r>
            <a:endParaRPr lang="en-US" sz="1100" b="0" dirty="0">
              <a:solidFill>
                <a:schemeClr val="tx2"/>
              </a:solidFill>
            </a:endParaRPr>
          </a:p>
        </p:txBody>
      </p:sp>
    </p:spTree>
    <p:extLst>
      <p:ext uri="{BB962C8B-B14F-4D97-AF65-F5344CB8AC3E}">
        <p14:creationId xmlns:p14="http://schemas.microsoft.com/office/powerpoint/2010/main" val="3324433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60A9A7DC-025A-1648-BF22-47113C854562}"/>
              </a:ext>
            </a:extLst>
          </p:cNvPr>
          <p:cNvCxnSpPr/>
          <p:nvPr/>
        </p:nvCxnSpPr>
        <p:spPr>
          <a:xfrm flipH="1">
            <a:off x="2771800" y="792163"/>
            <a:ext cx="4738" cy="515711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157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3"/>
            <a:ext cx="2139696" cy="381872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a16="http://schemas.microsoft.com/office/drawing/2014/main" id="{883E7E80-73CC-6B4E-892D-B319114962E2}"/>
              </a:ext>
            </a:extLst>
          </p:cNvPr>
          <p:cNvSpPr>
            <a:spLocks noGrp="1"/>
          </p:cNvSpPr>
          <p:nvPr>
            <p:ph type="dt" sz="half" idx="10"/>
          </p:nvPr>
        </p:nvSpPr>
        <p:spPr/>
        <p:txBody>
          <a:bodyPr/>
          <a:lstStyle>
            <a:lvl1pPr>
              <a:defRPr smtClean="0"/>
            </a:lvl1pPr>
          </a:lstStyle>
          <a:p>
            <a:pPr>
              <a:defRPr/>
            </a:pPr>
            <a:fld id="{4359B4DA-D465-704B-82FA-9C560F293AB1}" type="datetimeFigureOut">
              <a:rPr lang="en-US" altLang="en-US"/>
              <a:pPr>
                <a:defRPr/>
              </a:pPr>
              <a:t>5/7/19</a:t>
            </a:fld>
            <a:endParaRPr lang="en-US" altLang="en-US"/>
          </a:p>
        </p:txBody>
      </p:sp>
      <p:sp>
        <p:nvSpPr>
          <p:cNvPr id="7" name="Footer Placeholder 5">
            <a:extLst>
              <a:ext uri="{FF2B5EF4-FFF2-40B4-BE49-F238E27FC236}">
                <a16:creationId xmlns:a16="http://schemas.microsoft.com/office/drawing/2014/main" id="{438A9399-5A7C-B444-9384-91D5E53297F0}"/>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F82BB77C-575A-A24A-9D15-CFDE7F0A3649}"/>
              </a:ext>
            </a:extLst>
          </p:cNvPr>
          <p:cNvSpPr>
            <a:spLocks noGrp="1"/>
          </p:cNvSpPr>
          <p:nvPr>
            <p:ph type="sldNum" sz="quarter" idx="12"/>
          </p:nvPr>
        </p:nvSpPr>
        <p:spPr/>
        <p:txBody>
          <a:bodyPr/>
          <a:lstStyle>
            <a:lvl1pPr>
              <a:defRPr smtClean="0"/>
            </a:lvl1pPr>
          </a:lstStyle>
          <a:p>
            <a:pPr>
              <a:defRPr/>
            </a:pPr>
            <a:fld id="{016D7D7F-4572-A34C-B33D-1962B232E148}" type="slidenum">
              <a:rPr lang="en-US" altLang="en-US"/>
              <a:pPr>
                <a:defRPr/>
              </a:pPr>
              <a:t>‹#›</a:t>
            </a:fld>
            <a:endParaRPr lang="en-US" altLang="en-US"/>
          </a:p>
        </p:txBody>
      </p:sp>
      <p:pic>
        <p:nvPicPr>
          <p:cNvPr id="9" name="Picture 8" descr="NFC_logo_horizontal.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4" y="6360754"/>
            <a:ext cx="1440160" cy="308606"/>
          </a:xfrm>
          <a:prstGeom prst="rect">
            <a:avLst/>
          </a:prstGeom>
        </p:spPr>
      </p:pic>
      <p:cxnSp>
        <p:nvCxnSpPr>
          <p:cNvPr id="10" name="Straight Connector 9"/>
          <p:cNvCxnSpPr/>
          <p:nvPr userDrawn="1"/>
        </p:nvCxnSpPr>
        <p:spPr>
          <a:xfrm>
            <a:off x="467544" y="6237312"/>
            <a:ext cx="8208912" cy="0"/>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0"/>
          <p:cNvSpPr txBox="1"/>
          <p:nvPr userDrawn="1"/>
        </p:nvSpPr>
        <p:spPr>
          <a:xfrm>
            <a:off x="2051720" y="6310481"/>
            <a:ext cx="3672408" cy="430887"/>
          </a:xfrm>
          <a:prstGeom prst="rect">
            <a:avLst/>
          </a:prstGeom>
          <a:noFill/>
        </p:spPr>
        <p:txBody>
          <a:bodyPr wrap="square" rtlCol="0" anchor="t">
            <a:spAutoFit/>
          </a:bodyPr>
          <a:lstStyle/>
          <a:p>
            <a:r>
              <a:rPr lang="en-US" sz="1100" b="0" dirty="0" err="1">
                <a:solidFill>
                  <a:schemeClr val="tx2"/>
                </a:solidFill>
              </a:rPr>
              <a:t>www.nickfalvo.ca</a:t>
            </a:r>
            <a:endParaRPr lang="en-US" sz="1100" b="0" dirty="0">
              <a:solidFill>
                <a:schemeClr val="tx2"/>
              </a:solidFill>
            </a:endParaRPr>
          </a:p>
          <a:p>
            <a:r>
              <a:rPr lang="en-US" sz="1100" kern="1200" dirty="0">
                <a:solidFill>
                  <a:schemeClr val="tx1"/>
                </a:solidFill>
                <a:latin typeface="Arial" panose="020B0604020202020204" pitchFamily="34" charset="0"/>
                <a:ea typeface="MS PGothic" panose="020B0600070205080204" pitchFamily="34" charset="-128"/>
                <a:cs typeface="+mn-cs"/>
              </a:rPr>
              <a:t>587-892-7855</a:t>
            </a:r>
            <a:endParaRPr lang="en-US" sz="1100" b="0" dirty="0">
              <a:solidFill>
                <a:schemeClr val="tx2"/>
              </a:solidFill>
            </a:endParaRPr>
          </a:p>
        </p:txBody>
      </p:sp>
    </p:spTree>
    <p:extLst>
      <p:ext uri="{BB962C8B-B14F-4D97-AF65-F5344CB8AC3E}">
        <p14:creationId xmlns:p14="http://schemas.microsoft.com/office/powerpoint/2010/main" val="3635842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D5D83B-0CDD-524D-980D-3B765D49257F}"/>
              </a:ext>
            </a:extLst>
          </p:cNvPr>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Placeholder 1">
            <a:extLst>
              <a:ext uri="{FF2B5EF4-FFF2-40B4-BE49-F238E27FC236}">
                <a16:creationId xmlns:a16="http://schemas.microsoft.com/office/drawing/2014/main" id="{C6D04CA9-3E91-4648-A823-BC7A6A64731A}"/>
              </a:ext>
            </a:extLst>
          </p:cNvPr>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8" name="Text Placeholder 2">
            <a:extLst>
              <a:ext uri="{FF2B5EF4-FFF2-40B4-BE49-F238E27FC236}">
                <a16:creationId xmlns:a16="http://schemas.microsoft.com/office/drawing/2014/main" id="{658F1595-06B7-4A4A-B832-4AE16ED80801}"/>
              </a:ext>
            </a:extLst>
          </p:cNvPr>
          <p:cNvSpPr>
            <a:spLocks noGrp="1"/>
          </p:cNvSpPr>
          <p:nvPr>
            <p:ph type="body" idx="1"/>
          </p:nvPr>
        </p:nvSpPr>
        <p:spPr bwMode="auto">
          <a:xfrm>
            <a:off x="457200" y="1600200"/>
            <a:ext cx="8229600" cy="4421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Rectangle 6">
            <a:extLst>
              <a:ext uri="{FF2B5EF4-FFF2-40B4-BE49-F238E27FC236}">
                <a16:creationId xmlns:a16="http://schemas.microsoft.com/office/drawing/2014/main" id="{A2641AC5-1647-4F43-B8ED-40A3D6D2D6D0}"/>
              </a:ext>
            </a:extLst>
          </p:cNvPr>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 name="Date Placeholder 3">
            <a:extLst>
              <a:ext uri="{FF2B5EF4-FFF2-40B4-BE49-F238E27FC236}">
                <a16:creationId xmlns:a16="http://schemas.microsoft.com/office/drawing/2014/main" id="{89BB5C50-143C-7647-B1EC-66F41E3D12B7}"/>
              </a:ext>
            </a:extLst>
          </p:cNvPr>
          <p:cNvSpPr>
            <a:spLocks noGrp="1"/>
          </p:cNvSpPr>
          <p:nvPr>
            <p:ph type="dt" sz="half" idx="2"/>
          </p:nvPr>
        </p:nvSpPr>
        <p:spPr>
          <a:xfrm>
            <a:off x="457200" y="19050"/>
            <a:ext cx="2895600" cy="328613"/>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FFFFFF"/>
                </a:solidFill>
              </a:defRPr>
            </a:lvl1pPr>
          </a:lstStyle>
          <a:p>
            <a:pPr>
              <a:defRPr/>
            </a:pPr>
            <a:fld id="{8063069F-3DBC-F849-84D6-D58D7F7287AA}" type="datetimeFigureOut">
              <a:rPr lang="en-US" altLang="en-US"/>
              <a:pPr>
                <a:defRPr/>
              </a:pPr>
              <a:t>5/7/19</a:t>
            </a:fld>
            <a:endParaRPr lang="en-US" altLang="en-US"/>
          </a:p>
        </p:txBody>
      </p:sp>
      <p:sp>
        <p:nvSpPr>
          <p:cNvPr id="5" name="Footer Placeholder 4">
            <a:extLst>
              <a:ext uri="{FF2B5EF4-FFF2-40B4-BE49-F238E27FC236}">
                <a16:creationId xmlns:a16="http://schemas.microsoft.com/office/drawing/2014/main" id="{6D8493F6-A0D9-B24B-AAF7-83D2640A9B6C}"/>
              </a:ext>
            </a:extLst>
          </p:cNvPr>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rgbClr val="FFFFFF"/>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D3309B0D-7420-B248-B636-BF29E8A504F0}"/>
              </a:ext>
            </a:extLst>
          </p:cNvPr>
          <p:cNvSpPr>
            <a:spLocks noGrp="1"/>
          </p:cNvSpPr>
          <p:nvPr>
            <p:ph type="sldNum" sz="quarter" idx="4"/>
          </p:nvPr>
        </p:nvSpPr>
        <p:spPr>
          <a:xfrm>
            <a:off x="7620000" y="19050"/>
            <a:ext cx="1066800" cy="328613"/>
          </a:xfrm>
          <a:prstGeom prst="rect">
            <a:avLst/>
          </a:prstGeom>
        </p:spPr>
        <p:txBody>
          <a:bodyPr vert="horz" wrap="square" lIns="91440" tIns="45720" rIns="91440" bIns="45720" numCol="1" anchor="ctr" anchorCtr="0" compatLnSpc="1">
            <a:prstTxWarp prst="textNoShape">
              <a:avLst/>
            </a:prstTxWarp>
          </a:bodyPr>
          <a:lstStyle>
            <a:lvl1pPr eaLnBrk="1" hangingPunct="1">
              <a:defRPr sz="1400" b="1" smtClean="0">
                <a:solidFill>
                  <a:srgbClr val="FFFFFF"/>
                </a:solidFill>
              </a:defRPr>
            </a:lvl1pPr>
          </a:lstStyle>
          <a:p>
            <a:pPr>
              <a:defRPr/>
            </a:pPr>
            <a:fld id="{0625BF09-BEB7-8247-8A2F-99BD299D02E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78" r:id="rId1"/>
    <p:sldLayoutId id="2147483871" r:id="rId2"/>
    <p:sldLayoutId id="2147483879" r:id="rId3"/>
    <p:sldLayoutId id="2147483872" r:id="rId4"/>
    <p:sldLayoutId id="2147483880" r:id="rId5"/>
    <p:sldLayoutId id="2147483873" r:id="rId6"/>
    <p:sldLayoutId id="2147483874" r:id="rId7"/>
    <p:sldLayoutId id="2147483881" r:id="rId8"/>
  </p:sldLayoutIdLst>
  <p:txStyles>
    <p:titleStyle>
      <a:lvl1pPr algn="l" rtl="0" eaLnBrk="1" fontAlgn="base" hangingPunct="1">
        <a:spcBef>
          <a:spcPct val="0"/>
        </a:spcBef>
        <a:spcAft>
          <a:spcPct val="0"/>
        </a:spcAft>
        <a:defRPr sz="4000" kern="1200" spc="-100">
          <a:solidFill>
            <a:schemeClr val="tx2"/>
          </a:solidFill>
          <a:latin typeface="+mj-lt"/>
          <a:ea typeface="MS PGothic" panose="020B0600070205080204" pitchFamily="34" charset="-128"/>
          <a:cs typeface="MS PGothic" charset="0"/>
        </a:defRPr>
      </a:lvl1pPr>
      <a:lvl2pPr algn="l" rtl="0" eaLnBrk="1" fontAlgn="base" hangingPunct="1">
        <a:spcBef>
          <a:spcPct val="0"/>
        </a:spcBef>
        <a:spcAft>
          <a:spcPct val="0"/>
        </a:spcAft>
        <a:defRPr sz="4000">
          <a:solidFill>
            <a:schemeClr val="tx2"/>
          </a:solidFill>
          <a:latin typeface="Arial" charset="0"/>
          <a:ea typeface="MS PGothic" panose="020B0600070205080204" pitchFamily="34" charset="-128"/>
          <a:cs typeface="MS PGothic" charset="0"/>
        </a:defRPr>
      </a:lvl2pPr>
      <a:lvl3pPr algn="l" rtl="0" eaLnBrk="1" fontAlgn="base" hangingPunct="1">
        <a:spcBef>
          <a:spcPct val="0"/>
        </a:spcBef>
        <a:spcAft>
          <a:spcPct val="0"/>
        </a:spcAft>
        <a:defRPr sz="4000">
          <a:solidFill>
            <a:schemeClr val="tx2"/>
          </a:solidFill>
          <a:latin typeface="Arial" charset="0"/>
          <a:ea typeface="MS PGothic" panose="020B0600070205080204" pitchFamily="34" charset="-128"/>
          <a:cs typeface="MS PGothic" charset="0"/>
        </a:defRPr>
      </a:lvl3pPr>
      <a:lvl4pPr algn="l" rtl="0" eaLnBrk="1" fontAlgn="base" hangingPunct="1">
        <a:spcBef>
          <a:spcPct val="0"/>
        </a:spcBef>
        <a:spcAft>
          <a:spcPct val="0"/>
        </a:spcAft>
        <a:defRPr sz="4000">
          <a:solidFill>
            <a:schemeClr val="tx2"/>
          </a:solidFill>
          <a:latin typeface="Arial" charset="0"/>
          <a:ea typeface="MS PGothic" panose="020B0600070205080204" pitchFamily="34" charset="-128"/>
          <a:cs typeface="MS PGothic" charset="0"/>
        </a:defRPr>
      </a:lvl4pPr>
      <a:lvl5pPr algn="l" rtl="0" eaLnBrk="1" fontAlgn="base" hangingPunct="1">
        <a:spcBef>
          <a:spcPct val="0"/>
        </a:spcBef>
        <a:spcAft>
          <a:spcPct val="0"/>
        </a:spcAft>
        <a:defRPr sz="4000">
          <a:solidFill>
            <a:schemeClr val="tx2"/>
          </a:solidFill>
          <a:latin typeface="Arial" charset="0"/>
          <a:ea typeface="MS PGothic" panose="020B0600070205080204" pitchFamily="34" charset="-128"/>
          <a:cs typeface="MS PGothic" charset="0"/>
        </a:defRPr>
      </a:lvl5pPr>
      <a:lvl6pPr marL="457200" algn="l" rtl="0" eaLnBrk="1" fontAlgn="base" hangingPunct="1">
        <a:spcBef>
          <a:spcPct val="0"/>
        </a:spcBef>
        <a:spcAft>
          <a:spcPct val="0"/>
        </a:spcAft>
        <a:defRPr sz="4000">
          <a:solidFill>
            <a:schemeClr val="tx2"/>
          </a:solidFill>
          <a:latin typeface="Arial" charset="0"/>
        </a:defRPr>
      </a:lvl6pPr>
      <a:lvl7pPr marL="914400" algn="l" rtl="0" eaLnBrk="1" fontAlgn="base" hangingPunct="1">
        <a:spcBef>
          <a:spcPct val="0"/>
        </a:spcBef>
        <a:spcAft>
          <a:spcPct val="0"/>
        </a:spcAft>
        <a:defRPr sz="4000">
          <a:solidFill>
            <a:schemeClr val="tx2"/>
          </a:solidFill>
          <a:latin typeface="Arial" charset="0"/>
        </a:defRPr>
      </a:lvl7pPr>
      <a:lvl8pPr marL="1371600" algn="l" rtl="0" eaLnBrk="1" fontAlgn="base" hangingPunct="1">
        <a:spcBef>
          <a:spcPct val="0"/>
        </a:spcBef>
        <a:spcAft>
          <a:spcPct val="0"/>
        </a:spcAft>
        <a:defRPr sz="4000">
          <a:solidFill>
            <a:schemeClr val="tx2"/>
          </a:solidFill>
          <a:latin typeface="Arial" charset="0"/>
        </a:defRPr>
      </a:lvl8pPr>
      <a:lvl9pPr marL="1828800" algn="l" rtl="0" eaLnBrk="1" fontAlgn="base" hangingPunct="1">
        <a:spcBef>
          <a:spcPct val="0"/>
        </a:spcBef>
        <a:spcAft>
          <a:spcPct val="0"/>
        </a:spcAft>
        <a:defRPr sz="4000">
          <a:solidFill>
            <a:schemeClr val="tx2"/>
          </a:solidFill>
          <a:latin typeface="Arial" charset="0"/>
        </a:defRPr>
      </a:lvl9pPr>
    </p:titleStyle>
    <p:bodyStyle>
      <a:lvl1pPr marL="182563" indent="-182563" algn="l" rtl="0" eaLnBrk="1" fontAlgn="base" hangingPunct="1">
        <a:spcBef>
          <a:spcPct val="20000"/>
        </a:spcBef>
        <a:spcAft>
          <a:spcPct val="0"/>
        </a:spcAft>
        <a:buClr>
          <a:schemeClr val="accent1"/>
        </a:buClr>
        <a:buSzPct val="85000"/>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1pPr>
      <a:lvl2pPr marL="457200" indent="-182563" algn="l" rtl="0" eaLnBrk="1" fontAlgn="base" hangingPunct="1">
        <a:spcBef>
          <a:spcPct val="20000"/>
        </a:spcBef>
        <a:spcAft>
          <a:spcPct val="0"/>
        </a:spcAft>
        <a:buClr>
          <a:schemeClr val="accent1"/>
        </a:buClr>
        <a:buSzPct val="85000"/>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2pPr>
      <a:lvl3pPr marL="730250" indent="-182563" algn="l" rtl="0" eaLnBrk="1" fontAlgn="base" hangingPunct="1">
        <a:spcBef>
          <a:spcPct val="20000"/>
        </a:spcBef>
        <a:spcAft>
          <a:spcPct val="0"/>
        </a:spcAft>
        <a:buClr>
          <a:schemeClr val="accent1"/>
        </a:buClr>
        <a:buSzPct val="90000"/>
        <a:buFont typeface="Arial" panose="020B0604020202020204" pitchFamily="34" charset="0"/>
        <a:buChar char="•"/>
        <a:defRPr kern="1200">
          <a:solidFill>
            <a:schemeClr val="tx1"/>
          </a:solidFill>
          <a:latin typeface="+mn-lt"/>
          <a:ea typeface="MS PGothic" panose="020B0600070205080204" pitchFamily="34" charset="-128"/>
          <a:cs typeface="MS PGothic" charset="0"/>
        </a:defRPr>
      </a:lvl3pPr>
      <a:lvl4pPr marL="1004888" indent="-182563" algn="l" rtl="0" eaLnBrk="1" fontAlgn="base" hangingPunct="1">
        <a:spcBef>
          <a:spcPct val="20000"/>
        </a:spcBef>
        <a:spcAft>
          <a:spcPct val="0"/>
        </a:spcAft>
        <a:buClr>
          <a:schemeClr val="accent1"/>
        </a:buClr>
        <a:buFont typeface="Arial" panose="020B0604020202020204" pitchFamily="34" charset="0"/>
        <a:buChar char="•"/>
        <a:defRPr sz="1600" kern="1200">
          <a:solidFill>
            <a:schemeClr val="tx1"/>
          </a:solidFill>
          <a:latin typeface="+mn-lt"/>
          <a:ea typeface="MS PGothic" panose="020B0600070205080204" pitchFamily="34" charset="-128"/>
          <a:cs typeface="MS PGothic" charset="0"/>
        </a:defRPr>
      </a:lvl4pPr>
      <a:lvl5pPr marL="1187450" indent="-136525" algn="l" rtl="0" eaLnBrk="1" fontAlgn="base" hangingPunct="1">
        <a:spcBef>
          <a:spcPct val="20000"/>
        </a:spcBef>
        <a:spcAft>
          <a:spcPct val="0"/>
        </a:spcAft>
        <a:buClr>
          <a:schemeClr val="accent1"/>
        </a:buClr>
        <a:buSzPct val="100000"/>
        <a:buFont typeface="Arial" panose="020B0604020202020204" pitchFamily="34" charset="0"/>
        <a:buChar char="•"/>
        <a:defRPr sz="1400" kern="1200">
          <a:solidFill>
            <a:schemeClr val="tx1"/>
          </a:solidFill>
          <a:latin typeface="+mn-lt"/>
          <a:ea typeface="MS PGothic" panose="020B0600070205080204" pitchFamily="34" charset="-128"/>
          <a:cs typeface="MS PGothic" charset="0"/>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calgarychh.c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a:t>Homelessness, harm reduction and housing first</a:t>
            </a:r>
          </a:p>
        </p:txBody>
      </p:sp>
      <p:sp>
        <p:nvSpPr>
          <p:cNvPr id="3" name="Subtitle 2"/>
          <p:cNvSpPr>
            <a:spLocks noGrp="1"/>
          </p:cNvSpPr>
          <p:nvPr>
            <p:ph type="subTitle" idx="1"/>
          </p:nvPr>
        </p:nvSpPr>
        <p:spPr/>
        <p:txBody>
          <a:bodyPr/>
          <a:lstStyle/>
          <a:p>
            <a:r>
              <a:rPr lang="en-US" sz="2800" b="1" dirty="0"/>
              <a:t>By Nick Falvo, PhD</a:t>
            </a:r>
          </a:p>
          <a:p>
            <a:endParaRPr lang="en-US" sz="2800" b="1" dirty="0"/>
          </a:p>
          <a:p>
            <a:r>
              <a:rPr lang="en-US" sz="2800" b="1" dirty="0"/>
              <a:t>May 7, 2019</a:t>
            </a:r>
          </a:p>
        </p:txBody>
      </p:sp>
    </p:spTree>
    <p:extLst>
      <p:ext uri="{BB962C8B-B14F-4D97-AF65-F5344CB8AC3E}">
        <p14:creationId xmlns:p14="http://schemas.microsoft.com/office/powerpoint/2010/main" val="157606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53109-4DCB-514C-B90A-F34EB4E87A87}"/>
              </a:ext>
            </a:extLst>
          </p:cNvPr>
          <p:cNvSpPr>
            <a:spLocks noGrp="1"/>
          </p:cNvSpPr>
          <p:nvPr>
            <p:ph type="title"/>
          </p:nvPr>
        </p:nvSpPr>
        <p:spPr/>
        <p:txBody>
          <a:bodyPr/>
          <a:lstStyle/>
          <a:p>
            <a:r>
              <a:rPr lang="en-US" dirty="0"/>
              <a:t>Homelessness in Alberta (cont’d)</a:t>
            </a:r>
          </a:p>
        </p:txBody>
      </p:sp>
      <p:sp>
        <p:nvSpPr>
          <p:cNvPr id="3" name="Content Placeholder 2">
            <a:extLst>
              <a:ext uri="{FF2B5EF4-FFF2-40B4-BE49-F238E27FC236}">
                <a16:creationId xmlns:a16="http://schemas.microsoft.com/office/drawing/2014/main" id="{E6A6BBF5-D4C7-6B47-B64A-A6E6FBBFD44C}"/>
              </a:ext>
            </a:extLst>
          </p:cNvPr>
          <p:cNvSpPr>
            <a:spLocks noGrp="1"/>
          </p:cNvSpPr>
          <p:nvPr>
            <p:ph idx="1"/>
          </p:nvPr>
        </p:nvSpPr>
        <p:spPr/>
        <p:txBody>
          <a:bodyPr/>
          <a:lstStyle/>
          <a:p>
            <a:r>
              <a:rPr lang="en-US" dirty="0"/>
              <a:t>In 2018, CHF also provided financial support </a:t>
            </a:r>
            <a:r>
              <a:rPr lang="en-CA" dirty="0"/>
              <a:t>to </a:t>
            </a:r>
            <a:r>
              <a:rPr lang="en-CA" dirty="0" err="1"/>
              <a:t>Kainai</a:t>
            </a:r>
            <a:r>
              <a:rPr lang="en-CA" dirty="0"/>
              <a:t> Nation (Blood Tribe) so they could participate in the Alberta rural Point-in-Time Count (at the time, criteria to access federal funding excluded reserves).</a:t>
            </a:r>
          </a:p>
          <a:p>
            <a:endParaRPr lang="en-CA" dirty="0"/>
          </a:p>
        </p:txBody>
      </p:sp>
    </p:spTree>
    <p:extLst>
      <p:ext uri="{BB962C8B-B14F-4D97-AF65-F5344CB8AC3E}">
        <p14:creationId xmlns:p14="http://schemas.microsoft.com/office/powerpoint/2010/main" val="357466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8E4BE-0999-8E4F-981F-4FE4185D0BB9}"/>
              </a:ext>
            </a:extLst>
          </p:cNvPr>
          <p:cNvSpPr>
            <a:spLocks noGrp="1"/>
          </p:cNvSpPr>
          <p:nvPr>
            <p:ph type="title"/>
          </p:nvPr>
        </p:nvSpPr>
        <p:spPr/>
        <p:txBody>
          <a:bodyPr/>
          <a:lstStyle/>
          <a:p>
            <a:r>
              <a:rPr lang="en-US" dirty="0"/>
              <a:t>Homelessness: Substance Use</a:t>
            </a:r>
          </a:p>
        </p:txBody>
      </p:sp>
      <p:sp>
        <p:nvSpPr>
          <p:cNvPr id="3" name="Content Placeholder 2">
            <a:extLst>
              <a:ext uri="{FF2B5EF4-FFF2-40B4-BE49-F238E27FC236}">
                <a16:creationId xmlns:a16="http://schemas.microsoft.com/office/drawing/2014/main" id="{839F9E67-923D-AF4C-B18E-1546F30C4A55}"/>
              </a:ext>
            </a:extLst>
          </p:cNvPr>
          <p:cNvSpPr>
            <a:spLocks noGrp="1"/>
          </p:cNvSpPr>
          <p:nvPr>
            <p:ph idx="1"/>
          </p:nvPr>
        </p:nvSpPr>
        <p:spPr/>
        <p:txBody>
          <a:bodyPr>
            <a:normAutofit/>
          </a:bodyPr>
          <a:lstStyle/>
          <a:p>
            <a:r>
              <a:rPr lang="en-US" dirty="0"/>
              <a:t>A 2015 Winnipeg study asked what factors made a homeless person more likely to be a person who uses drugs (PWUD).</a:t>
            </a:r>
          </a:p>
          <a:p>
            <a:endParaRPr lang="en-US" dirty="0"/>
          </a:p>
          <a:p>
            <a:r>
              <a:rPr lang="en-US" u="sng" dirty="0"/>
              <a:t>Answer</a:t>
            </a:r>
            <a:r>
              <a:rPr lang="en-US" dirty="0"/>
              <a:t>:</a:t>
            </a:r>
          </a:p>
          <a:p>
            <a:endParaRPr lang="en-US" dirty="0"/>
          </a:p>
          <a:p>
            <a:r>
              <a:rPr lang="en-CA" dirty="0"/>
              <a:t>Traumatic events, </a:t>
            </a:r>
            <a:r>
              <a:rPr lang="en-CA" b="1" u="sng" dirty="0"/>
              <a:t>esp. residential school history</a:t>
            </a:r>
            <a:r>
              <a:rPr lang="en-CA" b="1" dirty="0"/>
              <a:t>.</a:t>
            </a:r>
            <a:endParaRPr lang="en-CA" dirty="0"/>
          </a:p>
          <a:p>
            <a:endParaRPr lang="en-CA" dirty="0"/>
          </a:p>
          <a:p>
            <a:r>
              <a:rPr lang="en-CA" dirty="0"/>
              <a:t>Also, mental and physical health conditions.</a:t>
            </a:r>
            <a:endParaRPr lang="en-US" dirty="0"/>
          </a:p>
        </p:txBody>
      </p:sp>
    </p:spTree>
    <p:extLst>
      <p:ext uri="{BB962C8B-B14F-4D97-AF65-F5344CB8AC3E}">
        <p14:creationId xmlns:p14="http://schemas.microsoft.com/office/powerpoint/2010/main" val="2865027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A4C82-6D77-7248-AF76-732FC7064278}"/>
              </a:ext>
            </a:extLst>
          </p:cNvPr>
          <p:cNvSpPr>
            <a:spLocks noGrp="1"/>
          </p:cNvSpPr>
          <p:nvPr>
            <p:ph type="title"/>
          </p:nvPr>
        </p:nvSpPr>
        <p:spPr/>
        <p:txBody>
          <a:bodyPr>
            <a:normAutofit fontScale="90000"/>
          </a:bodyPr>
          <a:lstStyle/>
          <a:p>
            <a:r>
              <a:rPr lang="en-US" dirty="0"/>
              <a:t>Homelessness: Substance Use (cont’d)</a:t>
            </a:r>
          </a:p>
        </p:txBody>
      </p:sp>
      <p:sp>
        <p:nvSpPr>
          <p:cNvPr id="3" name="Content Placeholder 2">
            <a:extLst>
              <a:ext uri="{FF2B5EF4-FFF2-40B4-BE49-F238E27FC236}">
                <a16:creationId xmlns:a16="http://schemas.microsoft.com/office/drawing/2014/main" id="{CE5B3896-C073-704D-9712-8F5B55E42FCB}"/>
              </a:ext>
            </a:extLst>
          </p:cNvPr>
          <p:cNvSpPr>
            <a:spLocks noGrp="1"/>
          </p:cNvSpPr>
          <p:nvPr>
            <p:ph idx="1"/>
          </p:nvPr>
        </p:nvSpPr>
        <p:spPr/>
        <p:txBody>
          <a:bodyPr/>
          <a:lstStyle/>
          <a:p>
            <a:pPr marL="0" indent="0">
              <a:buNone/>
            </a:pPr>
            <a:r>
              <a:rPr lang="en-US" dirty="0"/>
              <a:t>“</a:t>
            </a:r>
            <a:r>
              <a:rPr lang="en-CA" dirty="0"/>
              <a:t>In my twelve years of work as a physician in Vancouver’s</a:t>
            </a:r>
          </a:p>
          <a:p>
            <a:pPr marL="0" indent="0">
              <a:buNone/>
            </a:pPr>
            <a:r>
              <a:rPr lang="en-CA" dirty="0"/>
              <a:t>Downtown </a:t>
            </a:r>
            <a:r>
              <a:rPr lang="en-CA" dirty="0" err="1"/>
              <a:t>Eastside</a:t>
            </a:r>
            <a:r>
              <a:rPr lang="en-CA" dirty="0"/>
              <a:t>, I learned a lot from my patients. Many of them…were First Nations people…I saw that the sources of addiction do not originate in the substances people use but in the trauma they endured. In fact, the self-medications my patients employed were an understandable response to a set of unnatural circumstances, namely the historical trauma inflicted on First Nations throughout Canadian history, and up to the present.”</a:t>
            </a:r>
          </a:p>
          <a:p>
            <a:pPr marL="0" indent="0">
              <a:buNone/>
            </a:pPr>
            <a:endParaRPr lang="en-CA" dirty="0"/>
          </a:p>
          <a:p>
            <a:pPr marL="0" indent="0">
              <a:buNone/>
            </a:pPr>
            <a:r>
              <a:rPr lang="en-CA" dirty="0"/>
              <a:t>					— Dr. Gabor </a:t>
            </a:r>
            <a:r>
              <a:rPr lang="en-CA" dirty="0" err="1"/>
              <a:t>Maté</a:t>
            </a:r>
            <a:endParaRPr lang="en-US" dirty="0"/>
          </a:p>
        </p:txBody>
      </p:sp>
    </p:spTree>
    <p:extLst>
      <p:ext uri="{BB962C8B-B14F-4D97-AF65-F5344CB8AC3E}">
        <p14:creationId xmlns:p14="http://schemas.microsoft.com/office/powerpoint/2010/main" val="610041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8EF67-0C6B-C343-9F04-5455D9DC016B}"/>
              </a:ext>
            </a:extLst>
          </p:cNvPr>
          <p:cNvSpPr>
            <a:spLocks noGrp="1"/>
          </p:cNvSpPr>
          <p:nvPr>
            <p:ph type="title"/>
          </p:nvPr>
        </p:nvSpPr>
        <p:spPr/>
        <p:txBody>
          <a:bodyPr/>
          <a:lstStyle/>
          <a:p>
            <a:r>
              <a:rPr lang="en-US" dirty="0"/>
              <a:t>First Nations Health Authority</a:t>
            </a:r>
          </a:p>
        </p:txBody>
      </p:sp>
      <p:sp>
        <p:nvSpPr>
          <p:cNvPr id="3" name="Content Placeholder 2">
            <a:extLst>
              <a:ext uri="{FF2B5EF4-FFF2-40B4-BE49-F238E27FC236}">
                <a16:creationId xmlns:a16="http://schemas.microsoft.com/office/drawing/2014/main" id="{44485CEA-D46A-F844-B04F-882C20550FA3}"/>
              </a:ext>
            </a:extLst>
          </p:cNvPr>
          <p:cNvSpPr>
            <a:spLocks noGrp="1"/>
          </p:cNvSpPr>
          <p:nvPr>
            <p:ph idx="1"/>
          </p:nvPr>
        </p:nvSpPr>
        <p:spPr/>
        <p:txBody>
          <a:bodyPr/>
          <a:lstStyle/>
          <a:p>
            <a:r>
              <a:rPr lang="en-US" dirty="0"/>
              <a:t>A recent First Nations Health Authority report out of BC identifies factors that lead to substance use. They include:</a:t>
            </a:r>
          </a:p>
          <a:p>
            <a:endParaRPr lang="en-US" dirty="0"/>
          </a:p>
          <a:p>
            <a:pPr marL="457200" indent="-457200">
              <a:buFont typeface="+mj-lt"/>
              <a:buAutoNum type="arabicPeriod"/>
            </a:pPr>
            <a:r>
              <a:rPr lang="en-US" dirty="0"/>
              <a:t>Racism</a:t>
            </a:r>
          </a:p>
          <a:p>
            <a:pPr marL="457200" indent="-457200">
              <a:buFont typeface="+mj-lt"/>
              <a:buAutoNum type="arabicPeriod"/>
            </a:pPr>
            <a:endParaRPr lang="en-US" dirty="0"/>
          </a:p>
          <a:p>
            <a:pPr marL="457200" indent="-457200">
              <a:buFont typeface="+mj-lt"/>
              <a:buAutoNum type="arabicPeriod"/>
            </a:pPr>
            <a:r>
              <a:rPr lang="en-US" dirty="0"/>
              <a:t>Intergenerational trauma (e.g., residential schools)</a:t>
            </a:r>
          </a:p>
          <a:p>
            <a:pPr marL="457200" indent="-457200">
              <a:buFont typeface="+mj-lt"/>
              <a:buAutoNum type="arabicPeriod"/>
            </a:pPr>
            <a:endParaRPr lang="en-US" dirty="0"/>
          </a:p>
          <a:p>
            <a:pPr marL="457200" indent="-457200">
              <a:buFont typeface="+mj-lt"/>
              <a:buAutoNum type="arabicPeriod"/>
            </a:pPr>
            <a:r>
              <a:rPr lang="en-CA" dirty="0"/>
              <a:t>Reduced access to mental health and addiction treatment (which is often reported by members of FNs).</a:t>
            </a:r>
            <a:endParaRPr lang="en-US" dirty="0"/>
          </a:p>
        </p:txBody>
      </p:sp>
    </p:spTree>
    <p:extLst>
      <p:ext uri="{BB962C8B-B14F-4D97-AF65-F5344CB8AC3E}">
        <p14:creationId xmlns:p14="http://schemas.microsoft.com/office/powerpoint/2010/main" val="2440274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BBEEB-0517-934A-A112-9EFF0B43C627}"/>
              </a:ext>
            </a:extLst>
          </p:cNvPr>
          <p:cNvSpPr>
            <a:spLocks noGrp="1"/>
          </p:cNvSpPr>
          <p:nvPr>
            <p:ph type="title"/>
          </p:nvPr>
        </p:nvSpPr>
        <p:spPr/>
        <p:txBody>
          <a:bodyPr/>
          <a:lstStyle/>
          <a:p>
            <a:r>
              <a:rPr lang="en-US" dirty="0"/>
              <a:t>Homelessness: Shelters</a:t>
            </a:r>
          </a:p>
        </p:txBody>
      </p:sp>
      <p:sp>
        <p:nvSpPr>
          <p:cNvPr id="3" name="Content Placeholder 2">
            <a:extLst>
              <a:ext uri="{FF2B5EF4-FFF2-40B4-BE49-F238E27FC236}">
                <a16:creationId xmlns:a16="http://schemas.microsoft.com/office/drawing/2014/main" id="{6C92A1C8-2ED4-184D-AE77-763FE09918AF}"/>
              </a:ext>
            </a:extLst>
          </p:cNvPr>
          <p:cNvSpPr>
            <a:spLocks noGrp="1"/>
          </p:cNvSpPr>
          <p:nvPr>
            <p:ph idx="1"/>
          </p:nvPr>
        </p:nvSpPr>
        <p:spPr/>
        <p:txBody>
          <a:bodyPr/>
          <a:lstStyle/>
          <a:p>
            <a:endParaRPr lang="en-US" dirty="0"/>
          </a:p>
          <a:p>
            <a:r>
              <a:rPr lang="en-US" dirty="0"/>
              <a:t>A 2014 study looked at the use of homeless shelters in Atlantic Canada (all 4 </a:t>
            </a:r>
            <a:r>
              <a:rPr lang="en-US" dirty="0" err="1"/>
              <a:t>prov’s</a:t>
            </a:r>
            <a:r>
              <a:rPr lang="en-US" dirty="0"/>
              <a:t>).</a:t>
            </a:r>
          </a:p>
          <a:p>
            <a:endParaRPr lang="en-US" dirty="0"/>
          </a:p>
          <a:p>
            <a:r>
              <a:rPr lang="en-US" dirty="0"/>
              <a:t>It found that shelters focus on providing shelter and that they do not have a strong mandate to fully support PWUDs.</a:t>
            </a:r>
          </a:p>
          <a:p>
            <a:endParaRPr lang="en-US" dirty="0"/>
          </a:p>
        </p:txBody>
      </p:sp>
    </p:spTree>
    <p:extLst>
      <p:ext uri="{BB962C8B-B14F-4D97-AF65-F5344CB8AC3E}">
        <p14:creationId xmlns:p14="http://schemas.microsoft.com/office/powerpoint/2010/main" val="302576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70482-1782-1749-82A1-5810DD7B2AA2}"/>
              </a:ext>
            </a:extLst>
          </p:cNvPr>
          <p:cNvSpPr>
            <a:spLocks noGrp="1"/>
          </p:cNvSpPr>
          <p:nvPr>
            <p:ph type="title"/>
          </p:nvPr>
        </p:nvSpPr>
        <p:spPr/>
        <p:txBody>
          <a:bodyPr/>
          <a:lstStyle/>
          <a:p>
            <a:r>
              <a:rPr lang="en-US" dirty="0"/>
              <a:t>Homeless shelters</a:t>
            </a:r>
          </a:p>
        </p:txBody>
      </p:sp>
      <p:sp>
        <p:nvSpPr>
          <p:cNvPr id="3" name="Content Placeholder 2">
            <a:extLst>
              <a:ext uri="{FF2B5EF4-FFF2-40B4-BE49-F238E27FC236}">
                <a16:creationId xmlns:a16="http://schemas.microsoft.com/office/drawing/2014/main" id="{047BD695-08DC-D441-8917-62D39E216B62}"/>
              </a:ext>
            </a:extLst>
          </p:cNvPr>
          <p:cNvSpPr>
            <a:spLocks noGrp="1"/>
          </p:cNvSpPr>
          <p:nvPr>
            <p:ph idx="1"/>
          </p:nvPr>
        </p:nvSpPr>
        <p:spPr/>
        <p:txBody>
          <a:bodyPr>
            <a:normAutofit/>
          </a:bodyPr>
          <a:lstStyle/>
          <a:p>
            <a:r>
              <a:rPr lang="en-US" dirty="0"/>
              <a:t>A 2018 report found the following barriers in some homeless shelters in Canada:</a:t>
            </a:r>
          </a:p>
          <a:p>
            <a:endParaRPr lang="en-US" dirty="0"/>
          </a:p>
          <a:p>
            <a:pPr marL="0" indent="0">
              <a:buNone/>
            </a:pPr>
            <a:r>
              <a:rPr lang="en-US" dirty="0"/>
              <a:t>1. </a:t>
            </a:r>
            <a:r>
              <a:rPr lang="en-CA" dirty="0"/>
              <a:t>Having to ask staff to access harm reduction supplies.</a:t>
            </a:r>
          </a:p>
          <a:p>
            <a:pPr marL="0" indent="0">
              <a:buNone/>
            </a:pPr>
            <a:endParaRPr lang="en-CA" dirty="0"/>
          </a:p>
          <a:p>
            <a:pPr marL="0" indent="0">
              <a:buNone/>
            </a:pPr>
            <a:r>
              <a:rPr lang="en-CA" dirty="0"/>
              <a:t>2. Shelters refusing services to </a:t>
            </a:r>
            <a:r>
              <a:rPr lang="en-CA" dirty="0" err="1"/>
              <a:t>ppl</a:t>
            </a:r>
            <a:r>
              <a:rPr lang="en-CA" dirty="0"/>
              <a:t> under the influence.</a:t>
            </a:r>
          </a:p>
          <a:p>
            <a:pPr marL="0" indent="0">
              <a:buNone/>
            </a:pPr>
            <a:endParaRPr lang="en-CA" dirty="0"/>
          </a:p>
          <a:p>
            <a:pPr marL="0" indent="0">
              <a:buNone/>
            </a:pPr>
            <a:r>
              <a:rPr lang="en-CA" dirty="0"/>
              <a:t>3. Rigid entry process (e.g., extensive paperwork, need</a:t>
            </a:r>
          </a:p>
          <a:p>
            <a:pPr marL="0" indent="0">
              <a:buNone/>
            </a:pPr>
            <a:r>
              <a:rPr lang="en-CA" dirty="0"/>
              <a:t>for multiple pieces of documentation).</a:t>
            </a:r>
          </a:p>
        </p:txBody>
      </p:sp>
    </p:spTree>
    <p:extLst>
      <p:ext uri="{BB962C8B-B14F-4D97-AF65-F5344CB8AC3E}">
        <p14:creationId xmlns:p14="http://schemas.microsoft.com/office/powerpoint/2010/main" val="3364759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571DA-330A-2F4B-9AEF-5C8D8418188C}"/>
              </a:ext>
            </a:extLst>
          </p:cNvPr>
          <p:cNvSpPr>
            <a:spLocks noGrp="1"/>
          </p:cNvSpPr>
          <p:nvPr>
            <p:ph type="title"/>
          </p:nvPr>
        </p:nvSpPr>
        <p:spPr/>
        <p:txBody>
          <a:bodyPr/>
          <a:lstStyle/>
          <a:p>
            <a:r>
              <a:rPr lang="en-US" dirty="0"/>
              <a:t>Homeless shelters (cont’d)</a:t>
            </a:r>
          </a:p>
        </p:txBody>
      </p:sp>
      <p:sp>
        <p:nvSpPr>
          <p:cNvPr id="3" name="Content Placeholder 2">
            <a:extLst>
              <a:ext uri="{FF2B5EF4-FFF2-40B4-BE49-F238E27FC236}">
                <a16:creationId xmlns:a16="http://schemas.microsoft.com/office/drawing/2014/main" id="{0A88B02D-B2D1-0740-B28B-4094C8023131}"/>
              </a:ext>
            </a:extLst>
          </p:cNvPr>
          <p:cNvSpPr>
            <a:spLocks noGrp="1"/>
          </p:cNvSpPr>
          <p:nvPr>
            <p:ph idx="1"/>
          </p:nvPr>
        </p:nvSpPr>
        <p:spPr/>
        <p:txBody>
          <a:bodyPr/>
          <a:lstStyle/>
          <a:p>
            <a:endParaRPr lang="en-US" dirty="0"/>
          </a:p>
          <a:p>
            <a:r>
              <a:rPr lang="en-US" dirty="0"/>
              <a:t>A 2018 study by University of Victoria researchers found it’s very challenging for staff in homeless shelters to properly engage with PWUD, since on-site use of illicit substances is typically prohibited.</a:t>
            </a:r>
          </a:p>
          <a:p>
            <a:endParaRPr lang="en-US" dirty="0"/>
          </a:p>
          <a:p>
            <a:r>
              <a:rPr lang="en-US" dirty="0"/>
              <a:t>Staff give out supplies but forbid its on-site use.</a:t>
            </a:r>
          </a:p>
          <a:p>
            <a:endParaRPr lang="en-US" dirty="0"/>
          </a:p>
          <a:p>
            <a:r>
              <a:rPr lang="en-US" dirty="0"/>
              <a:t>Shelter washrooms can become “</a:t>
            </a:r>
            <a:r>
              <a:rPr lang="en-CA" dirty="0"/>
              <a:t>de facto unsupervised consumption sites.”</a:t>
            </a:r>
            <a:endParaRPr lang="en-US" dirty="0"/>
          </a:p>
        </p:txBody>
      </p:sp>
    </p:spTree>
    <p:extLst>
      <p:ext uri="{BB962C8B-B14F-4D97-AF65-F5344CB8AC3E}">
        <p14:creationId xmlns:p14="http://schemas.microsoft.com/office/powerpoint/2010/main" val="18852808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8AB94-D437-4341-A101-C6805FDEBA4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28AC183-4ACB-E64B-8447-B1B6B91359F2}"/>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sz="4400" dirty="0"/>
              <a:t>Let’s talk a bit about </a:t>
            </a:r>
          </a:p>
          <a:p>
            <a:pPr marL="0" indent="0">
              <a:buNone/>
            </a:pPr>
            <a:r>
              <a:rPr lang="en-US" sz="4400" dirty="0"/>
              <a:t>harm reduction.</a:t>
            </a:r>
          </a:p>
        </p:txBody>
      </p:sp>
    </p:spTree>
    <p:extLst>
      <p:ext uri="{BB962C8B-B14F-4D97-AF65-F5344CB8AC3E}">
        <p14:creationId xmlns:p14="http://schemas.microsoft.com/office/powerpoint/2010/main" val="3458405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B7CCF-E0D0-9E4D-A975-422AD4BBB4A8}"/>
              </a:ext>
            </a:extLst>
          </p:cNvPr>
          <p:cNvSpPr>
            <a:spLocks noGrp="1"/>
          </p:cNvSpPr>
          <p:nvPr>
            <p:ph type="title"/>
          </p:nvPr>
        </p:nvSpPr>
        <p:spPr/>
        <p:txBody>
          <a:bodyPr/>
          <a:lstStyle/>
          <a:p>
            <a:r>
              <a:rPr lang="en-US" dirty="0"/>
              <a:t>Harm reduction</a:t>
            </a:r>
          </a:p>
        </p:txBody>
      </p:sp>
      <p:sp>
        <p:nvSpPr>
          <p:cNvPr id="3" name="Content Placeholder 2">
            <a:extLst>
              <a:ext uri="{FF2B5EF4-FFF2-40B4-BE49-F238E27FC236}">
                <a16:creationId xmlns:a16="http://schemas.microsoft.com/office/drawing/2014/main" id="{A7F9D5B9-D8B6-EF42-9DF0-DE7F209A25C7}"/>
              </a:ext>
            </a:extLst>
          </p:cNvPr>
          <p:cNvSpPr>
            <a:spLocks noGrp="1"/>
          </p:cNvSpPr>
          <p:nvPr>
            <p:ph idx="1"/>
          </p:nvPr>
        </p:nvSpPr>
        <p:spPr/>
        <p:txBody>
          <a:bodyPr/>
          <a:lstStyle/>
          <a:p>
            <a:pPr marL="0" indent="0">
              <a:buNone/>
            </a:pPr>
            <a:endParaRPr lang="en-US" dirty="0"/>
          </a:p>
          <a:p>
            <a:pPr marL="0" indent="0">
              <a:buNone/>
            </a:pPr>
            <a:r>
              <a:rPr lang="en-US" sz="3200" dirty="0"/>
              <a:t>“</a:t>
            </a:r>
            <a:r>
              <a:rPr lang="en-CA" sz="3200" dirty="0"/>
              <a:t>Harm reduction is both a philosophy and a set of strategies that focuses on reducing the harms of substance use, not reducing consumption per se.”</a:t>
            </a:r>
          </a:p>
          <a:p>
            <a:pPr marL="0" indent="0">
              <a:buNone/>
            </a:pPr>
            <a:endParaRPr lang="en-CA" dirty="0"/>
          </a:p>
          <a:p>
            <a:pPr marL="0" indent="0">
              <a:buNone/>
            </a:pPr>
            <a:r>
              <a:rPr lang="en-CA" dirty="0"/>
              <a:t>				</a:t>
            </a:r>
            <a:r>
              <a:rPr lang="en-CA" sz="3200" dirty="0"/>
              <a:t>— </a:t>
            </a:r>
            <a:r>
              <a:rPr lang="en-CA" sz="3200" dirty="0" err="1"/>
              <a:t>Pauly</a:t>
            </a:r>
            <a:r>
              <a:rPr lang="en-CA" sz="3200" dirty="0"/>
              <a:t> et al., 2013</a:t>
            </a:r>
            <a:endParaRPr lang="en-US" dirty="0"/>
          </a:p>
        </p:txBody>
      </p:sp>
    </p:spTree>
    <p:extLst>
      <p:ext uri="{BB962C8B-B14F-4D97-AF65-F5344CB8AC3E}">
        <p14:creationId xmlns:p14="http://schemas.microsoft.com/office/powerpoint/2010/main" val="9016296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D190A-C0F3-3643-996A-50C2C47B2B67}"/>
              </a:ext>
            </a:extLst>
          </p:cNvPr>
          <p:cNvSpPr>
            <a:spLocks noGrp="1"/>
          </p:cNvSpPr>
          <p:nvPr>
            <p:ph type="title"/>
          </p:nvPr>
        </p:nvSpPr>
        <p:spPr/>
        <p:txBody>
          <a:bodyPr/>
          <a:lstStyle/>
          <a:p>
            <a:r>
              <a:rPr lang="en-US" dirty="0"/>
              <a:t>Harm reduction: A gateway</a:t>
            </a:r>
          </a:p>
        </p:txBody>
      </p:sp>
      <p:sp>
        <p:nvSpPr>
          <p:cNvPr id="3" name="Content Placeholder 2">
            <a:extLst>
              <a:ext uri="{FF2B5EF4-FFF2-40B4-BE49-F238E27FC236}">
                <a16:creationId xmlns:a16="http://schemas.microsoft.com/office/drawing/2014/main" id="{4CF6868E-E388-E740-A654-918E5B873683}"/>
              </a:ext>
            </a:extLst>
          </p:cNvPr>
          <p:cNvSpPr>
            <a:spLocks noGrp="1"/>
          </p:cNvSpPr>
          <p:nvPr>
            <p:ph idx="1"/>
          </p:nvPr>
        </p:nvSpPr>
        <p:spPr/>
        <p:txBody>
          <a:bodyPr/>
          <a:lstStyle/>
          <a:p>
            <a:endParaRPr lang="en-US" dirty="0"/>
          </a:p>
          <a:p>
            <a:pPr marL="0" indent="0">
              <a:buNone/>
            </a:pPr>
            <a:r>
              <a:rPr lang="en-US" sz="2800" dirty="0"/>
              <a:t>“</a:t>
            </a:r>
            <a:r>
              <a:rPr lang="en-CA" sz="2800" dirty="0"/>
              <a:t>Services such as needle exchange and supervised injection often reach those who are the most marginalized in society and are a gateway to other health, housing and social services including referrals to housing, income supports, detoxification, treatment and counselling services.”</a:t>
            </a:r>
          </a:p>
          <a:p>
            <a:pPr marL="0" indent="0">
              <a:buNone/>
            </a:pPr>
            <a:endParaRPr lang="en-CA" sz="2800" dirty="0"/>
          </a:p>
          <a:p>
            <a:pPr marL="0" indent="0">
              <a:buNone/>
            </a:pPr>
            <a:r>
              <a:rPr lang="en-CA" sz="2800" dirty="0"/>
              <a:t>				— </a:t>
            </a:r>
            <a:r>
              <a:rPr lang="en-CA" sz="2800" dirty="0" err="1"/>
              <a:t>Pauly</a:t>
            </a:r>
            <a:r>
              <a:rPr lang="en-CA" sz="2800" dirty="0"/>
              <a:t> et al., 2013</a:t>
            </a:r>
            <a:endParaRPr lang="en-US" sz="2800" dirty="0"/>
          </a:p>
        </p:txBody>
      </p:sp>
    </p:spTree>
    <p:extLst>
      <p:ext uri="{BB962C8B-B14F-4D97-AF65-F5344CB8AC3E}">
        <p14:creationId xmlns:p14="http://schemas.microsoft.com/office/powerpoint/2010/main" val="2484428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56A8E-17EA-F542-91FE-6C63181BCFC6}"/>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CB64ABE6-2837-5447-9776-D1E1E2688B94}"/>
              </a:ext>
            </a:extLst>
          </p:cNvPr>
          <p:cNvSpPr>
            <a:spLocks noGrp="1"/>
          </p:cNvSpPr>
          <p:nvPr>
            <p:ph idx="1"/>
          </p:nvPr>
        </p:nvSpPr>
        <p:spPr/>
        <p:txBody>
          <a:bodyPr>
            <a:normAutofit fontScale="70000" lnSpcReduction="20000"/>
          </a:bodyPr>
          <a:lstStyle/>
          <a:p>
            <a:endParaRPr lang="en-US" dirty="0"/>
          </a:p>
          <a:p>
            <a:r>
              <a:rPr lang="en-US" sz="3900" dirty="0"/>
              <a:t>Homelessness in Alberta</a:t>
            </a:r>
          </a:p>
          <a:p>
            <a:endParaRPr lang="en-US" sz="3900" dirty="0"/>
          </a:p>
          <a:p>
            <a:r>
              <a:rPr lang="en-US" sz="3900" dirty="0"/>
              <a:t>Homelessness and substance use</a:t>
            </a:r>
          </a:p>
          <a:p>
            <a:pPr marL="0" indent="0">
              <a:buNone/>
            </a:pPr>
            <a:endParaRPr lang="en-US" sz="3900" dirty="0"/>
          </a:p>
          <a:p>
            <a:r>
              <a:rPr lang="en-US" sz="3900" dirty="0"/>
              <a:t>Harm reduction</a:t>
            </a:r>
          </a:p>
          <a:p>
            <a:endParaRPr lang="en-US" sz="3900" dirty="0"/>
          </a:p>
          <a:p>
            <a:r>
              <a:rPr lang="en-US" sz="3900" dirty="0"/>
              <a:t>Housing First</a:t>
            </a:r>
          </a:p>
          <a:p>
            <a:endParaRPr lang="en-US" sz="3900" dirty="0"/>
          </a:p>
          <a:p>
            <a:r>
              <a:rPr lang="en-US" sz="3900" dirty="0"/>
              <a:t>Recovery Services Task Force</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0340631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81003-C945-8C49-AD23-04CD4FD5F3FE}"/>
              </a:ext>
            </a:extLst>
          </p:cNvPr>
          <p:cNvSpPr>
            <a:spLocks noGrp="1"/>
          </p:cNvSpPr>
          <p:nvPr>
            <p:ph type="title"/>
          </p:nvPr>
        </p:nvSpPr>
        <p:spPr/>
        <p:txBody>
          <a:bodyPr/>
          <a:lstStyle/>
          <a:p>
            <a:r>
              <a:rPr lang="en-US" dirty="0"/>
              <a:t>Harm reduction: The evidence</a:t>
            </a:r>
          </a:p>
        </p:txBody>
      </p:sp>
      <p:sp>
        <p:nvSpPr>
          <p:cNvPr id="3" name="Content Placeholder 2">
            <a:extLst>
              <a:ext uri="{FF2B5EF4-FFF2-40B4-BE49-F238E27FC236}">
                <a16:creationId xmlns:a16="http://schemas.microsoft.com/office/drawing/2014/main" id="{A5B1A955-27EC-CD4A-9ABA-B7AC8ECE0399}"/>
              </a:ext>
            </a:extLst>
          </p:cNvPr>
          <p:cNvSpPr>
            <a:spLocks noGrp="1"/>
          </p:cNvSpPr>
          <p:nvPr>
            <p:ph idx="1"/>
          </p:nvPr>
        </p:nvSpPr>
        <p:spPr/>
        <p:txBody>
          <a:bodyPr>
            <a:normAutofit fontScale="92500"/>
          </a:bodyPr>
          <a:lstStyle/>
          <a:p>
            <a:endParaRPr lang="en-US" dirty="0"/>
          </a:p>
          <a:p>
            <a:r>
              <a:rPr lang="en-US" dirty="0"/>
              <a:t>Needle distribution services reduce risk-taking behavior</a:t>
            </a:r>
          </a:p>
          <a:p>
            <a:endParaRPr lang="en-US" dirty="0"/>
          </a:p>
          <a:p>
            <a:r>
              <a:rPr lang="en-CA" dirty="0"/>
              <a:t>Supervised consumption services prevent overdoses, reduce risk-taking behaviour, and increase referrals to other supports.</a:t>
            </a:r>
          </a:p>
          <a:p>
            <a:endParaRPr lang="en-CA" dirty="0"/>
          </a:p>
          <a:p>
            <a:r>
              <a:rPr lang="en-CA" dirty="0"/>
              <a:t>Opioid substitution therapy reduces crime and other harms; it also provides regular contact with healthcare services.</a:t>
            </a:r>
          </a:p>
          <a:p>
            <a:endParaRPr lang="en-CA" dirty="0"/>
          </a:p>
          <a:p>
            <a:r>
              <a:rPr lang="en-CA" dirty="0"/>
              <a:t>Safer inhalation kits reduce the risk of transmission of blood-borne diseases.</a:t>
            </a:r>
            <a:endParaRPr lang="en-US" dirty="0"/>
          </a:p>
        </p:txBody>
      </p:sp>
    </p:spTree>
    <p:extLst>
      <p:ext uri="{BB962C8B-B14F-4D97-AF65-F5344CB8AC3E}">
        <p14:creationId xmlns:p14="http://schemas.microsoft.com/office/powerpoint/2010/main" val="3784551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22ADC-50A8-9840-B978-C117B5C55862}"/>
              </a:ext>
            </a:extLst>
          </p:cNvPr>
          <p:cNvSpPr>
            <a:spLocks noGrp="1"/>
          </p:cNvSpPr>
          <p:nvPr>
            <p:ph type="title"/>
          </p:nvPr>
        </p:nvSpPr>
        <p:spPr/>
        <p:txBody>
          <a:bodyPr>
            <a:normAutofit fontScale="90000"/>
          </a:bodyPr>
          <a:lstStyle/>
          <a:p>
            <a:r>
              <a:rPr lang="en-US" dirty="0"/>
              <a:t>Supervised Consumption Services	</a:t>
            </a:r>
          </a:p>
        </p:txBody>
      </p:sp>
      <p:sp>
        <p:nvSpPr>
          <p:cNvPr id="3" name="Content Placeholder 2">
            <a:extLst>
              <a:ext uri="{FF2B5EF4-FFF2-40B4-BE49-F238E27FC236}">
                <a16:creationId xmlns:a16="http://schemas.microsoft.com/office/drawing/2014/main" id="{B36CE5B8-8128-534B-BDF4-996D0A35D112}"/>
              </a:ext>
            </a:extLst>
          </p:cNvPr>
          <p:cNvSpPr>
            <a:spLocks noGrp="1"/>
          </p:cNvSpPr>
          <p:nvPr>
            <p:ph idx="1"/>
          </p:nvPr>
        </p:nvSpPr>
        <p:spPr/>
        <p:txBody>
          <a:bodyPr/>
          <a:lstStyle/>
          <a:p>
            <a:endParaRPr lang="en-US" dirty="0"/>
          </a:p>
          <a:p>
            <a:r>
              <a:rPr lang="en-US" sz="2800" dirty="0"/>
              <a:t>Supervised Consumption Services are one form of harm reduction.</a:t>
            </a:r>
          </a:p>
          <a:p>
            <a:endParaRPr lang="en-US" sz="2800" dirty="0"/>
          </a:p>
          <a:p>
            <a:r>
              <a:rPr lang="en-US" sz="2800" dirty="0"/>
              <a:t>“S</a:t>
            </a:r>
            <a:r>
              <a:rPr lang="en-CA" sz="2800" dirty="0" err="1"/>
              <a:t>upervised</a:t>
            </a:r>
            <a:r>
              <a:rPr lang="en-CA" sz="2800" dirty="0"/>
              <a:t> consumption services (SCS) consist of providing a safe, hygienic environment in which people can use drugs with sterile equipment under the supervision of trained staff or volunteers.”</a:t>
            </a:r>
            <a:endParaRPr lang="en-US" sz="2800" dirty="0"/>
          </a:p>
        </p:txBody>
      </p:sp>
    </p:spTree>
    <p:extLst>
      <p:ext uri="{BB962C8B-B14F-4D97-AF65-F5344CB8AC3E}">
        <p14:creationId xmlns:p14="http://schemas.microsoft.com/office/powerpoint/2010/main" val="997452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78C06-1F68-1D46-9BA2-171FAA18BFC6}"/>
              </a:ext>
            </a:extLst>
          </p:cNvPr>
          <p:cNvSpPr>
            <a:spLocks noGrp="1"/>
          </p:cNvSpPr>
          <p:nvPr>
            <p:ph type="title"/>
          </p:nvPr>
        </p:nvSpPr>
        <p:spPr/>
        <p:txBody>
          <a:bodyPr/>
          <a:lstStyle/>
          <a:p>
            <a:r>
              <a:rPr lang="en-CA" dirty="0"/>
              <a:t>SCS in Alberta</a:t>
            </a:r>
            <a:endParaRPr lang="en-US" dirty="0"/>
          </a:p>
        </p:txBody>
      </p:sp>
      <p:sp>
        <p:nvSpPr>
          <p:cNvPr id="3" name="Content Placeholder 2">
            <a:extLst>
              <a:ext uri="{FF2B5EF4-FFF2-40B4-BE49-F238E27FC236}">
                <a16:creationId xmlns:a16="http://schemas.microsoft.com/office/drawing/2014/main" id="{A64FBEB7-ABF1-7949-B390-0782FA398B8C}"/>
              </a:ext>
            </a:extLst>
          </p:cNvPr>
          <p:cNvSpPr>
            <a:spLocks noGrp="1"/>
          </p:cNvSpPr>
          <p:nvPr>
            <p:ph idx="1"/>
          </p:nvPr>
        </p:nvSpPr>
        <p:spPr/>
        <p:txBody>
          <a:bodyPr/>
          <a:lstStyle/>
          <a:p>
            <a:pPr marL="0" indent="0">
              <a:buNone/>
            </a:pPr>
            <a:r>
              <a:rPr lang="en-US" sz="2800" u="sng" dirty="0"/>
              <a:t>During 2018 alone</a:t>
            </a:r>
            <a:r>
              <a:rPr lang="en-US" sz="2800" dirty="0"/>
              <a:t>:</a:t>
            </a:r>
          </a:p>
          <a:p>
            <a:endParaRPr lang="en-US" sz="2800" dirty="0"/>
          </a:p>
          <a:p>
            <a:r>
              <a:rPr lang="en-US" sz="2800" dirty="0"/>
              <a:t>Calgary’s SCS site saw nearly 52,000 visits, resulting in more than 700 overdose reversals.</a:t>
            </a:r>
          </a:p>
          <a:p>
            <a:endParaRPr lang="en-US" sz="2800" dirty="0"/>
          </a:p>
          <a:p>
            <a:r>
              <a:rPr lang="en-US" sz="2800" dirty="0"/>
              <a:t>Lethbridge’s saw nearly 128,000 site visits, resulting in more than 1,300 overdose reversals.</a:t>
            </a:r>
          </a:p>
        </p:txBody>
      </p:sp>
    </p:spTree>
    <p:extLst>
      <p:ext uri="{BB962C8B-B14F-4D97-AF65-F5344CB8AC3E}">
        <p14:creationId xmlns:p14="http://schemas.microsoft.com/office/powerpoint/2010/main" val="38616142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76117-E6E0-BE45-9C5B-B7772AEB0E34}"/>
              </a:ext>
            </a:extLst>
          </p:cNvPr>
          <p:cNvSpPr>
            <a:spLocks noGrp="1"/>
          </p:cNvSpPr>
          <p:nvPr>
            <p:ph type="title"/>
          </p:nvPr>
        </p:nvSpPr>
        <p:spPr/>
        <p:txBody>
          <a:bodyPr/>
          <a:lstStyle/>
          <a:p>
            <a:r>
              <a:rPr lang="en-US" dirty="0"/>
              <a:t>SCS in Alberta (cont’d)</a:t>
            </a:r>
          </a:p>
        </p:txBody>
      </p:sp>
      <p:pic>
        <p:nvPicPr>
          <p:cNvPr id="5" name="Content Placeholder 4">
            <a:extLst>
              <a:ext uri="{FF2B5EF4-FFF2-40B4-BE49-F238E27FC236}">
                <a16:creationId xmlns:a16="http://schemas.microsoft.com/office/drawing/2014/main" id="{787F0970-EA49-8946-8923-F1A6592B17F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89177" y="1600200"/>
            <a:ext cx="7365645" cy="4421188"/>
          </a:xfrm>
        </p:spPr>
      </p:pic>
    </p:spTree>
    <p:extLst>
      <p:ext uri="{BB962C8B-B14F-4D97-AF65-F5344CB8AC3E}">
        <p14:creationId xmlns:p14="http://schemas.microsoft.com/office/powerpoint/2010/main" val="16649243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2A27C-9A44-F64E-87AB-BE1E4502219C}"/>
              </a:ext>
            </a:extLst>
          </p:cNvPr>
          <p:cNvSpPr>
            <a:spLocks noGrp="1"/>
          </p:cNvSpPr>
          <p:nvPr>
            <p:ph type="title"/>
          </p:nvPr>
        </p:nvSpPr>
        <p:spPr/>
        <p:txBody>
          <a:bodyPr>
            <a:noAutofit/>
          </a:bodyPr>
          <a:lstStyle/>
          <a:p>
            <a:r>
              <a:rPr lang="en-US" sz="3200" dirty="0"/>
              <a:t>Supervised Consumption Services (cont’d)</a:t>
            </a:r>
          </a:p>
        </p:txBody>
      </p:sp>
      <p:sp>
        <p:nvSpPr>
          <p:cNvPr id="3" name="Content Placeholder 2">
            <a:extLst>
              <a:ext uri="{FF2B5EF4-FFF2-40B4-BE49-F238E27FC236}">
                <a16:creationId xmlns:a16="http://schemas.microsoft.com/office/drawing/2014/main" id="{A7176DF5-76F6-ED4F-961F-462E29380F24}"/>
              </a:ext>
            </a:extLst>
          </p:cNvPr>
          <p:cNvSpPr>
            <a:spLocks noGrp="1"/>
          </p:cNvSpPr>
          <p:nvPr>
            <p:ph idx="1"/>
          </p:nvPr>
        </p:nvSpPr>
        <p:spPr/>
        <p:txBody>
          <a:bodyPr/>
          <a:lstStyle/>
          <a:p>
            <a:endParaRPr lang="en-US" dirty="0"/>
          </a:p>
          <a:p>
            <a:r>
              <a:rPr lang="en-US" dirty="0"/>
              <a:t>“</a:t>
            </a:r>
            <a:r>
              <a:rPr lang="en-CA" dirty="0"/>
              <a:t>Today, more than 100 formal SCS exist in Australia, Denmark, Germany, Luxembourg, the Netherlands, Norway, Spain, France, Belgium and Switzerland, in addition to Canada.”</a:t>
            </a:r>
          </a:p>
          <a:p>
            <a:endParaRPr lang="en-CA" dirty="0"/>
          </a:p>
          <a:p>
            <a:r>
              <a:rPr lang="en-CA" dirty="0"/>
              <a:t>As of Feb 2019, 28 SCS were operating under an exemption from Canada’s federal government.</a:t>
            </a:r>
            <a:endParaRPr lang="en-US" dirty="0"/>
          </a:p>
        </p:txBody>
      </p:sp>
    </p:spTree>
    <p:extLst>
      <p:ext uri="{BB962C8B-B14F-4D97-AF65-F5344CB8AC3E}">
        <p14:creationId xmlns:p14="http://schemas.microsoft.com/office/powerpoint/2010/main" val="7871944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8AB94-D437-4341-A101-C6805FDEBA4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28AC183-4ACB-E64B-8447-B1B6B91359F2}"/>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sz="4400" dirty="0"/>
              <a:t>Let’s talk a bit about </a:t>
            </a:r>
          </a:p>
          <a:p>
            <a:pPr marL="0" indent="0">
              <a:buNone/>
            </a:pPr>
            <a:r>
              <a:rPr lang="en-US" sz="4400" dirty="0"/>
              <a:t>Housing First.</a:t>
            </a:r>
          </a:p>
        </p:txBody>
      </p:sp>
    </p:spTree>
    <p:extLst>
      <p:ext uri="{BB962C8B-B14F-4D97-AF65-F5344CB8AC3E}">
        <p14:creationId xmlns:p14="http://schemas.microsoft.com/office/powerpoint/2010/main" val="10915862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BD492-A11E-8B48-BD1C-E9F8F781E3C9}"/>
              </a:ext>
            </a:extLst>
          </p:cNvPr>
          <p:cNvSpPr>
            <a:spLocks noGrp="1"/>
          </p:cNvSpPr>
          <p:nvPr>
            <p:ph type="title"/>
          </p:nvPr>
        </p:nvSpPr>
        <p:spPr/>
        <p:txBody>
          <a:bodyPr/>
          <a:lstStyle/>
          <a:p>
            <a:r>
              <a:rPr lang="en-US" dirty="0"/>
              <a:t>Housing First</a:t>
            </a:r>
          </a:p>
        </p:txBody>
      </p:sp>
      <p:sp>
        <p:nvSpPr>
          <p:cNvPr id="3" name="Content Placeholder 2">
            <a:extLst>
              <a:ext uri="{FF2B5EF4-FFF2-40B4-BE49-F238E27FC236}">
                <a16:creationId xmlns:a16="http://schemas.microsoft.com/office/drawing/2014/main" id="{28ABB2E8-9898-814F-B812-E604F110DF4B}"/>
              </a:ext>
            </a:extLst>
          </p:cNvPr>
          <p:cNvSpPr>
            <a:spLocks noGrp="1"/>
          </p:cNvSpPr>
          <p:nvPr>
            <p:ph idx="1"/>
          </p:nvPr>
        </p:nvSpPr>
        <p:spPr>
          <a:xfrm>
            <a:off x="457200" y="1600200"/>
            <a:ext cx="8229600" cy="4876800"/>
          </a:xfrm>
        </p:spPr>
        <p:txBody>
          <a:bodyPr/>
          <a:lstStyle/>
          <a:p>
            <a:endParaRPr lang="en-US" dirty="0"/>
          </a:p>
          <a:p>
            <a:pPr marL="0" indent="0">
              <a:buNone/>
            </a:pPr>
            <a:r>
              <a:rPr lang="en-US" sz="3600" dirty="0"/>
              <a:t>“</a:t>
            </a:r>
            <a:r>
              <a:rPr lang="en-CA" sz="3600" dirty="0"/>
              <a:t>Housing First focuses directly on housing people regardless of current patterns of substance use.”</a:t>
            </a:r>
          </a:p>
          <a:p>
            <a:pPr marL="0" indent="0">
              <a:buNone/>
            </a:pPr>
            <a:endParaRPr lang="en-CA" dirty="0"/>
          </a:p>
          <a:p>
            <a:pPr marL="0" indent="0">
              <a:buNone/>
            </a:pPr>
            <a:r>
              <a:rPr lang="en-CA" dirty="0"/>
              <a:t>					— </a:t>
            </a:r>
            <a:r>
              <a:rPr lang="en-CA" dirty="0" err="1"/>
              <a:t>Pauly</a:t>
            </a:r>
            <a:r>
              <a:rPr lang="en-CA" dirty="0"/>
              <a:t> et al., 2013 </a:t>
            </a:r>
          </a:p>
        </p:txBody>
      </p:sp>
    </p:spTree>
    <p:extLst>
      <p:ext uri="{BB962C8B-B14F-4D97-AF65-F5344CB8AC3E}">
        <p14:creationId xmlns:p14="http://schemas.microsoft.com/office/powerpoint/2010/main" val="3773451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78BB7-FB8E-ED49-8626-9158D9FF7A78}"/>
              </a:ext>
            </a:extLst>
          </p:cNvPr>
          <p:cNvSpPr>
            <a:spLocks noGrp="1"/>
          </p:cNvSpPr>
          <p:nvPr>
            <p:ph type="title"/>
          </p:nvPr>
        </p:nvSpPr>
        <p:spPr/>
        <p:txBody>
          <a:bodyPr/>
          <a:lstStyle/>
          <a:p>
            <a:r>
              <a:rPr lang="en-US" dirty="0"/>
              <a:t>Housing First (cont’d)</a:t>
            </a:r>
          </a:p>
        </p:txBody>
      </p:sp>
      <p:sp>
        <p:nvSpPr>
          <p:cNvPr id="3" name="Content Placeholder 2">
            <a:extLst>
              <a:ext uri="{FF2B5EF4-FFF2-40B4-BE49-F238E27FC236}">
                <a16:creationId xmlns:a16="http://schemas.microsoft.com/office/drawing/2014/main" id="{AC292031-FECF-554A-B810-6C320393F3DA}"/>
              </a:ext>
            </a:extLst>
          </p:cNvPr>
          <p:cNvSpPr>
            <a:spLocks noGrp="1"/>
          </p:cNvSpPr>
          <p:nvPr>
            <p:ph idx="1"/>
          </p:nvPr>
        </p:nvSpPr>
        <p:spPr/>
        <p:txBody>
          <a:bodyPr/>
          <a:lstStyle/>
          <a:p>
            <a:pPr marL="0" indent="0">
              <a:buNone/>
            </a:pPr>
            <a:endParaRPr lang="en-US" dirty="0"/>
          </a:p>
          <a:p>
            <a:pPr marL="0" indent="0">
              <a:buNone/>
            </a:pPr>
            <a:r>
              <a:rPr lang="en-US" sz="3200" dirty="0"/>
              <a:t>“</a:t>
            </a:r>
            <a:r>
              <a:rPr lang="en-CA" sz="3200" dirty="0"/>
              <a:t>Harm reduction is a key principle of Housing First, where individuals are not required or expected to undergo treatment for substance use or to abstain in order to access and keep permanent housing.”</a:t>
            </a:r>
          </a:p>
          <a:p>
            <a:pPr marL="0" indent="0">
              <a:buNone/>
            </a:pPr>
            <a:endParaRPr lang="en-CA" dirty="0"/>
          </a:p>
          <a:p>
            <a:pPr marL="0" indent="0">
              <a:buNone/>
            </a:pPr>
            <a:r>
              <a:rPr lang="en-CA" dirty="0"/>
              <a:t>					— </a:t>
            </a:r>
            <a:r>
              <a:rPr lang="en-CA" dirty="0" err="1"/>
              <a:t>Pauly</a:t>
            </a:r>
            <a:r>
              <a:rPr lang="en-CA" dirty="0"/>
              <a:t> et al., 2013</a:t>
            </a:r>
            <a:endParaRPr lang="en-US" dirty="0"/>
          </a:p>
        </p:txBody>
      </p:sp>
    </p:spTree>
    <p:extLst>
      <p:ext uri="{BB962C8B-B14F-4D97-AF65-F5344CB8AC3E}">
        <p14:creationId xmlns:p14="http://schemas.microsoft.com/office/powerpoint/2010/main" val="10564346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A1B4B-512B-5643-9C5A-3433CC4E0528}"/>
              </a:ext>
            </a:extLst>
          </p:cNvPr>
          <p:cNvSpPr>
            <a:spLocks noGrp="1"/>
          </p:cNvSpPr>
          <p:nvPr>
            <p:ph type="title"/>
          </p:nvPr>
        </p:nvSpPr>
        <p:spPr/>
        <p:txBody>
          <a:bodyPr/>
          <a:lstStyle/>
          <a:p>
            <a:r>
              <a:rPr lang="en-US" dirty="0"/>
              <a:t>Housing First (cont’d)</a:t>
            </a:r>
          </a:p>
        </p:txBody>
      </p:sp>
      <p:sp>
        <p:nvSpPr>
          <p:cNvPr id="3" name="Content Placeholder 2">
            <a:extLst>
              <a:ext uri="{FF2B5EF4-FFF2-40B4-BE49-F238E27FC236}">
                <a16:creationId xmlns:a16="http://schemas.microsoft.com/office/drawing/2014/main" id="{D263058B-4F65-6945-97F5-3E7A6EC3BE3A}"/>
              </a:ext>
            </a:extLst>
          </p:cNvPr>
          <p:cNvSpPr>
            <a:spLocks noGrp="1"/>
          </p:cNvSpPr>
          <p:nvPr>
            <p:ph idx="1"/>
          </p:nvPr>
        </p:nvSpPr>
        <p:spPr/>
        <p:txBody>
          <a:bodyPr/>
          <a:lstStyle/>
          <a:p>
            <a:endParaRPr lang="en-US" dirty="0"/>
          </a:p>
          <a:p>
            <a:r>
              <a:rPr lang="en-US" sz="2800" dirty="0"/>
              <a:t>Housing First does not mean housing </a:t>
            </a:r>
            <a:r>
              <a:rPr lang="en-US" sz="2800" u="sng" dirty="0"/>
              <a:t>only</a:t>
            </a:r>
            <a:r>
              <a:rPr lang="en-US" sz="2800" dirty="0"/>
              <a:t>. </a:t>
            </a:r>
          </a:p>
          <a:p>
            <a:endParaRPr lang="en-US" sz="2800" dirty="0"/>
          </a:p>
          <a:p>
            <a:r>
              <a:rPr lang="en-US" sz="2800" dirty="0"/>
              <a:t>Ergo: Other social supports are crucial to making Housing First work.</a:t>
            </a:r>
          </a:p>
          <a:p>
            <a:endParaRPr lang="en-US" sz="2800" dirty="0"/>
          </a:p>
          <a:p>
            <a:r>
              <a:rPr lang="en-US" sz="2800" dirty="0"/>
              <a:t>Such additional supports may include treatment and reduced substance use.</a:t>
            </a:r>
          </a:p>
          <a:p>
            <a:endParaRPr lang="en-US" dirty="0"/>
          </a:p>
          <a:p>
            <a:endParaRPr lang="en-US" dirty="0"/>
          </a:p>
        </p:txBody>
      </p:sp>
    </p:spTree>
    <p:extLst>
      <p:ext uri="{BB962C8B-B14F-4D97-AF65-F5344CB8AC3E}">
        <p14:creationId xmlns:p14="http://schemas.microsoft.com/office/powerpoint/2010/main" val="31839156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D65F1-F49F-FE4B-9B27-BE125AF871FF}"/>
              </a:ext>
            </a:extLst>
          </p:cNvPr>
          <p:cNvSpPr>
            <a:spLocks noGrp="1"/>
          </p:cNvSpPr>
          <p:nvPr>
            <p:ph type="title"/>
          </p:nvPr>
        </p:nvSpPr>
        <p:spPr/>
        <p:txBody>
          <a:bodyPr/>
          <a:lstStyle/>
          <a:p>
            <a:r>
              <a:rPr lang="en-US" dirty="0"/>
              <a:t>Housing First: Canadian experience</a:t>
            </a:r>
          </a:p>
        </p:txBody>
      </p:sp>
      <p:sp>
        <p:nvSpPr>
          <p:cNvPr id="3" name="Content Placeholder 2">
            <a:extLst>
              <a:ext uri="{FF2B5EF4-FFF2-40B4-BE49-F238E27FC236}">
                <a16:creationId xmlns:a16="http://schemas.microsoft.com/office/drawing/2014/main" id="{2FB8D3E7-643B-BB40-9374-538755A09070}"/>
              </a:ext>
            </a:extLst>
          </p:cNvPr>
          <p:cNvSpPr>
            <a:spLocks noGrp="1"/>
          </p:cNvSpPr>
          <p:nvPr>
            <p:ph idx="1"/>
          </p:nvPr>
        </p:nvSpPr>
        <p:spPr/>
        <p:txBody>
          <a:bodyPr>
            <a:normAutofit/>
          </a:bodyPr>
          <a:lstStyle/>
          <a:p>
            <a:r>
              <a:rPr lang="en-US" sz="3200" dirty="0"/>
              <a:t>Growing popularity</a:t>
            </a:r>
          </a:p>
          <a:p>
            <a:endParaRPr lang="en-US" sz="3200" dirty="0"/>
          </a:p>
          <a:p>
            <a:r>
              <a:rPr lang="en-US" sz="3200" dirty="0"/>
              <a:t>Effective</a:t>
            </a:r>
          </a:p>
          <a:p>
            <a:endParaRPr lang="en-US" sz="3200" dirty="0"/>
          </a:p>
          <a:p>
            <a:r>
              <a:rPr lang="en-US" sz="3200" dirty="0"/>
              <a:t>Cost effective</a:t>
            </a:r>
          </a:p>
          <a:p>
            <a:endParaRPr lang="en-US" sz="3200" dirty="0"/>
          </a:p>
          <a:p>
            <a:r>
              <a:rPr lang="en-US" sz="3200" dirty="0"/>
              <a:t>Effective narrative</a:t>
            </a:r>
          </a:p>
        </p:txBody>
      </p:sp>
    </p:spTree>
    <p:extLst>
      <p:ext uri="{BB962C8B-B14F-4D97-AF65-F5344CB8AC3E}">
        <p14:creationId xmlns:p14="http://schemas.microsoft.com/office/powerpoint/2010/main" val="2714740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55271-569F-6F4D-B0DA-29E54249BAD7}"/>
              </a:ext>
            </a:extLst>
          </p:cNvPr>
          <p:cNvSpPr>
            <a:spLocks noGrp="1"/>
          </p:cNvSpPr>
          <p:nvPr>
            <p:ph type="title"/>
          </p:nvPr>
        </p:nvSpPr>
        <p:spPr/>
        <p:txBody>
          <a:bodyPr/>
          <a:lstStyle/>
          <a:p>
            <a:r>
              <a:rPr lang="en-US" dirty="0"/>
              <a:t>Note</a:t>
            </a:r>
          </a:p>
        </p:txBody>
      </p:sp>
      <p:sp>
        <p:nvSpPr>
          <p:cNvPr id="3" name="Content Placeholder 2">
            <a:extLst>
              <a:ext uri="{FF2B5EF4-FFF2-40B4-BE49-F238E27FC236}">
                <a16:creationId xmlns:a16="http://schemas.microsoft.com/office/drawing/2014/main" id="{3EBD65BE-34FE-2E45-81A6-968EADBB8C97}"/>
              </a:ext>
            </a:extLst>
          </p:cNvPr>
          <p:cNvSpPr>
            <a:spLocks noGrp="1"/>
          </p:cNvSpPr>
          <p:nvPr>
            <p:ph idx="1"/>
          </p:nvPr>
        </p:nvSpPr>
        <p:spPr/>
        <p:txBody>
          <a:bodyPr/>
          <a:lstStyle/>
          <a:p>
            <a:endParaRPr lang="en-US" sz="3200" dirty="0"/>
          </a:p>
          <a:p>
            <a:r>
              <a:rPr lang="en-US" sz="3600" dirty="0"/>
              <a:t>References for all sources presented in this slide deck can be found in the “notes” section at the bottom of each slide.</a:t>
            </a:r>
          </a:p>
        </p:txBody>
      </p:sp>
    </p:spTree>
    <p:extLst>
      <p:ext uri="{BB962C8B-B14F-4D97-AF65-F5344CB8AC3E}">
        <p14:creationId xmlns:p14="http://schemas.microsoft.com/office/powerpoint/2010/main" val="38897254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8AB94-D437-4341-A101-C6805FDEBA4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28AC183-4ACB-E64B-8447-B1B6B91359F2}"/>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sz="4400" dirty="0"/>
              <a:t>Let’s talk a bit about a recent study done in Calgary.</a:t>
            </a:r>
          </a:p>
        </p:txBody>
      </p:sp>
    </p:spTree>
    <p:extLst>
      <p:ext uri="{BB962C8B-B14F-4D97-AF65-F5344CB8AC3E}">
        <p14:creationId xmlns:p14="http://schemas.microsoft.com/office/powerpoint/2010/main" val="41023624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EADC9-0142-7346-B2E5-7D1EC31CD310}"/>
              </a:ext>
            </a:extLst>
          </p:cNvPr>
          <p:cNvSpPr>
            <a:spLocks noGrp="1"/>
          </p:cNvSpPr>
          <p:nvPr>
            <p:ph type="title"/>
          </p:nvPr>
        </p:nvSpPr>
        <p:spPr/>
        <p:txBody>
          <a:bodyPr>
            <a:noAutofit/>
          </a:bodyPr>
          <a:lstStyle/>
          <a:p>
            <a:r>
              <a:rPr lang="en-US" sz="3200" dirty="0"/>
              <a:t>Calgary Recovery Services Task Force </a:t>
            </a:r>
          </a:p>
        </p:txBody>
      </p:sp>
      <p:sp>
        <p:nvSpPr>
          <p:cNvPr id="3" name="Content Placeholder 2">
            <a:extLst>
              <a:ext uri="{FF2B5EF4-FFF2-40B4-BE49-F238E27FC236}">
                <a16:creationId xmlns:a16="http://schemas.microsoft.com/office/drawing/2014/main" id="{608740B8-9EEC-7E4A-900B-992A42925842}"/>
              </a:ext>
            </a:extLst>
          </p:cNvPr>
          <p:cNvSpPr>
            <a:spLocks noGrp="1"/>
          </p:cNvSpPr>
          <p:nvPr>
            <p:ph idx="1"/>
          </p:nvPr>
        </p:nvSpPr>
        <p:spPr/>
        <p:txBody>
          <a:bodyPr/>
          <a:lstStyle/>
          <a:p>
            <a:endParaRPr lang="en-US" dirty="0"/>
          </a:p>
          <a:p>
            <a:r>
              <a:rPr lang="en-US" dirty="0"/>
              <a:t>Task Force commissioned </a:t>
            </a:r>
            <a:r>
              <a:rPr lang="en-CA" dirty="0"/>
              <a:t>a research study, funded in part by the Calgary Homeless Foundation.</a:t>
            </a:r>
          </a:p>
          <a:p>
            <a:endParaRPr lang="en-CA" dirty="0"/>
          </a:p>
          <a:p>
            <a:r>
              <a:rPr lang="en-CA" dirty="0"/>
              <a:t>Researchers interviewed 300 persons experiencing homelessness in Calgary—specifically, persons who had experienced at least 6 consecutive months of absolute homelessness.</a:t>
            </a:r>
          </a:p>
          <a:p>
            <a:endParaRPr lang="en-CA" dirty="0"/>
          </a:p>
          <a:p>
            <a:r>
              <a:rPr lang="en-CA" dirty="0"/>
              <a:t>Study completed in 2016.</a:t>
            </a:r>
            <a:endParaRPr lang="en-US" dirty="0"/>
          </a:p>
        </p:txBody>
      </p:sp>
    </p:spTree>
    <p:extLst>
      <p:ext uri="{BB962C8B-B14F-4D97-AF65-F5344CB8AC3E}">
        <p14:creationId xmlns:p14="http://schemas.microsoft.com/office/powerpoint/2010/main" val="31580883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CF72D-09D7-DC41-8144-BF6B8E59F254}"/>
              </a:ext>
            </a:extLst>
          </p:cNvPr>
          <p:cNvSpPr>
            <a:spLocks noGrp="1"/>
          </p:cNvSpPr>
          <p:nvPr>
            <p:ph type="title"/>
          </p:nvPr>
        </p:nvSpPr>
        <p:spPr/>
        <p:txBody>
          <a:bodyPr>
            <a:noAutofit/>
          </a:bodyPr>
          <a:lstStyle/>
          <a:p>
            <a:r>
              <a:rPr lang="en-US" sz="3200" dirty="0"/>
              <a:t>Calgary Recovery Services Task Force (cont’d)</a:t>
            </a:r>
          </a:p>
        </p:txBody>
      </p:sp>
      <p:sp>
        <p:nvSpPr>
          <p:cNvPr id="3" name="Content Placeholder 2">
            <a:extLst>
              <a:ext uri="{FF2B5EF4-FFF2-40B4-BE49-F238E27FC236}">
                <a16:creationId xmlns:a16="http://schemas.microsoft.com/office/drawing/2014/main" id="{51CF364E-6513-024B-A024-E0B3184B82AF}"/>
              </a:ext>
            </a:extLst>
          </p:cNvPr>
          <p:cNvSpPr>
            <a:spLocks noGrp="1"/>
          </p:cNvSpPr>
          <p:nvPr>
            <p:ph idx="1"/>
          </p:nvPr>
        </p:nvSpPr>
        <p:spPr/>
        <p:txBody>
          <a:bodyPr/>
          <a:lstStyle/>
          <a:p>
            <a:endParaRPr lang="en-CA" dirty="0"/>
          </a:p>
          <a:p>
            <a:r>
              <a:rPr lang="en-CA" sz="2800" dirty="0"/>
              <a:t>Nearly one-third of participants identified as Indigenous (First Nations, Inuit, or Metis).</a:t>
            </a:r>
          </a:p>
          <a:p>
            <a:pPr marL="0" indent="0">
              <a:buNone/>
            </a:pPr>
            <a:endParaRPr lang="en-CA" sz="2800" dirty="0"/>
          </a:p>
          <a:p>
            <a:r>
              <a:rPr lang="en-CA" sz="2800" dirty="0"/>
              <a:t>Of those identifying as Indigenous, 20% had attended a residential school, while another 63% had family members who had attended a residential school</a:t>
            </a:r>
            <a:endParaRPr lang="en-US" sz="2800" dirty="0"/>
          </a:p>
        </p:txBody>
      </p:sp>
    </p:spTree>
    <p:extLst>
      <p:ext uri="{BB962C8B-B14F-4D97-AF65-F5344CB8AC3E}">
        <p14:creationId xmlns:p14="http://schemas.microsoft.com/office/powerpoint/2010/main" val="28631238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34401-0581-7142-87EB-6EFAF500CC56}"/>
              </a:ext>
            </a:extLst>
          </p:cNvPr>
          <p:cNvSpPr>
            <a:spLocks noGrp="1"/>
          </p:cNvSpPr>
          <p:nvPr>
            <p:ph type="title"/>
          </p:nvPr>
        </p:nvSpPr>
        <p:spPr/>
        <p:txBody>
          <a:bodyPr>
            <a:noAutofit/>
          </a:bodyPr>
          <a:lstStyle/>
          <a:p>
            <a:r>
              <a:rPr lang="en-US" sz="3200" dirty="0"/>
              <a:t>Calgary Recovery Services Task Force (cont’d)</a:t>
            </a:r>
          </a:p>
        </p:txBody>
      </p:sp>
      <p:sp>
        <p:nvSpPr>
          <p:cNvPr id="3" name="Content Placeholder 2">
            <a:extLst>
              <a:ext uri="{FF2B5EF4-FFF2-40B4-BE49-F238E27FC236}">
                <a16:creationId xmlns:a16="http://schemas.microsoft.com/office/drawing/2014/main" id="{BD75534B-8F3D-A34B-B8C6-7910D43D34A2}"/>
              </a:ext>
            </a:extLst>
          </p:cNvPr>
          <p:cNvSpPr>
            <a:spLocks noGrp="1"/>
          </p:cNvSpPr>
          <p:nvPr>
            <p:ph idx="1"/>
          </p:nvPr>
        </p:nvSpPr>
        <p:spPr/>
        <p:txBody>
          <a:bodyPr/>
          <a:lstStyle/>
          <a:p>
            <a:endParaRPr lang="en-US" dirty="0"/>
          </a:p>
          <a:p>
            <a:r>
              <a:rPr lang="en-CA" sz="3200" dirty="0"/>
              <a:t>Nearly three-quarters of Indigenous participants reported having lived in foster care or been removed from their family as children. </a:t>
            </a:r>
            <a:endParaRPr lang="en-US" sz="3200" dirty="0"/>
          </a:p>
        </p:txBody>
      </p:sp>
    </p:spTree>
    <p:extLst>
      <p:ext uri="{BB962C8B-B14F-4D97-AF65-F5344CB8AC3E}">
        <p14:creationId xmlns:p14="http://schemas.microsoft.com/office/powerpoint/2010/main" val="18337598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B32A9-74AC-E743-8288-4F61ADDC06AD}"/>
              </a:ext>
            </a:extLst>
          </p:cNvPr>
          <p:cNvSpPr>
            <a:spLocks noGrp="1"/>
          </p:cNvSpPr>
          <p:nvPr>
            <p:ph type="title"/>
          </p:nvPr>
        </p:nvSpPr>
        <p:spPr/>
        <p:txBody>
          <a:bodyPr>
            <a:noAutofit/>
          </a:bodyPr>
          <a:lstStyle/>
          <a:p>
            <a:r>
              <a:rPr lang="en-US" sz="3200" dirty="0"/>
              <a:t>Calgary Recovery Services Task Force (cont’d)</a:t>
            </a:r>
          </a:p>
        </p:txBody>
      </p:sp>
      <p:sp>
        <p:nvSpPr>
          <p:cNvPr id="3" name="Content Placeholder 2">
            <a:extLst>
              <a:ext uri="{FF2B5EF4-FFF2-40B4-BE49-F238E27FC236}">
                <a16:creationId xmlns:a16="http://schemas.microsoft.com/office/drawing/2014/main" id="{11C82407-50EE-CE4F-9879-46A489D8C094}"/>
              </a:ext>
            </a:extLst>
          </p:cNvPr>
          <p:cNvSpPr>
            <a:spLocks noGrp="1"/>
          </p:cNvSpPr>
          <p:nvPr>
            <p:ph idx="1"/>
          </p:nvPr>
        </p:nvSpPr>
        <p:spPr/>
        <p:txBody>
          <a:bodyPr>
            <a:normAutofit/>
          </a:bodyPr>
          <a:lstStyle/>
          <a:p>
            <a:endParaRPr lang="en-US" dirty="0"/>
          </a:p>
          <a:p>
            <a:r>
              <a:rPr lang="en-CA" sz="3200" dirty="0"/>
              <a:t>ACE Study questions were used to assess the childhood experiences of research participants. </a:t>
            </a:r>
          </a:p>
          <a:p>
            <a:endParaRPr lang="en-CA" sz="3200" dirty="0"/>
          </a:p>
          <a:p>
            <a:r>
              <a:rPr lang="en-CA" sz="3200" dirty="0"/>
              <a:t>These questions produce an overall ACE score that assesses cumulative childhood stress.</a:t>
            </a:r>
          </a:p>
          <a:p>
            <a:endParaRPr lang="en-CA" dirty="0"/>
          </a:p>
          <a:p>
            <a:endParaRPr lang="en-CA" dirty="0"/>
          </a:p>
        </p:txBody>
      </p:sp>
    </p:spTree>
    <p:extLst>
      <p:ext uri="{BB962C8B-B14F-4D97-AF65-F5344CB8AC3E}">
        <p14:creationId xmlns:p14="http://schemas.microsoft.com/office/powerpoint/2010/main" val="42802679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75B1D-E9DA-2447-8EFE-65C800820867}"/>
              </a:ext>
            </a:extLst>
          </p:cNvPr>
          <p:cNvSpPr>
            <a:spLocks noGrp="1"/>
          </p:cNvSpPr>
          <p:nvPr>
            <p:ph type="title"/>
          </p:nvPr>
        </p:nvSpPr>
        <p:spPr/>
        <p:txBody>
          <a:bodyPr>
            <a:noAutofit/>
          </a:bodyPr>
          <a:lstStyle/>
          <a:p>
            <a:r>
              <a:rPr lang="en-US" sz="3200" dirty="0"/>
              <a:t>Calgary Recovery Services Task Force (cont’d)</a:t>
            </a:r>
          </a:p>
        </p:txBody>
      </p:sp>
      <p:graphicFrame>
        <p:nvGraphicFramePr>
          <p:cNvPr id="4" name="Content Placeholder 3">
            <a:extLst>
              <a:ext uri="{FF2B5EF4-FFF2-40B4-BE49-F238E27FC236}">
                <a16:creationId xmlns:a16="http://schemas.microsoft.com/office/drawing/2014/main" id="{3F46A10F-E12B-4341-B5D3-D8874561FFC6}"/>
              </a:ext>
            </a:extLst>
          </p:cNvPr>
          <p:cNvGraphicFramePr>
            <a:graphicFrameLocks noGrp="1"/>
          </p:cNvGraphicFramePr>
          <p:nvPr>
            <p:ph idx="1"/>
            <p:extLst>
              <p:ext uri="{D42A27DB-BD31-4B8C-83A1-F6EECF244321}">
                <p14:modId xmlns:p14="http://schemas.microsoft.com/office/powerpoint/2010/main" val="1992201501"/>
              </p:ext>
            </p:extLst>
          </p:nvPr>
        </p:nvGraphicFramePr>
        <p:xfrm>
          <a:off x="899592" y="1643611"/>
          <a:ext cx="7632848" cy="4449686"/>
        </p:xfrm>
        <a:graphic>
          <a:graphicData uri="http://schemas.openxmlformats.org/drawingml/2006/table">
            <a:tbl>
              <a:tblPr firstRow="1" bandRow="1">
                <a:tableStyleId>{5C22544A-7EE6-4342-B048-85BDC9FD1C3A}</a:tableStyleId>
              </a:tblPr>
              <a:tblGrid>
                <a:gridCol w="3816424">
                  <a:extLst>
                    <a:ext uri="{9D8B030D-6E8A-4147-A177-3AD203B41FA5}">
                      <a16:colId xmlns:a16="http://schemas.microsoft.com/office/drawing/2014/main" val="3558536811"/>
                    </a:ext>
                  </a:extLst>
                </a:gridCol>
                <a:gridCol w="3816424">
                  <a:extLst>
                    <a:ext uri="{9D8B030D-6E8A-4147-A177-3AD203B41FA5}">
                      <a16:colId xmlns:a16="http://schemas.microsoft.com/office/drawing/2014/main" val="1091406424"/>
                    </a:ext>
                  </a:extLst>
                </a:gridCol>
              </a:tblGrid>
              <a:tr h="837928">
                <a:tc gridSpan="2">
                  <a:txBody>
                    <a:bodyPr/>
                    <a:lstStyle/>
                    <a:p>
                      <a:pPr algn="ctr"/>
                      <a:r>
                        <a:rPr lang="en-US" sz="2000" dirty="0"/>
                        <a:t>Average ACE scores</a:t>
                      </a:r>
                    </a:p>
                    <a:p>
                      <a:pPr algn="ctr"/>
                      <a:r>
                        <a:rPr lang="en-US" sz="2000" dirty="0"/>
                        <a:t>A score of 4 is considered high (i.e. high stress)</a:t>
                      </a:r>
                    </a:p>
                  </a:txBody>
                  <a:tcPr/>
                </a:tc>
                <a:tc hMerge="1">
                  <a:txBody>
                    <a:bodyPr/>
                    <a:lstStyle/>
                    <a:p>
                      <a:endParaRPr lang="en-US" dirty="0"/>
                    </a:p>
                  </a:txBody>
                  <a:tcPr/>
                </a:tc>
                <a:extLst>
                  <a:ext uri="{0D108BD9-81ED-4DB2-BD59-A6C34878D82A}">
                    <a16:rowId xmlns:a16="http://schemas.microsoft.com/office/drawing/2014/main" val="2676146432"/>
                  </a:ext>
                </a:extLst>
              </a:tr>
              <a:tr h="462305">
                <a:tc>
                  <a:txBody>
                    <a:bodyPr/>
                    <a:lstStyle/>
                    <a:p>
                      <a:pPr algn="ctr"/>
                      <a:r>
                        <a:rPr lang="en-US" sz="2000" b="1" dirty="0"/>
                        <a:t>Group</a:t>
                      </a:r>
                    </a:p>
                  </a:txBody>
                  <a:tcPr/>
                </a:tc>
                <a:tc>
                  <a:txBody>
                    <a:bodyPr/>
                    <a:lstStyle/>
                    <a:p>
                      <a:pPr algn="ctr"/>
                      <a:r>
                        <a:rPr lang="en-US" sz="2000" b="1" dirty="0"/>
                        <a:t>Score</a:t>
                      </a:r>
                    </a:p>
                  </a:txBody>
                  <a:tcPr/>
                </a:tc>
                <a:extLst>
                  <a:ext uri="{0D108BD9-81ED-4DB2-BD59-A6C34878D82A}">
                    <a16:rowId xmlns:a16="http://schemas.microsoft.com/office/drawing/2014/main" val="1643351479"/>
                  </a:ext>
                </a:extLst>
              </a:tr>
              <a:tr h="462305">
                <a:tc>
                  <a:txBody>
                    <a:bodyPr/>
                    <a:lstStyle/>
                    <a:p>
                      <a:r>
                        <a:rPr lang="en-US" sz="2400" b="1" dirty="0"/>
                        <a:t>Study</a:t>
                      </a:r>
                    </a:p>
                  </a:txBody>
                  <a:tcPr/>
                </a:tc>
                <a:tc>
                  <a:txBody>
                    <a:bodyPr/>
                    <a:lstStyle/>
                    <a:p>
                      <a:r>
                        <a:rPr lang="en-US" sz="2400" b="1" dirty="0"/>
                        <a:t>4.43</a:t>
                      </a:r>
                    </a:p>
                  </a:txBody>
                  <a:tcPr/>
                </a:tc>
                <a:extLst>
                  <a:ext uri="{0D108BD9-81ED-4DB2-BD59-A6C34878D82A}">
                    <a16:rowId xmlns:a16="http://schemas.microsoft.com/office/drawing/2014/main" val="3609363327"/>
                  </a:ext>
                </a:extLst>
              </a:tr>
              <a:tr h="462305">
                <a:tc>
                  <a:txBody>
                    <a:bodyPr/>
                    <a:lstStyle/>
                    <a:p>
                      <a:r>
                        <a:rPr lang="en-US" sz="2400" b="1" dirty="0"/>
                        <a:t>   Men</a:t>
                      </a:r>
                    </a:p>
                  </a:txBody>
                  <a:tcPr/>
                </a:tc>
                <a:tc>
                  <a:txBody>
                    <a:bodyPr/>
                    <a:lstStyle/>
                    <a:p>
                      <a:r>
                        <a:rPr lang="en-US" sz="2400" b="1" dirty="0"/>
                        <a:t>   4.21</a:t>
                      </a:r>
                    </a:p>
                  </a:txBody>
                  <a:tcPr/>
                </a:tc>
                <a:extLst>
                  <a:ext uri="{0D108BD9-81ED-4DB2-BD59-A6C34878D82A}">
                    <a16:rowId xmlns:a16="http://schemas.microsoft.com/office/drawing/2014/main" val="2322500490"/>
                  </a:ext>
                </a:extLst>
              </a:tr>
              <a:tr h="462305">
                <a:tc>
                  <a:txBody>
                    <a:bodyPr/>
                    <a:lstStyle/>
                    <a:p>
                      <a:r>
                        <a:rPr lang="en-US" sz="2400" b="1" dirty="0"/>
                        <a:t>   Women</a:t>
                      </a:r>
                    </a:p>
                  </a:txBody>
                  <a:tcPr/>
                </a:tc>
                <a:tc>
                  <a:txBody>
                    <a:bodyPr/>
                    <a:lstStyle/>
                    <a:p>
                      <a:r>
                        <a:rPr lang="en-US" sz="2400" b="1" dirty="0"/>
                        <a:t>   5.02</a:t>
                      </a:r>
                    </a:p>
                  </a:txBody>
                  <a:tcPr/>
                </a:tc>
                <a:extLst>
                  <a:ext uri="{0D108BD9-81ED-4DB2-BD59-A6C34878D82A}">
                    <a16:rowId xmlns:a16="http://schemas.microsoft.com/office/drawing/2014/main" val="2395298944"/>
                  </a:ext>
                </a:extLst>
              </a:tr>
              <a:tr h="462305">
                <a:tc>
                  <a:txBody>
                    <a:bodyPr/>
                    <a:lstStyle/>
                    <a:p>
                      <a:r>
                        <a:rPr lang="en-US" sz="2400" b="1" dirty="0"/>
                        <a:t>Indigenous</a:t>
                      </a:r>
                    </a:p>
                  </a:txBody>
                  <a:tcPr/>
                </a:tc>
                <a:tc>
                  <a:txBody>
                    <a:bodyPr/>
                    <a:lstStyle/>
                    <a:p>
                      <a:r>
                        <a:rPr lang="en-US" sz="2400" b="1" dirty="0"/>
                        <a:t>6.07</a:t>
                      </a:r>
                    </a:p>
                  </a:txBody>
                  <a:tcPr/>
                </a:tc>
                <a:extLst>
                  <a:ext uri="{0D108BD9-81ED-4DB2-BD59-A6C34878D82A}">
                    <a16:rowId xmlns:a16="http://schemas.microsoft.com/office/drawing/2014/main" val="299187839"/>
                  </a:ext>
                </a:extLst>
              </a:tr>
              <a:tr h="837928">
                <a:tc>
                  <a:txBody>
                    <a:bodyPr/>
                    <a:lstStyle/>
                    <a:p>
                      <a:r>
                        <a:rPr lang="en-US" sz="2400" b="1" dirty="0"/>
                        <a:t>   Men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2400" b="1" dirty="0"/>
                        <a:t>   5.88</a:t>
                      </a:r>
                    </a:p>
                    <a:p>
                      <a:endParaRPr lang="en-US" sz="2400" b="1" dirty="0"/>
                    </a:p>
                  </a:txBody>
                  <a:tcPr/>
                </a:tc>
                <a:extLst>
                  <a:ext uri="{0D108BD9-81ED-4DB2-BD59-A6C34878D82A}">
                    <a16:rowId xmlns:a16="http://schemas.microsoft.com/office/drawing/2014/main" val="448925261"/>
                  </a:ext>
                </a:extLst>
              </a:tr>
              <a:tr h="462305">
                <a:tc>
                  <a:txBody>
                    <a:bodyPr/>
                    <a:lstStyle/>
                    <a:p>
                      <a:r>
                        <a:rPr lang="en-US" sz="2400" b="1" dirty="0"/>
                        <a:t>   Women</a:t>
                      </a:r>
                    </a:p>
                  </a:txBody>
                  <a:tcPr/>
                </a:tc>
                <a:tc>
                  <a:txBody>
                    <a:bodyPr/>
                    <a:lstStyle/>
                    <a:p>
                      <a:r>
                        <a:rPr lang="en-US" sz="2400" b="1" dirty="0"/>
                        <a:t>   6.38</a:t>
                      </a:r>
                    </a:p>
                  </a:txBody>
                  <a:tcPr/>
                </a:tc>
                <a:extLst>
                  <a:ext uri="{0D108BD9-81ED-4DB2-BD59-A6C34878D82A}">
                    <a16:rowId xmlns:a16="http://schemas.microsoft.com/office/drawing/2014/main" val="162105510"/>
                  </a:ext>
                </a:extLst>
              </a:tr>
            </a:tbl>
          </a:graphicData>
        </a:graphic>
      </p:graphicFrame>
    </p:spTree>
    <p:extLst>
      <p:ext uri="{BB962C8B-B14F-4D97-AF65-F5344CB8AC3E}">
        <p14:creationId xmlns:p14="http://schemas.microsoft.com/office/powerpoint/2010/main" val="37685357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13CEA-8AB7-004A-9C94-731C8DAA6AE2}"/>
              </a:ext>
            </a:extLst>
          </p:cNvPr>
          <p:cNvSpPr>
            <a:spLocks noGrp="1"/>
          </p:cNvSpPr>
          <p:nvPr>
            <p:ph type="title"/>
          </p:nvPr>
        </p:nvSpPr>
        <p:spPr/>
        <p:txBody>
          <a:bodyPr>
            <a:noAutofit/>
          </a:bodyPr>
          <a:lstStyle/>
          <a:p>
            <a:r>
              <a:rPr lang="en-US" sz="3200" dirty="0"/>
              <a:t>Calgary Recovery Services Task Force (cont’d)</a:t>
            </a:r>
          </a:p>
        </p:txBody>
      </p:sp>
      <p:sp>
        <p:nvSpPr>
          <p:cNvPr id="3" name="Content Placeholder 2">
            <a:extLst>
              <a:ext uri="{FF2B5EF4-FFF2-40B4-BE49-F238E27FC236}">
                <a16:creationId xmlns:a16="http://schemas.microsoft.com/office/drawing/2014/main" id="{7AB8077B-2E00-7B47-9222-B1FC28BA5479}"/>
              </a:ext>
            </a:extLst>
          </p:cNvPr>
          <p:cNvSpPr>
            <a:spLocks noGrp="1"/>
          </p:cNvSpPr>
          <p:nvPr>
            <p:ph idx="1"/>
          </p:nvPr>
        </p:nvSpPr>
        <p:spPr/>
        <p:txBody>
          <a:bodyPr/>
          <a:lstStyle/>
          <a:p>
            <a:endParaRPr lang="en-US" dirty="0"/>
          </a:p>
          <a:p>
            <a:r>
              <a:rPr lang="en-CA" sz="2600" dirty="0"/>
              <a:t>Nearly 1 in 4 respondents felt they needed detox services and had not received them, or had not received enough support from the detox services they accessed.</a:t>
            </a:r>
          </a:p>
          <a:p>
            <a:endParaRPr lang="en-CA" sz="2600" dirty="0"/>
          </a:p>
          <a:p>
            <a:r>
              <a:rPr lang="en-CA" sz="2600" dirty="0"/>
              <a:t>1 in 5 participants said they needed residential treatment services and had not received them, or had not received enough support from the residential treatment services they had accessed.</a:t>
            </a:r>
            <a:endParaRPr lang="en-US" sz="2600" dirty="0"/>
          </a:p>
        </p:txBody>
      </p:sp>
    </p:spTree>
    <p:extLst>
      <p:ext uri="{BB962C8B-B14F-4D97-AF65-F5344CB8AC3E}">
        <p14:creationId xmlns:p14="http://schemas.microsoft.com/office/powerpoint/2010/main" val="26227183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FF01-6BDC-C144-A6D2-524C78C7921D}"/>
              </a:ext>
            </a:extLst>
          </p:cNvPr>
          <p:cNvSpPr>
            <a:spLocks noGrp="1"/>
          </p:cNvSpPr>
          <p:nvPr>
            <p:ph type="title"/>
          </p:nvPr>
        </p:nvSpPr>
        <p:spPr/>
        <p:txBody>
          <a:bodyPr>
            <a:noAutofit/>
          </a:bodyPr>
          <a:lstStyle/>
          <a:p>
            <a:r>
              <a:rPr lang="en-US" sz="3200" dirty="0"/>
              <a:t>Calgary Recovery Services Task Force (cont’d)</a:t>
            </a:r>
          </a:p>
        </p:txBody>
      </p:sp>
      <p:sp>
        <p:nvSpPr>
          <p:cNvPr id="3" name="Content Placeholder 2">
            <a:extLst>
              <a:ext uri="{FF2B5EF4-FFF2-40B4-BE49-F238E27FC236}">
                <a16:creationId xmlns:a16="http://schemas.microsoft.com/office/drawing/2014/main" id="{6B7DB0AE-BEB2-AD40-817D-3309070CFCB9}"/>
              </a:ext>
            </a:extLst>
          </p:cNvPr>
          <p:cNvSpPr>
            <a:spLocks noGrp="1"/>
          </p:cNvSpPr>
          <p:nvPr>
            <p:ph idx="1"/>
          </p:nvPr>
        </p:nvSpPr>
        <p:spPr/>
        <p:txBody>
          <a:bodyPr/>
          <a:lstStyle/>
          <a:p>
            <a:endParaRPr lang="en-US" dirty="0"/>
          </a:p>
          <a:p>
            <a:r>
              <a:rPr lang="en-CA" sz="3600" dirty="0"/>
              <a:t>For services such as hospital, residential treatment services, and outpatient services, long wait lists were a frequent reason given for not received adequate care.</a:t>
            </a:r>
            <a:endParaRPr lang="en-US" sz="3600" dirty="0"/>
          </a:p>
        </p:txBody>
      </p:sp>
    </p:spTree>
    <p:extLst>
      <p:ext uri="{BB962C8B-B14F-4D97-AF65-F5344CB8AC3E}">
        <p14:creationId xmlns:p14="http://schemas.microsoft.com/office/powerpoint/2010/main" val="15417013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6B682-595E-F64F-BD34-78D040B97510}"/>
              </a:ext>
            </a:extLst>
          </p:cNvPr>
          <p:cNvSpPr>
            <a:spLocks noGrp="1"/>
          </p:cNvSpPr>
          <p:nvPr>
            <p:ph type="title"/>
          </p:nvPr>
        </p:nvSpPr>
        <p:spPr/>
        <p:txBody>
          <a:bodyPr>
            <a:noAutofit/>
          </a:bodyPr>
          <a:lstStyle/>
          <a:p>
            <a:r>
              <a:rPr lang="en-US" sz="3200" dirty="0"/>
              <a:t>Calgary Recovery Services Task Force (cont’d)</a:t>
            </a:r>
          </a:p>
        </p:txBody>
      </p:sp>
      <p:sp>
        <p:nvSpPr>
          <p:cNvPr id="3" name="Content Placeholder 2">
            <a:extLst>
              <a:ext uri="{FF2B5EF4-FFF2-40B4-BE49-F238E27FC236}">
                <a16:creationId xmlns:a16="http://schemas.microsoft.com/office/drawing/2014/main" id="{67FC93AA-FE8B-9747-B338-DD76130D3080}"/>
              </a:ext>
            </a:extLst>
          </p:cNvPr>
          <p:cNvSpPr>
            <a:spLocks noGrp="1"/>
          </p:cNvSpPr>
          <p:nvPr>
            <p:ph idx="1"/>
          </p:nvPr>
        </p:nvSpPr>
        <p:spPr/>
        <p:txBody>
          <a:bodyPr>
            <a:normAutofit/>
          </a:bodyPr>
          <a:lstStyle/>
          <a:p>
            <a:endParaRPr lang="en-US" dirty="0"/>
          </a:p>
          <a:p>
            <a:r>
              <a:rPr lang="en-CA" sz="4000" dirty="0"/>
              <a:t>About half of participants said they felt housing services in Calgary were difficult or very difficult to access.</a:t>
            </a:r>
          </a:p>
          <a:p>
            <a:endParaRPr lang="en-CA" dirty="0"/>
          </a:p>
          <a:p>
            <a:endParaRPr lang="en-CA" dirty="0"/>
          </a:p>
          <a:p>
            <a:endParaRPr lang="en-US" dirty="0"/>
          </a:p>
        </p:txBody>
      </p:sp>
    </p:spTree>
    <p:extLst>
      <p:ext uri="{BB962C8B-B14F-4D97-AF65-F5344CB8AC3E}">
        <p14:creationId xmlns:p14="http://schemas.microsoft.com/office/powerpoint/2010/main" val="1190061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80B4F-465A-E548-870C-61C4659D01B1}"/>
              </a:ext>
            </a:extLst>
          </p:cNvPr>
          <p:cNvSpPr>
            <a:spLocks noGrp="1"/>
          </p:cNvSpPr>
          <p:nvPr>
            <p:ph type="title"/>
          </p:nvPr>
        </p:nvSpPr>
        <p:spPr/>
        <p:txBody>
          <a:bodyPr>
            <a:normAutofit/>
          </a:bodyPr>
          <a:lstStyle/>
          <a:p>
            <a:r>
              <a:rPr lang="en-US" dirty="0"/>
              <a:t>Name change</a:t>
            </a:r>
          </a:p>
        </p:txBody>
      </p:sp>
      <p:sp>
        <p:nvSpPr>
          <p:cNvPr id="3" name="Content Placeholder 2">
            <a:extLst>
              <a:ext uri="{FF2B5EF4-FFF2-40B4-BE49-F238E27FC236}">
                <a16:creationId xmlns:a16="http://schemas.microsoft.com/office/drawing/2014/main" id="{7E60DE5A-69A9-9F4B-BDF4-B0870C8EE489}"/>
              </a:ext>
            </a:extLst>
          </p:cNvPr>
          <p:cNvSpPr>
            <a:spLocks noGrp="1"/>
          </p:cNvSpPr>
          <p:nvPr>
            <p:ph idx="1"/>
          </p:nvPr>
        </p:nvSpPr>
        <p:spPr/>
        <p:txBody>
          <a:bodyPr/>
          <a:lstStyle/>
          <a:p>
            <a:endParaRPr lang="en-US" dirty="0"/>
          </a:p>
          <a:p>
            <a:r>
              <a:rPr lang="en-US" sz="2800" dirty="0"/>
              <a:t>The </a:t>
            </a:r>
            <a:r>
              <a:rPr lang="en-CA" sz="2800" dirty="0"/>
              <a:t>Calgary Recovery Services Task Force </a:t>
            </a:r>
            <a:r>
              <a:rPr lang="en-US" sz="2800" dirty="0"/>
              <a:t>now calls itself the </a:t>
            </a:r>
            <a:r>
              <a:rPr lang="en-CA" sz="2800" dirty="0"/>
              <a:t>Collaborative for Health and Home.</a:t>
            </a:r>
          </a:p>
          <a:p>
            <a:endParaRPr lang="en-CA" sz="2800" dirty="0"/>
          </a:p>
          <a:p>
            <a:r>
              <a:rPr lang="en-CA" sz="2800" dirty="0"/>
              <a:t>They have a website: </a:t>
            </a:r>
            <a:r>
              <a:rPr lang="en-CA" sz="2800" dirty="0">
                <a:hlinkClick r:id="rId2"/>
              </a:rPr>
              <a:t>http://calgarychh.ca/</a:t>
            </a:r>
            <a:endParaRPr lang="en-CA" sz="2800" dirty="0"/>
          </a:p>
          <a:p>
            <a:endParaRPr lang="en-CA" sz="2800" dirty="0"/>
          </a:p>
          <a:p>
            <a:r>
              <a:rPr lang="en-CA" sz="2800" u="sng" dirty="0"/>
              <a:t>Contact</a:t>
            </a:r>
            <a:r>
              <a:rPr lang="en-CA" sz="2800" dirty="0"/>
              <a:t>: </a:t>
            </a:r>
          </a:p>
          <a:p>
            <a:pPr marL="0" indent="0">
              <a:buNone/>
            </a:pPr>
            <a:r>
              <a:rPr lang="en-CA" sz="2800" dirty="0"/>
              <a:t>  Quentin Sinclair &lt;</a:t>
            </a:r>
            <a:r>
              <a:rPr lang="en-CA" sz="2800" dirty="0" err="1"/>
              <a:t>quentins@calgaryhomeless.com</a:t>
            </a:r>
            <a:r>
              <a:rPr lang="en-CA" sz="2800" dirty="0"/>
              <a:t>&gt;</a:t>
            </a:r>
            <a:endParaRPr lang="en-US" sz="2800" dirty="0"/>
          </a:p>
        </p:txBody>
      </p:sp>
    </p:spTree>
    <p:extLst>
      <p:ext uri="{BB962C8B-B14F-4D97-AF65-F5344CB8AC3E}">
        <p14:creationId xmlns:p14="http://schemas.microsoft.com/office/powerpoint/2010/main" val="2540989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8AB94-D437-4341-A101-C6805FDEBA4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28AC183-4ACB-E64B-8447-B1B6B91359F2}"/>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sz="4400" dirty="0"/>
              <a:t>Let’s talk a bit about homelessness.</a:t>
            </a:r>
          </a:p>
        </p:txBody>
      </p:sp>
    </p:spTree>
    <p:extLst>
      <p:ext uri="{BB962C8B-B14F-4D97-AF65-F5344CB8AC3E}">
        <p14:creationId xmlns:p14="http://schemas.microsoft.com/office/powerpoint/2010/main" val="23464079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DA2E3-B925-7A41-A455-810D959E6E5B}"/>
              </a:ext>
            </a:extLst>
          </p:cNvPr>
          <p:cNvSpPr>
            <a:spLocks noGrp="1"/>
          </p:cNvSpPr>
          <p:nvPr>
            <p:ph type="title"/>
          </p:nvPr>
        </p:nvSpPr>
        <p:spPr/>
        <p:txBody>
          <a:bodyPr/>
          <a:lstStyle/>
          <a:p>
            <a:r>
              <a:rPr lang="en-US" dirty="0"/>
              <a:t>Recent developments</a:t>
            </a:r>
          </a:p>
        </p:txBody>
      </p:sp>
      <p:sp>
        <p:nvSpPr>
          <p:cNvPr id="3" name="Content Placeholder 2">
            <a:extLst>
              <a:ext uri="{FF2B5EF4-FFF2-40B4-BE49-F238E27FC236}">
                <a16:creationId xmlns:a16="http://schemas.microsoft.com/office/drawing/2014/main" id="{BAB2A68D-CD87-1C4A-989B-1AE86A47FDC9}"/>
              </a:ext>
            </a:extLst>
          </p:cNvPr>
          <p:cNvSpPr>
            <a:spLocks noGrp="1"/>
          </p:cNvSpPr>
          <p:nvPr>
            <p:ph idx="1"/>
          </p:nvPr>
        </p:nvSpPr>
        <p:spPr/>
        <p:txBody>
          <a:bodyPr/>
          <a:lstStyle/>
          <a:p>
            <a:r>
              <a:rPr lang="en-CA" dirty="0"/>
              <a:t>In 2018, the Calgary Homeless Foundation (CHF) supported the </a:t>
            </a:r>
            <a:r>
              <a:rPr lang="en-CA" dirty="0" err="1"/>
              <a:t>Tsuutʼina</a:t>
            </a:r>
            <a:r>
              <a:rPr lang="en-CA" dirty="0"/>
              <a:t> Nation in their request for funding so they could upgrade their men’s shelter facility.</a:t>
            </a:r>
          </a:p>
          <a:p>
            <a:endParaRPr lang="en-CA" dirty="0"/>
          </a:p>
          <a:p>
            <a:r>
              <a:rPr lang="en-CA" dirty="0"/>
              <a:t>When CHF recently received a private gift for research, it prioritized Indigenous peoples. CHF is currently engaging through ceremony and protocol with Treaty 7 Nations to understand the on-reserve needs and the flow of people and impact on Indigenous homelessness in Calgary. </a:t>
            </a:r>
          </a:p>
          <a:p>
            <a:endParaRPr lang="en-US" dirty="0"/>
          </a:p>
        </p:txBody>
      </p:sp>
    </p:spTree>
    <p:extLst>
      <p:ext uri="{BB962C8B-B14F-4D97-AF65-F5344CB8AC3E}">
        <p14:creationId xmlns:p14="http://schemas.microsoft.com/office/powerpoint/2010/main" val="20264820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61704-B530-854C-8DF4-C5F4E4374BFA}"/>
              </a:ext>
            </a:extLst>
          </p:cNvPr>
          <p:cNvSpPr>
            <a:spLocks noGrp="1"/>
          </p:cNvSpPr>
          <p:nvPr>
            <p:ph type="title"/>
          </p:nvPr>
        </p:nvSpPr>
        <p:spPr/>
        <p:txBody>
          <a:bodyPr/>
          <a:lstStyle/>
          <a:p>
            <a:r>
              <a:rPr lang="en-US" dirty="0"/>
              <a:t>Recent developments (cont’d)</a:t>
            </a:r>
          </a:p>
        </p:txBody>
      </p:sp>
      <p:sp>
        <p:nvSpPr>
          <p:cNvPr id="3" name="Content Placeholder 2">
            <a:extLst>
              <a:ext uri="{FF2B5EF4-FFF2-40B4-BE49-F238E27FC236}">
                <a16:creationId xmlns:a16="http://schemas.microsoft.com/office/drawing/2014/main" id="{BE19207A-58A9-7E4A-9FA7-B27CA62DE4E2}"/>
              </a:ext>
            </a:extLst>
          </p:cNvPr>
          <p:cNvSpPr>
            <a:spLocks noGrp="1"/>
          </p:cNvSpPr>
          <p:nvPr>
            <p:ph idx="1"/>
          </p:nvPr>
        </p:nvSpPr>
        <p:spPr/>
        <p:txBody>
          <a:bodyPr/>
          <a:lstStyle/>
          <a:p>
            <a:endParaRPr lang="en-CA" sz="2800" dirty="0"/>
          </a:p>
          <a:p>
            <a:r>
              <a:rPr lang="en-CA" sz="3200" dirty="0"/>
              <a:t>Initial work of bringing together a team of experts including an Indigenous researcher to engage in work was led by myself and is currently unfolding. </a:t>
            </a:r>
          </a:p>
          <a:p>
            <a:pPr marL="0" indent="0">
              <a:buNone/>
            </a:pPr>
            <a:endParaRPr lang="en-CA" dirty="0"/>
          </a:p>
          <a:p>
            <a:endParaRPr lang="en-US" dirty="0"/>
          </a:p>
        </p:txBody>
      </p:sp>
    </p:spTree>
    <p:extLst>
      <p:ext uri="{BB962C8B-B14F-4D97-AF65-F5344CB8AC3E}">
        <p14:creationId xmlns:p14="http://schemas.microsoft.com/office/powerpoint/2010/main" val="8162761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3FA40-E8EC-9341-8971-E0E254F17777}"/>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076111C-4ABD-3043-AFC3-1C21FF316896}"/>
              </a:ext>
            </a:extLst>
          </p:cNvPr>
          <p:cNvSpPr>
            <a:spLocks noGrp="1"/>
          </p:cNvSpPr>
          <p:nvPr>
            <p:ph idx="1"/>
          </p:nvPr>
        </p:nvSpPr>
        <p:spPr/>
        <p:txBody>
          <a:bodyPr/>
          <a:lstStyle/>
          <a:p>
            <a:r>
              <a:rPr lang="en-US" sz="2800" dirty="0"/>
              <a:t>Racism and trauma (including intergenerational trauma) have a major impact on substance use.</a:t>
            </a:r>
          </a:p>
          <a:p>
            <a:endParaRPr lang="en-US" sz="2800" dirty="0"/>
          </a:p>
          <a:p>
            <a:r>
              <a:rPr lang="en-US" sz="2800" dirty="0"/>
              <a:t>Harm reduction and Housing First are important principles in responding to the overdose crisis.</a:t>
            </a:r>
          </a:p>
          <a:p>
            <a:endParaRPr lang="en-US" sz="2800" dirty="0"/>
          </a:p>
          <a:p>
            <a:r>
              <a:rPr lang="en-US" sz="2800" dirty="0"/>
              <a:t>Access to services remains a major challenge, especially for persons experiencing homelessness.</a:t>
            </a:r>
          </a:p>
        </p:txBody>
      </p:sp>
    </p:spTree>
    <p:extLst>
      <p:ext uri="{BB962C8B-B14F-4D97-AF65-F5344CB8AC3E}">
        <p14:creationId xmlns:p14="http://schemas.microsoft.com/office/powerpoint/2010/main" val="41851213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DFC55-280D-8F4D-BD5B-648F1E45EA0D}"/>
              </a:ext>
            </a:extLst>
          </p:cNvPr>
          <p:cNvSpPr>
            <a:spLocks noGrp="1"/>
          </p:cNvSpPr>
          <p:nvPr>
            <p:ph type="title"/>
          </p:nvPr>
        </p:nvSpPr>
        <p:spPr/>
        <p:txBody>
          <a:bodyPr/>
          <a:lstStyle/>
          <a:p>
            <a:r>
              <a:rPr lang="en-US" dirty="0"/>
              <a:t>Acknowledgements</a:t>
            </a:r>
          </a:p>
        </p:txBody>
      </p:sp>
      <p:sp>
        <p:nvSpPr>
          <p:cNvPr id="3" name="Content Placeholder 2">
            <a:extLst>
              <a:ext uri="{FF2B5EF4-FFF2-40B4-BE49-F238E27FC236}">
                <a16:creationId xmlns:a16="http://schemas.microsoft.com/office/drawing/2014/main" id="{004E48A2-3A89-5E47-9117-4CFC22B476E3}"/>
              </a:ext>
            </a:extLst>
          </p:cNvPr>
          <p:cNvSpPr>
            <a:spLocks noGrp="1"/>
          </p:cNvSpPr>
          <p:nvPr>
            <p:ph sz="half" idx="1"/>
          </p:nvPr>
        </p:nvSpPr>
        <p:spPr/>
        <p:txBody>
          <a:bodyPr/>
          <a:lstStyle/>
          <a:p>
            <a:r>
              <a:rPr lang="en-US" dirty="0"/>
              <a:t>Lorraine Barnaby</a:t>
            </a:r>
          </a:p>
          <a:p>
            <a:r>
              <a:rPr lang="en-US" dirty="0"/>
              <a:t>Shannon Beavis</a:t>
            </a:r>
          </a:p>
          <a:p>
            <a:r>
              <a:rPr lang="en-US" dirty="0"/>
              <a:t>Leslie Hill</a:t>
            </a:r>
          </a:p>
          <a:p>
            <a:r>
              <a:rPr lang="en-US" dirty="0"/>
              <a:t>Diana </a:t>
            </a:r>
            <a:r>
              <a:rPr lang="en-US" dirty="0" err="1"/>
              <a:t>Krecsy</a:t>
            </a:r>
            <a:endParaRPr lang="en-US" dirty="0"/>
          </a:p>
          <a:p>
            <a:r>
              <a:rPr lang="en-US" dirty="0"/>
              <a:t>Bren Little Light</a:t>
            </a:r>
          </a:p>
          <a:p>
            <a:r>
              <a:rPr lang="en-US" dirty="0"/>
              <a:t>Katelyn Lucas</a:t>
            </a:r>
          </a:p>
          <a:p>
            <a:r>
              <a:rPr lang="en-US" dirty="0"/>
              <a:t>Adam Melnyk</a:t>
            </a:r>
          </a:p>
          <a:p>
            <a:endParaRPr lang="en-US" dirty="0"/>
          </a:p>
          <a:p>
            <a:endParaRPr lang="en-US" dirty="0"/>
          </a:p>
        </p:txBody>
      </p:sp>
      <p:sp>
        <p:nvSpPr>
          <p:cNvPr id="4" name="Content Placeholder 3">
            <a:extLst>
              <a:ext uri="{FF2B5EF4-FFF2-40B4-BE49-F238E27FC236}">
                <a16:creationId xmlns:a16="http://schemas.microsoft.com/office/drawing/2014/main" id="{8409F55C-B54E-8646-9D12-D14060DC60CF}"/>
              </a:ext>
            </a:extLst>
          </p:cNvPr>
          <p:cNvSpPr>
            <a:spLocks noGrp="1"/>
          </p:cNvSpPr>
          <p:nvPr>
            <p:ph sz="half" idx="2"/>
          </p:nvPr>
        </p:nvSpPr>
        <p:spPr/>
        <p:txBody>
          <a:bodyPr/>
          <a:lstStyle/>
          <a:p>
            <a:r>
              <a:rPr lang="en-US" dirty="0"/>
              <a:t>Katrina </a:t>
            </a:r>
            <a:r>
              <a:rPr lang="en-US" dirty="0" err="1"/>
              <a:t>Milaney</a:t>
            </a:r>
            <a:endParaRPr lang="en-US" dirty="0"/>
          </a:p>
          <a:p>
            <a:r>
              <a:rPr lang="en-US" dirty="0"/>
              <a:t>Bernie </a:t>
            </a:r>
            <a:r>
              <a:rPr lang="en-US" dirty="0" err="1"/>
              <a:t>Pauly</a:t>
            </a:r>
            <a:endParaRPr lang="en-US" dirty="0"/>
          </a:p>
          <a:p>
            <a:r>
              <a:rPr lang="en-US" dirty="0"/>
              <a:t>Steven Richardson</a:t>
            </a:r>
          </a:p>
          <a:p>
            <a:r>
              <a:rPr lang="en-US" dirty="0"/>
              <a:t>Chris Sarin</a:t>
            </a:r>
          </a:p>
          <a:p>
            <a:r>
              <a:rPr lang="en-US" dirty="0"/>
              <a:t>Quentin Sinclair</a:t>
            </a:r>
          </a:p>
          <a:p>
            <a:r>
              <a:rPr lang="en-US" dirty="0"/>
              <a:t>Lorie Steer</a:t>
            </a:r>
          </a:p>
          <a:p>
            <a:endParaRPr lang="en-US" dirty="0"/>
          </a:p>
        </p:txBody>
      </p:sp>
    </p:spTree>
    <p:extLst>
      <p:ext uri="{BB962C8B-B14F-4D97-AF65-F5344CB8AC3E}">
        <p14:creationId xmlns:p14="http://schemas.microsoft.com/office/powerpoint/2010/main" val="10672330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E70B1-B6F5-9E45-82A6-2FF4F4045510}"/>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56D90203-76C6-3C4A-8359-2745614EFD98}"/>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sz="4000" dirty="0"/>
              <a:t>Nick </a:t>
            </a:r>
            <a:r>
              <a:rPr lang="en-US" sz="4000" dirty="0" err="1"/>
              <a:t>Falvo</a:t>
            </a:r>
            <a:endParaRPr lang="en-US" sz="4000" dirty="0"/>
          </a:p>
          <a:p>
            <a:pPr marL="0" indent="0">
              <a:buNone/>
            </a:pPr>
            <a:r>
              <a:rPr lang="en-US" sz="4000" dirty="0"/>
              <a:t>Cell: 587-892-7855</a:t>
            </a:r>
          </a:p>
          <a:p>
            <a:pPr marL="0" indent="0">
              <a:buNone/>
            </a:pPr>
            <a:r>
              <a:rPr lang="en-US" sz="4000" dirty="0"/>
              <a:t>Email: </a:t>
            </a:r>
            <a:r>
              <a:rPr lang="en-US" sz="4000" dirty="0" err="1"/>
              <a:t>falvo.nicholas@gmail.com</a:t>
            </a:r>
            <a:endParaRPr lang="en-US" sz="4000" dirty="0"/>
          </a:p>
        </p:txBody>
      </p:sp>
    </p:spTree>
    <p:extLst>
      <p:ext uri="{BB962C8B-B14F-4D97-AF65-F5344CB8AC3E}">
        <p14:creationId xmlns:p14="http://schemas.microsoft.com/office/powerpoint/2010/main" val="3708455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D1C4A-5703-7A48-B300-116242EE8439}"/>
              </a:ext>
            </a:extLst>
          </p:cNvPr>
          <p:cNvSpPr>
            <a:spLocks noGrp="1"/>
          </p:cNvSpPr>
          <p:nvPr>
            <p:ph type="title"/>
          </p:nvPr>
        </p:nvSpPr>
        <p:spPr/>
        <p:txBody>
          <a:bodyPr/>
          <a:lstStyle/>
          <a:p>
            <a:r>
              <a:rPr lang="en-US" dirty="0"/>
              <a:t>Homelessness in Alberta </a:t>
            </a:r>
          </a:p>
        </p:txBody>
      </p:sp>
      <p:pic>
        <p:nvPicPr>
          <p:cNvPr id="5" name="Content Placeholder 4">
            <a:extLst>
              <a:ext uri="{FF2B5EF4-FFF2-40B4-BE49-F238E27FC236}">
                <a16:creationId xmlns:a16="http://schemas.microsoft.com/office/drawing/2014/main" id="{B927A687-A943-AA45-B4AE-9260EE44BAA7}"/>
              </a:ext>
            </a:extLst>
          </p:cNvPr>
          <p:cNvPicPr>
            <a:picLocks noGrp="1" noChangeAspect="1"/>
          </p:cNvPicPr>
          <p:nvPr>
            <p:ph idx="1"/>
          </p:nvPr>
        </p:nvPicPr>
        <p:blipFill>
          <a:blip r:embed="rId3"/>
          <a:stretch>
            <a:fillRect/>
          </a:stretch>
        </p:blipFill>
        <p:spPr>
          <a:xfrm>
            <a:off x="571500" y="1866900"/>
            <a:ext cx="8001000" cy="4343400"/>
          </a:xfrm>
        </p:spPr>
      </p:pic>
    </p:spTree>
    <p:extLst>
      <p:ext uri="{BB962C8B-B14F-4D97-AF65-F5344CB8AC3E}">
        <p14:creationId xmlns:p14="http://schemas.microsoft.com/office/powerpoint/2010/main" val="579795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92D4F-61DC-5440-881A-BBD4758BBBE3}"/>
              </a:ext>
            </a:extLst>
          </p:cNvPr>
          <p:cNvSpPr>
            <a:spLocks noGrp="1"/>
          </p:cNvSpPr>
          <p:nvPr>
            <p:ph type="title"/>
          </p:nvPr>
        </p:nvSpPr>
        <p:spPr/>
        <p:txBody>
          <a:bodyPr/>
          <a:lstStyle/>
          <a:p>
            <a:r>
              <a:rPr lang="en-US" dirty="0"/>
              <a:t>Homelessness in Alberta (cont’d)</a:t>
            </a:r>
          </a:p>
        </p:txBody>
      </p:sp>
      <p:pic>
        <p:nvPicPr>
          <p:cNvPr id="5" name="Content Placeholder 4">
            <a:extLst>
              <a:ext uri="{FF2B5EF4-FFF2-40B4-BE49-F238E27FC236}">
                <a16:creationId xmlns:a16="http://schemas.microsoft.com/office/drawing/2014/main" id="{3D6EB5BC-7122-274C-9C48-DB1F4B7A0830}"/>
              </a:ext>
            </a:extLst>
          </p:cNvPr>
          <p:cNvPicPr>
            <a:picLocks noGrp="1" noChangeAspect="1"/>
          </p:cNvPicPr>
          <p:nvPr>
            <p:ph idx="1"/>
          </p:nvPr>
        </p:nvPicPr>
        <p:blipFill>
          <a:blip r:embed="rId3"/>
          <a:stretch>
            <a:fillRect/>
          </a:stretch>
        </p:blipFill>
        <p:spPr>
          <a:xfrm>
            <a:off x="595746" y="2195476"/>
            <a:ext cx="8229600" cy="3132066"/>
          </a:xfrm>
        </p:spPr>
      </p:pic>
    </p:spTree>
    <p:extLst>
      <p:ext uri="{BB962C8B-B14F-4D97-AF65-F5344CB8AC3E}">
        <p14:creationId xmlns:p14="http://schemas.microsoft.com/office/powerpoint/2010/main" val="3650890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14D11-8D58-9F46-BAEB-3D99099D2A12}"/>
              </a:ext>
            </a:extLst>
          </p:cNvPr>
          <p:cNvSpPr>
            <a:spLocks noGrp="1"/>
          </p:cNvSpPr>
          <p:nvPr>
            <p:ph type="title"/>
          </p:nvPr>
        </p:nvSpPr>
        <p:spPr/>
        <p:txBody>
          <a:bodyPr/>
          <a:lstStyle/>
          <a:p>
            <a:r>
              <a:rPr lang="en-US" dirty="0"/>
              <a:t>Homelessness in Alberta (cont’d)</a:t>
            </a:r>
          </a:p>
        </p:txBody>
      </p:sp>
      <p:pic>
        <p:nvPicPr>
          <p:cNvPr id="5" name="Content Placeholder 4">
            <a:extLst>
              <a:ext uri="{FF2B5EF4-FFF2-40B4-BE49-F238E27FC236}">
                <a16:creationId xmlns:a16="http://schemas.microsoft.com/office/drawing/2014/main" id="{55F8B030-B75D-0F42-AD58-8F6045B062E3}"/>
              </a:ext>
            </a:extLst>
          </p:cNvPr>
          <p:cNvPicPr>
            <a:picLocks noGrp="1" noChangeAspect="1"/>
          </p:cNvPicPr>
          <p:nvPr>
            <p:ph idx="1"/>
          </p:nvPr>
        </p:nvPicPr>
        <p:blipFill>
          <a:blip r:embed="rId3"/>
          <a:stretch>
            <a:fillRect/>
          </a:stretch>
        </p:blipFill>
        <p:spPr>
          <a:xfrm>
            <a:off x="527050" y="2438400"/>
            <a:ext cx="8089900" cy="3200400"/>
          </a:xfrm>
        </p:spPr>
      </p:pic>
    </p:spTree>
    <p:extLst>
      <p:ext uri="{BB962C8B-B14F-4D97-AF65-F5344CB8AC3E}">
        <p14:creationId xmlns:p14="http://schemas.microsoft.com/office/powerpoint/2010/main" val="3955773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E94D9-0283-E842-8D71-57DB300C79CF}"/>
              </a:ext>
            </a:extLst>
          </p:cNvPr>
          <p:cNvSpPr>
            <a:spLocks noGrp="1"/>
          </p:cNvSpPr>
          <p:nvPr>
            <p:ph type="title"/>
          </p:nvPr>
        </p:nvSpPr>
        <p:spPr/>
        <p:txBody>
          <a:bodyPr/>
          <a:lstStyle/>
          <a:p>
            <a:r>
              <a:rPr lang="en-US" dirty="0"/>
              <a:t>Homelessness in Alberta (cont’d)</a:t>
            </a:r>
          </a:p>
        </p:txBody>
      </p:sp>
      <p:pic>
        <p:nvPicPr>
          <p:cNvPr id="5" name="Content Placeholder 4">
            <a:extLst>
              <a:ext uri="{FF2B5EF4-FFF2-40B4-BE49-F238E27FC236}">
                <a16:creationId xmlns:a16="http://schemas.microsoft.com/office/drawing/2014/main" id="{EC17E0B0-D90C-9D4E-AE9D-55D7E4FDBDFD}"/>
              </a:ext>
            </a:extLst>
          </p:cNvPr>
          <p:cNvPicPr>
            <a:picLocks noGrp="1" noChangeAspect="1"/>
          </p:cNvPicPr>
          <p:nvPr>
            <p:ph idx="1"/>
          </p:nvPr>
        </p:nvPicPr>
        <p:blipFill>
          <a:blip r:embed="rId3"/>
          <a:stretch>
            <a:fillRect/>
          </a:stretch>
        </p:blipFill>
        <p:spPr>
          <a:xfrm>
            <a:off x="1619672" y="1524000"/>
            <a:ext cx="5777032" cy="4525509"/>
          </a:xfrm>
        </p:spPr>
      </p:pic>
    </p:spTree>
    <p:extLst>
      <p:ext uri="{BB962C8B-B14F-4D97-AF65-F5344CB8AC3E}">
        <p14:creationId xmlns:p14="http://schemas.microsoft.com/office/powerpoint/2010/main" val="3231337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80F9D-10F4-8C4D-9A6A-3C0673034B61}"/>
              </a:ext>
            </a:extLst>
          </p:cNvPr>
          <p:cNvSpPr>
            <a:spLocks noGrp="1"/>
          </p:cNvSpPr>
          <p:nvPr>
            <p:ph type="title"/>
          </p:nvPr>
        </p:nvSpPr>
        <p:spPr/>
        <p:txBody>
          <a:bodyPr/>
          <a:lstStyle/>
          <a:p>
            <a:r>
              <a:rPr lang="en-US" dirty="0"/>
              <a:t>Homelessness in Alberta (cont’d)</a:t>
            </a:r>
          </a:p>
        </p:txBody>
      </p:sp>
      <p:sp>
        <p:nvSpPr>
          <p:cNvPr id="3" name="Content Placeholder 2">
            <a:extLst>
              <a:ext uri="{FF2B5EF4-FFF2-40B4-BE49-F238E27FC236}">
                <a16:creationId xmlns:a16="http://schemas.microsoft.com/office/drawing/2014/main" id="{1B1750CB-343A-3144-8935-3B9059490507}"/>
              </a:ext>
            </a:extLst>
          </p:cNvPr>
          <p:cNvSpPr>
            <a:spLocks noGrp="1"/>
          </p:cNvSpPr>
          <p:nvPr>
            <p:ph idx="1"/>
          </p:nvPr>
        </p:nvSpPr>
        <p:spPr/>
        <p:txBody>
          <a:bodyPr/>
          <a:lstStyle/>
          <a:p>
            <a:r>
              <a:rPr lang="en-US" dirty="0"/>
              <a:t>All of this data I’ve just presented comes from the province-wide report written after the 2018 Point-in-Time Count.</a:t>
            </a:r>
          </a:p>
          <a:p>
            <a:endParaRPr lang="en-US" dirty="0"/>
          </a:p>
          <a:p>
            <a:r>
              <a:rPr lang="en-US" dirty="0"/>
              <a:t>The Calgary Homeless Foundation (CHF) led the Calgary part of that effort. </a:t>
            </a:r>
          </a:p>
          <a:p>
            <a:endParaRPr lang="en-US" dirty="0"/>
          </a:p>
          <a:p>
            <a:r>
              <a:rPr lang="en-US" dirty="0"/>
              <a:t>CHF has also advocated both across Alberta and Canada </a:t>
            </a:r>
            <a:r>
              <a:rPr lang="en-CA" dirty="0"/>
              <a:t>to make space for Indigenous respondents to identify by Nation.</a:t>
            </a:r>
            <a:endParaRPr lang="en-US" dirty="0"/>
          </a:p>
        </p:txBody>
      </p:sp>
    </p:spTree>
    <p:extLst>
      <p:ext uri="{BB962C8B-B14F-4D97-AF65-F5344CB8AC3E}">
        <p14:creationId xmlns:p14="http://schemas.microsoft.com/office/powerpoint/2010/main" val="4360992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NFC_THEME" id="{69B92CF1-4FD0-40FB-9609-F586933B280D}" vid="{7F2CDE7F-91B8-4DD2-B7BE-79D6084D8A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Clarity</Template>
  <TotalTime>343</TotalTime>
  <Words>2356</Words>
  <Application>Microsoft Macintosh PowerPoint</Application>
  <PresentationFormat>On-screen Show (4:3)</PresentationFormat>
  <Paragraphs>306</Paragraphs>
  <Slides>44</Slides>
  <Notes>27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44</vt:i4>
      </vt:variant>
    </vt:vector>
  </HeadingPairs>
  <TitlesOfParts>
    <vt:vector size="47" baseType="lpstr">
      <vt:lpstr>Arial</vt:lpstr>
      <vt:lpstr>Calibri</vt:lpstr>
      <vt:lpstr>Clarity</vt:lpstr>
      <vt:lpstr>Homelessness, harm reduction and housing first</vt:lpstr>
      <vt:lpstr>Overview</vt:lpstr>
      <vt:lpstr>Note</vt:lpstr>
      <vt:lpstr>PowerPoint Presentation</vt:lpstr>
      <vt:lpstr>Homelessness in Alberta </vt:lpstr>
      <vt:lpstr>Homelessness in Alberta (cont’d)</vt:lpstr>
      <vt:lpstr>Homelessness in Alberta (cont’d)</vt:lpstr>
      <vt:lpstr>Homelessness in Alberta (cont’d)</vt:lpstr>
      <vt:lpstr>Homelessness in Alberta (cont’d)</vt:lpstr>
      <vt:lpstr>Homelessness in Alberta (cont’d)</vt:lpstr>
      <vt:lpstr>Homelessness: Substance Use</vt:lpstr>
      <vt:lpstr>Homelessness: Substance Use (cont’d)</vt:lpstr>
      <vt:lpstr>First Nations Health Authority</vt:lpstr>
      <vt:lpstr>Homelessness: Shelters</vt:lpstr>
      <vt:lpstr>Homeless shelters</vt:lpstr>
      <vt:lpstr>Homeless shelters (cont’d)</vt:lpstr>
      <vt:lpstr>PowerPoint Presentation</vt:lpstr>
      <vt:lpstr>Harm reduction</vt:lpstr>
      <vt:lpstr>Harm reduction: A gateway</vt:lpstr>
      <vt:lpstr>Harm reduction: The evidence</vt:lpstr>
      <vt:lpstr>Supervised Consumption Services </vt:lpstr>
      <vt:lpstr>SCS in Alberta</vt:lpstr>
      <vt:lpstr>SCS in Alberta (cont’d)</vt:lpstr>
      <vt:lpstr>Supervised Consumption Services (cont’d)</vt:lpstr>
      <vt:lpstr>PowerPoint Presentation</vt:lpstr>
      <vt:lpstr>Housing First</vt:lpstr>
      <vt:lpstr>Housing First (cont’d)</vt:lpstr>
      <vt:lpstr>Housing First (cont’d)</vt:lpstr>
      <vt:lpstr>Housing First: Canadian experience</vt:lpstr>
      <vt:lpstr>PowerPoint Presentation</vt:lpstr>
      <vt:lpstr>Calgary Recovery Services Task Force </vt:lpstr>
      <vt:lpstr>Calgary Recovery Services Task Force (cont’d)</vt:lpstr>
      <vt:lpstr>Calgary Recovery Services Task Force (cont’d)</vt:lpstr>
      <vt:lpstr>Calgary Recovery Services Task Force (cont’d)</vt:lpstr>
      <vt:lpstr>Calgary Recovery Services Task Force (cont’d)</vt:lpstr>
      <vt:lpstr>Calgary Recovery Services Task Force (cont’d)</vt:lpstr>
      <vt:lpstr>Calgary Recovery Services Task Force (cont’d)</vt:lpstr>
      <vt:lpstr>Calgary Recovery Services Task Force (cont’d)</vt:lpstr>
      <vt:lpstr>Name change</vt:lpstr>
      <vt:lpstr>Recent developments</vt:lpstr>
      <vt:lpstr>Recent developments (cont’d)</vt:lpstr>
      <vt:lpstr>Summary</vt:lpstr>
      <vt:lpstr>Acknowledgements</vt:lpstr>
      <vt:lpstr>Thank You</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Homelessness, harm reduction and housing first</dc:title>
  <dc:subject/>
  <dc:creator>Nick Falvo</dc:creator>
  <cp:keywords/>
  <dc:description/>
  <cp:lastModifiedBy>Nick Falvo</cp:lastModifiedBy>
  <cp:revision>25</cp:revision>
  <dcterms:created xsi:type="dcterms:W3CDTF">2019-05-03T16:51:23Z</dcterms:created>
  <dcterms:modified xsi:type="dcterms:W3CDTF">2019-05-07T22:11:07Z</dcterms:modified>
  <cp:category/>
</cp:coreProperties>
</file>