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7" d="100"/>
          <a:sy n="57" d="100"/>
        </p:scale>
        <p:origin x="924"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b="1" i="1"/>
              <a:t>Share this slide as people are entering the webinar</a:t>
            </a: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1c17546ceb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1c17546ceb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g11c17546ceb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0baaed417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130baaed417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130baaed417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grpSp>
        <p:nvGrpSpPr>
          <p:cNvPr id="21" name="Google Shape;21;p2"/>
          <p:cNvGrpSpPr/>
          <p:nvPr/>
        </p:nvGrpSpPr>
        <p:grpSpPr>
          <a:xfrm>
            <a:off x="4655696" y="5995646"/>
            <a:ext cx="2743201" cy="862354"/>
            <a:chOff x="1689524" y="5767678"/>
            <a:chExt cx="3469379" cy="1090636"/>
          </a:xfrm>
        </p:grpSpPr>
        <p:pic>
          <p:nvPicPr>
            <p:cNvPr id="22" name="Google Shape;22;p2" descr="Logo, company name&#10;&#10;Description automatically generated"/>
            <p:cNvPicPr preferRelativeResize="0"/>
            <p:nvPr/>
          </p:nvPicPr>
          <p:blipFill rotWithShape="1">
            <a:blip r:embed="rId2">
              <a:alphaModFix/>
            </a:blip>
            <a:srcRect/>
            <a:stretch/>
          </p:blipFill>
          <p:spPr>
            <a:xfrm>
              <a:off x="1689524" y="5767679"/>
              <a:ext cx="2408309" cy="1090322"/>
            </a:xfrm>
            <a:prstGeom prst="rect">
              <a:avLst/>
            </a:prstGeom>
            <a:noFill/>
            <a:ln>
              <a:noFill/>
            </a:ln>
          </p:spPr>
        </p:pic>
        <p:pic>
          <p:nvPicPr>
            <p:cNvPr id="23" name="Google Shape;23;p2" descr="Logo, company name&#10;&#10;Description automatically generated"/>
            <p:cNvPicPr preferRelativeResize="0"/>
            <p:nvPr/>
          </p:nvPicPr>
          <p:blipFill rotWithShape="1">
            <a:blip r:embed="rId3">
              <a:alphaModFix/>
            </a:blip>
            <a:srcRect/>
            <a:stretch/>
          </p:blipFill>
          <p:spPr>
            <a:xfrm>
              <a:off x="4097833" y="5767678"/>
              <a:ext cx="1061070" cy="1090636"/>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 name="Google Shape;27;p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 name="Google Shape;2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5183188" y="987425"/>
            <a:ext cx="6172200" cy="4873625"/>
          </a:xfrm>
          <a:prstGeom prst="rect">
            <a:avLst/>
          </a:prstGeom>
          <a:noFill/>
          <a:ln>
            <a:noFill/>
          </a:ln>
        </p:spPr>
      </p:sp>
      <p:sp>
        <p:nvSpPr>
          <p:cNvPr id="71" name="Google Shape;7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3" descr="A flock of birds flying over a lake&#10;&#10;Description automatically generated with low confidence"/>
          <p:cNvPicPr preferRelativeResize="0"/>
          <p:nvPr/>
        </p:nvPicPr>
        <p:blipFill rotWithShape="1">
          <a:blip r:embed="rId3">
            <a:alphaModFix/>
          </a:blip>
          <a:srcRect/>
          <a:stretch/>
        </p:blipFill>
        <p:spPr>
          <a:xfrm>
            <a:off x="-1" y="0"/>
            <a:ext cx="12192001" cy="6858000"/>
          </a:xfrm>
          <a:prstGeom prst="rect">
            <a:avLst/>
          </a:prstGeom>
          <a:noFill/>
          <a:ln>
            <a:noFill/>
          </a:ln>
        </p:spPr>
      </p:pic>
      <p:sp>
        <p:nvSpPr>
          <p:cNvPr id="93" name="Google Shape;93;p13"/>
          <p:cNvSpPr/>
          <p:nvPr/>
        </p:nvSpPr>
        <p:spPr>
          <a:xfrm>
            <a:off x="-33338" y="0"/>
            <a:ext cx="12225338" cy="6858000"/>
          </a:xfrm>
          <a:prstGeom prst="rect">
            <a:avLst/>
          </a:prstGeom>
          <a:solidFill>
            <a:srgbClr val="E48D00">
              <a:alpha val="2705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4" name="Google Shape;94;p13"/>
          <p:cNvPicPr preferRelativeResize="0"/>
          <p:nvPr/>
        </p:nvPicPr>
        <p:blipFill rotWithShape="1">
          <a:blip r:embed="rId4">
            <a:alphaModFix/>
          </a:blip>
          <a:srcRect/>
          <a:stretch/>
        </p:blipFill>
        <p:spPr>
          <a:xfrm>
            <a:off x="308975" y="6006803"/>
            <a:ext cx="2743200" cy="627244"/>
          </a:xfrm>
          <a:prstGeom prst="rect">
            <a:avLst/>
          </a:prstGeom>
          <a:noFill/>
          <a:ln>
            <a:noFill/>
          </a:ln>
        </p:spPr>
      </p:pic>
      <p:pic>
        <p:nvPicPr>
          <p:cNvPr id="95" name="Google Shape;95;p13"/>
          <p:cNvPicPr preferRelativeResize="0"/>
          <p:nvPr/>
        </p:nvPicPr>
        <p:blipFill rotWithShape="1">
          <a:blip r:embed="rId5">
            <a:alphaModFix/>
          </a:blip>
          <a:srcRect/>
          <a:stretch/>
        </p:blipFill>
        <p:spPr>
          <a:xfrm>
            <a:off x="7563633" y="6003155"/>
            <a:ext cx="4590789" cy="676293"/>
          </a:xfrm>
          <a:prstGeom prst="rect">
            <a:avLst/>
          </a:prstGeom>
          <a:noFill/>
          <a:ln>
            <a:noFill/>
          </a:ln>
        </p:spPr>
      </p:pic>
      <p:sp>
        <p:nvSpPr>
          <p:cNvPr id="96" name="Google Shape;96;p13"/>
          <p:cNvSpPr txBox="1">
            <a:spLocks noGrp="1"/>
          </p:cNvSpPr>
          <p:nvPr>
            <p:ph type="ctrTitle"/>
          </p:nvPr>
        </p:nvSpPr>
        <p:spPr>
          <a:xfrm>
            <a:off x="1531500" y="1745105"/>
            <a:ext cx="9144000" cy="2387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CA" b="1">
                <a:solidFill>
                  <a:schemeClr val="lt1"/>
                </a:solidFill>
              </a:rPr>
              <a:t>Decent Work and the Labour Crunch: Attracting and Retaining Great Employees</a:t>
            </a:r>
            <a:endParaRPr/>
          </a:p>
        </p:txBody>
      </p:sp>
      <p:sp>
        <p:nvSpPr>
          <p:cNvPr id="97" name="Google Shape;9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CA"/>
              <a:t> </a:t>
            </a:r>
            <a:endParaRPr/>
          </a:p>
        </p:txBody>
      </p:sp>
      <p:sp>
        <p:nvSpPr>
          <p:cNvPr id="98" name="Google Shape;98;p13"/>
          <p:cNvSpPr txBox="1"/>
          <p:nvPr/>
        </p:nvSpPr>
        <p:spPr>
          <a:xfrm>
            <a:off x="1531494" y="4277425"/>
            <a:ext cx="9144000"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200"/>
              <a:buFont typeface="Arial"/>
              <a:buNone/>
            </a:pPr>
            <a:r>
              <a:rPr lang="en-CA" sz="3200" b="1" i="0" u="none" strike="noStrike" cap="none">
                <a:solidFill>
                  <a:schemeClr val="lt1"/>
                </a:solidFill>
                <a:latin typeface="Calibri"/>
                <a:ea typeface="Calibri"/>
                <a:cs typeface="Calibri"/>
                <a:sym typeface="Calibri"/>
              </a:rPr>
              <a:t>With Devinder Chaudhary, Dr. Anna Barford,</a:t>
            </a:r>
            <a:endParaRPr/>
          </a:p>
          <a:p>
            <a:pPr marL="0" marR="0" lvl="0" indent="0" algn="ctr" rtl="0">
              <a:lnSpc>
                <a:spcPct val="90000"/>
              </a:lnSpc>
              <a:spcBef>
                <a:spcPts val="1000"/>
              </a:spcBef>
              <a:spcAft>
                <a:spcPts val="0"/>
              </a:spcAft>
              <a:buClr>
                <a:schemeClr val="lt1"/>
              </a:buClr>
              <a:buSzPts val="3200"/>
              <a:buFont typeface="Arial"/>
              <a:buNone/>
            </a:pPr>
            <a:r>
              <a:rPr lang="en-CA" sz="3200" b="1">
                <a:solidFill>
                  <a:schemeClr val="lt1"/>
                </a:solidFill>
                <a:latin typeface="Calibri"/>
                <a:ea typeface="Calibri"/>
                <a:cs typeface="Calibri"/>
                <a:sym typeface="Calibri"/>
              </a:rPr>
              <a:t>a</a:t>
            </a:r>
            <a:r>
              <a:rPr lang="en-CA" sz="3200" b="1" i="0" u="none" strike="noStrike" cap="none">
                <a:solidFill>
                  <a:schemeClr val="lt1"/>
                </a:solidFill>
                <a:latin typeface="Calibri"/>
                <a:ea typeface="Calibri"/>
                <a:cs typeface="Calibri"/>
                <a:sym typeface="Calibri"/>
              </a:rPr>
              <a:t>nd Ken Tigchelaar</a:t>
            </a:r>
            <a:endParaRPr sz="3200" b="1" i="0" u="none" strike="noStrike" cap="none">
              <a:solidFill>
                <a:schemeClr val="lt1"/>
              </a:solidFill>
              <a:latin typeface="Calibri"/>
              <a:ea typeface="Calibri"/>
              <a:cs typeface="Calibri"/>
              <a:sym typeface="Calibri"/>
            </a:endParaRPr>
          </a:p>
          <a:p>
            <a:pPr marL="0" marR="0" lvl="0" indent="0" algn="ctr" rtl="0">
              <a:lnSpc>
                <a:spcPct val="90000"/>
              </a:lnSpc>
              <a:spcBef>
                <a:spcPts val="1000"/>
              </a:spcBef>
              <a:spcAft>
                <a:spcPts val="0"/>
              </a:spcAft>
              <a:buClr>
                <a:schemeClr val="lt1"/>
              </a:buClr>
              <a:buSzPts val="2400"/>
              <a:buFont typeface="Arial"/>
              <a:buNone/>
            </a:pPr>
            <a:r>
              <a:rPr lang="en-CA" sz="2400" b="0" i="0" u="none" strike="noStrike" cap="none">
                <a:solidFill>
                  <a:schemeClr val="lt1"/>
                </a:solidFill>
                <a:latin typeface="Calibri"/>
                <a:ea typeface="Calibri"/>
                <a:cs typeface="Calibri"/>
                <a:sym typeface="Calibri"/>
              </a:rPr>
              <a:t>A Vibrant Communities and New Economy Roundtable Webinar</a:t>
            </a:r>
            <a:endParaRPr/>
          </a:p>
        </p:txBody>
      </p:sp>
      <p:grpSp>
        <p:nvGrpSpPr>
          <p:cNvPr id="99" name="Google Shape;99;p13"/>
          <p:cNvGrpSpPr/>
          <p:nvPr/>
        </p:nvGrpSpPr>
        <p:grpSpPr>
          <a:xfrm>
            <a:off x="4148035" y="375600"/>
            <a:ext cx="3896113" cy="1224784"/>
            <a:chOff x="1689524" y="5767678"/>
            <a:chExt cx="3469379" cy="1090636"/>
          </a:xfrm>
        </p:grpSpPr>
        <p:pic>
          <p:nvPicPr>
            <p:cNvPr id="100" name="Google Shape;100;p13" descr="Logo, company name&#10;&#10;Description automatically generated"/>
            <p:cNvPicPr preferRelativeResize="0"/>
            <p:nvPr/>
          </p:nvPicPr>
          <p:blipFill rotWithShape="1">
            <a:blip r:embed="rId6">
              <a:alphaModFix/>
            </a:blip>
            <a:srcRect/>
            <a:stretch/>
          </p:blipFill>
          <p:spPr>
            <a:xfrm>
              <a:off x="1689524" y="5767679"/>
              <a:ext cx="2408309" cy="1090322"/>
            </a:xfrm>
            <a:prstGeom prst="rect">
              <a:avLst/>
            </a:prstGeom>
            <a:noFill/>
            <a:ln>
              <a:noFill/>
            </a:ln>
          </p:spPr>
        </p:pic>
        <p:pic>
          <p:nvPicPr>
            <p:cNvPr id="101" name="Google Shape;101;p13" descr="Logo, company name&#10;&#10;Description automatically generated"/>
            <p:cNvPicPr preferRelativeResize="0"/>
            <p:nvPr/>
          </p:nvPicPr>
          <p:blipFill rotWithShape="1">
            <a:blip r:embed="rId7">
              <a:alphaModFix/>
            </a:blip>
            <a:srcRect/>
            <a:stretch/>
          </p:blipFill>
          <p:spPr>
            <a:xfrm>
              <a:off x="4097833" y="5767678"/>
              <a:ext cx="1061070" cy="109063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descr="1dx_4901-crop"/>
          <p:cNvSpPr/>
          <p:nvPr/>
        </p:nvSpPr>
        <p:spPr>
          <a:xfrm>
            <a:off x="2485292" y="76553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8" name="Google Shape;108;p14" descr="1dx_4901-crop"/>
          <p:cNvSpPr/>
          <p:nvPr/>
        </p:nvSpPr>
        <p:spPr>
          <a:xfrm>
            <a:off x="2485292" y="76553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9" name="Google Shape;109;p14" descr="1dx_4901-crop"/>
          <p:cNvSpPr/>
          <p:nvPr/>
        </p:nvSpPr>
        <p:spPr>
          <a:xfrm>
            <a:off x="2485292" y="76553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0" name="Google Shape;110;p14"/>
          <p:cNvSpPr txBox="1"/>
          <p:nvPr/>
        </p:nvSpPr>
        <p:spPr>
          <a:xfrm>
            <a:off x="2969919" y="2828837"/>
            <a:ext cx="6252165" cy="954107"/>
          </a:xfrm>
          <a:prstGeom prst="rect">
            <a:avLst/>
          </a:prstGeom>
          <a:noFill/>
          <a:ln>
            <a:noFill/>
          </a:ln>
        </p:spPr>
        <p:txBody>
          <a:bodyPr spcFirstLastPara="1" wrap="square" lIns="91425" tIns="45700" rIns="91425" bIns="45700" anchor="t" anchorCtr="0">
            <a:spAutoFit/>
          </a:bodyPr>
          <a:lstStyle/>
          <a:p>
            <a:pPr marL="6350" marR="0" lvl="0" indent="0" algn="l" rtl="0">
              <a:spcBef>
                <a:spcPts val="0"/>
              </a:spcBef>
              <a:spcAft>
                <a:spcPts val="0"/>
              </a:spcAft>
              <a:buNone/>
            </a:pPr>
            <a:r>
              <a:rPr lang="en-CA" sz="2800" b="0" i="0" u="none" strike="noStrike" cap="none">
                <a:solidFill>
                  <a:srgbClr val="000000"/>
                </a:solidFill>
                <a:latin typeface="Arial"/>
                <a:ea typeface="Arial"/>
                <a:cs typeface="Arial"/>
                <a:sym typeface="Arial"/>
              </a:rPr>
              <a:t>We didn’t hear back from the community after we left</a:t>
            </a:r>
            <a:endParaRPr/>
          </a:p>
        </p:txBody>
      </p:sp>
      <p:sp>
        <p:nvSpPr>
          <p:cNvPr id="111" name="Google Shape;111;p14"/>
          <p:cNvSpPr/>
          <p:nvPr/>
        </p:nvSpPr>
        <p:spPr>
          <a:xfrm>
            <a:off x="0" y="0"/>
            <a:ext cx="12192000" cy="6858000"/>
          </a:xfrm>
          <a:prstGeom prst="rect">
            <a:avLst/>
          </a:prstGeom>
          <a:solidFill>
            <a:srgbClr val="0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FFFFFF"/>
              </a:solidFill>
              <a:latin typeface="Arial"/>
              <a:ea typeface="Arial"/>
              <a:cs typeface="Arial"/>
              <a:sym typeface="Arial"/>
            </a:endParaRPr>
          </a:p>
        </p:txBody>
      </p:sp>
      <p:sp>
        <p:nvSpPr>
          <p:cNvPr id="112" name="Google Shape;112;p14"/>
          <p:cNvSpPr txBox="1"/>
          <p:nvPr/>
        </p:nvSpPr>
        <p:spPr>
          <a:xfrm>
            <a:off x="1020417" y="747697"/>
            <a:ext cx="10044900" cy="466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600" b="1" i="0" u="none" strike="noStrike" cap="none">
                <a:solidFill>
                  <a:srgbClr val="FFFFFF"/>
                </a:solidFill>
                <a:latin typeface="Arial"/>
                <a:ea typeface="Arial"/>
                <a:cs typeface="Arial"/>
                <a:sym typeface="Arial"/>
              </a:rPr>
              <a:t>Technical Considerations</a:t>
            </a:r>
            <a:endParaRPr/>
          </a:p>
          <a:p>
            <a:pPr marL="457200" marR="0" lvl="0" indent="-393700" algn="l" rtl="0">
              <a:spcBef>
                <a:spcPts val="0"/>
              </a:spcBef>
              <a:spcAft>
                <a:spcPts val="0"/>
              </a:spcAft>
              <a:buClr>
                <a:schemeClr val="dk1"/>
              </a:buClr>
              <a:buSzPts val="1000"/>
              <a:buFont typeface="Arial"/>
              <a:buNone/>
            </a:pPr>
            <a:endParaRPr sz="1000" b="0" i="0" u="none" strike="noStrike" cap="none">
              <a:solidFill>
                <a:schemeClr val="lt1"/>
              </a:solidFill>
              <a:latin typeface="Arial"/>
              <a:ea typeface="Arial"/>
              <a:cs typeface="Arial"/>
              <a:sym typeface="Arial"/>
            </a:endParaRPr>
          </a:p>
          <a:p>
            <a:pPr marL="457200" marR="0" lvl="0" indent="-438150" algn="l" rtl="0">
              <a:spcBef>
                <a:spcPts val="1200"/>
              </a:spcBef>
              <a:spcAft>
                <a:spcPts val="0"/>
              </a:spcAft>
              <a:buClr>
                <a:schemeClr val="lt1"/>
              </a:buClr>
              <a:buSzPts val="2700"/>
              <a:buFont typeface="Arial"/>
              <a:buChar char="•"/>
            </a:pPr>
            <a:r>
              <a:rPr lang="en-CA" sz="2700" b="1" i="0" u="none" strike="noStrike" cap="none">
                <a:solidFill>
                  <a:schemeClr val="lt1"/>
                </a:solidFill>
                <a:latin typeface="Arial"/>
                <a:ea typeface="Arial"/>
                <a:cs typeface="Arial"/>
                <a:sym typeface="Arial"/>
              </a:rPr>
              <a:t>Camera and microphone – </a:t>
            </a:r>
            <a:r>
              <a:rPr lang="en-CA" sz="2700" b="0" i="0" u="none" strike="noStrike" cap="none">
                <a:solidFill>
                  <a:schemeClr val="lt1"/>
                </a:solidFill>
                <a:latin typeface="Arial"/>
                <a:ea typeface="Arial"/>
                <a:cs typeface="Arial"/>
                <a:sym typeface="Arial"/>
              </a:rPr>
              <a:t>Please keep your line muted when not speaking. To create an interactive environment with speakers, we do encourage you to turn your camera on.</a:t>
            </a:r>
            <a:endParaRPr sz="2700" b="0" i="0" u="none" strike="noStrike" cap="none">
              <a:solidFill>
                <a:schemeClr val="lt1"/>
              </a:solidFill>
              <a:latin typeface="Arial"/>
              <a:ea typeface="Arial"/>
              <a:cs typeface="Arial"/>
              <a:sym typeface="Arial"/>
            </a:endParaRPr>
          </a:p>
          <a:p>
            <a:pPr marL="457200" marR="0" lvl="0" indent="0" algn="l" rtl="0">
              <a:spcBef>
                <a:spcPts val="1200"/>
              </a:spcBef>
              <a:spcAft>
                <a:spcPts val="0"/>
              </a:spcAft>
              <a:buNone/>
            </a:pPr>
            <a:endParaRPr sz="600">
              <a:solidFill>
                <a:schemeClr val="lt1"/>
              </a:solidFill>
            </a:endParaRPr>
          </a:p>
          <a:p>
            <a:pPr marL="457200" marR="0" lvl="0" indent="-438150" algn="l" rtl="0">
              <a:spcBef>
                <a:spcPts val="1200"/>
              </a:spcBef>
              <a:spcAft>
                <a:spcPts val="0"/>
              </a:spcAft>
              <a:buClr>
                <a:schemeClr val="lt1"/>
              </a:buClr>
              <a:buSzPts val="2700"/>
              <a:buFont typeface="Arial"/>
              <a:buChar char="•"/>
            </a:pPr>
            <a:r>
              <a:rPr lang="en-CA" sz="2700" b="1" i="0" u="none" strike="noStrike" cap="none">
                <a:solidFill>
                  <a:schemeClr val="lt1"/>
                </a:solidFill>
                <a:latin typeface="Arial"/>
                <a:ea typeface="Arial"/>
                <a:cs typeface="Arial"/>
                <a:sym typeface="Arial"/>
              </a:rPr>
              <a:t>Join the conversation</a:t>
            </a:r>
            <a:r>
              <a:rPr lang="en-CA" sz="2700" b="0" i="0" u="none" strike="noStrike" cap="none">
                <a:solidFill>
                  <a:schemeClr val="lt1"/>
                </a:solidFill>
                <a:latin typeface="Arial"/>
                <a:ea typeface="Arial"/>
                <a:cs typeface="Arial"/>
                <a:sym typeface="Arial"/>
              </a:rPr>
              <a:t> – Use the chat panel to ask your questions for presenters and to ask for technical support.</a:t>
            </a:r>
            <a:endParaRPr sz="2700" b="0" i="0" u="none" strike="noStrike" cap="none">
              <a:solidFill>
                <a:schemeClr val="lt1"/>
              </a:solidFill>
              <a:latin typeface="Arial"/>
              <a:ea typeface="Arial"/>
              <a:cs typeface="Arial"/>
              <a:sym typeface="Arial"/>
            </a:endParaRPr>
          </a:p>
          <a:p>
            <a:pPr marL="457200" marR="0" lvl="0" indent="0" algn="l" rtl="0">
              <a:spcBef>
                <a:spcPts val="1200"/>
              </a:spcBef>
              <a:spcAft>
                <a:spcPts val="0"/>
              </a:spcAft>
              <a:buNone/>
            </a:pPr>
            <a:endParaRPr sz="600">
              <a:solidFill>
                <a:schemeClr val="lt1"/>
              </a:solidFill>
            </a:endParaRPr>
          </a:p>
          <a:p>
            <a:pPr marL="457200" marR="0" lvl="0" indent="-438150" algn="l" rtl="0">
              <a:spcBef>
                <a:spcPts val="1200"/>
              </a:spcBef>
              <a:spcAft>
                <a:spcPts val="1000"/>
              </a:spcAft>
              <a:buClr>
                <a:schemeClr val="lt1"/>
              </a:buClr>
              <a:buSzPts val="2700"/>
              <a:buFont typeface="Arial"/>
              <a:buChar char="•"/>
            </a:pPr>
            <a:r>
              <a:rPr lang="en-CA" sz="2700" b="1" i="0" u="none" strike="noStrike" cap="none">
                <a:solidFill>
                  <a:schemeClr val="lt1"/>
                </a:solidFill>
                <a:latin typeface="Arial"/>
                <a:ea typeface="Arial"/>
                <a:cs typeface="Arial"/>
                <a:sym typeface="Arial"/>
              </a:rPr>
              <a:t>We’ve got you covered </a:t>
            </a:r>
            <a:r>
              <a:rPr lang="en-CA" sz="2700" b="0" i="0" u="none" strike="noStrike" cap="none">
                <a:solidFill>
                  <a:schemeClr val="lt1"/>
                </a:solidFill>
                <a:latin typeface="Arial"/>
                <a:ea typeface="Arial"/>
                <a:cs typeface="Arial"/>
                <a:sym typeface="Arial"/>
              </a:rPr>
              <a:t>– You will receive a full recording of the call, the slides as well as a collection of links &amp; resources.</a:t>
            </a:r>
            <a:endParaRPr sz="2700" b="0" i="0" u="none" strike="noStrike" cap="none">
              <a:solidFill>
                <a:srgbClr val="FFFFFF"/>
              </a:solidFill>
              <a:latin typeface="Arial"/>
              <a:ea typeface="Arial"/>
              <a:cs typeface="Arial"/>
              <a:sym typeface="Arial"/>
            </a:endParaRPr>
          </a:p>
        </p:txBody>
      </p:sp>
      <p:pic>
        <p:nvPicPr>
          <p:cNvPr id="113" name="Google Shape;113;p14"/>
          <p:cNvPicPr preferRelativeResize="0"/>
          <p:nvPr/>
        </p:nvPicPr>
        <p:blipFill rotWithShape="1">
          <a:blip r:embed="rId3">
            <a:alphaModFix/>
          </a:blip>
          <a:srcRect/>
          <a:stretch/>
        </p:blipFill>
        <p:spPr>
          <a:xfrm>
            <a:off x="308975" y="6006803"/>
            <a:ext cx="2743200" cy="627244"/>
          </a:xfrm>
          <a:prstGeom prst="rect">
            <a:avLst/>
          </a:prstGeom>
          <a:noFill/>
          <a:ln>
            <a:noFill/>
          </a:ln>
        </p:spPr>
      </p:pic>
      <p:pic>
        <p:nvPicPr>
          <p:cNvPr id="114" name="Google Shape;114;p14"/>
          <p:cNvPicPr preferRelativeResize="0"/>
          <p:nvPr/>
        </p:nvPicPr>
        <p:blipFill rotWithShape="1">
          <a:blip r:embed="rId4">
            <a:alphaModFix/>
          </a:blip>
          <a:srcRect/>
          <a:stretch/>
        </p:blipFill>
        <p:spPr>
          <a:xfrm>
            <a:off x="7563633" y="6003155"/>
            <a:ext cx="4590789" cy="6762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EABAB"/>
        </a:solidFill>
        <a:effectLst/>
      </p:bgPr>
    </p:bg>
    <p:spTree>
      <p:nvGrpSpPr>
        <p:cNvPr id="1" name="Shape 119"/>
        <p:cNvGrpSpPr/>
        <p:nvPr/>
      </p:nvGrpSpPr>
      <p:grpSpPr>
        <a:xfrm>
          <a:off x="0" y="0"/>
          <a:ext cx="0" cy="0"/>
          <a:chOff x="0" y="0"/>
          <a:chExt cx="0" cy="0"/>
        </a:xfrm>
      </p:grpSpPr>
      <p:pic>
        <p:nvPicPr>
          <p:cNvPr id="120" name="Google Shape;120;p15" descr="A flock of birds flying over a lake&#10;&#10;Description automatically generated with low confidence"/>
          <p:cNvPicPr preferRelativeResize="0"/>
          <p:nvPr/>
        </p:nvPicPr>
        <p:blipFill rotWithShape="1">
          <a:blip r:embed="rId3">
            <a:alphaModFix/>
          </a:blip>
          <a:srcRect/>
          <a:stretch/>
        </p:blipFill>
        <p:spPr>
          <a:xfrm>
            <a:off x="-1" y="0"/>
            <a:ext cx="12192001" cy="6858000"/>
          </a:xfrm>
          <a:prstGeom prst="rect">
            <a:avLst/>
          </a:prstGeom>
          <a:noFill/>
          <a:ln>
            <a:noFill/>
          </a:ln>
        </p:spPr>
      </p:pic>
      <p:sp>
        <p:nvSpPr>
          <p:cNvPr id="121" name="Google Shape;121;p15"/>
          <p:cNvSpPr/>
          <p:nvPr/>
        </p:nvSpPr>
        <p:spPr>
          <a:xfrm>
            <a:off x="0" y="0"/>
            <a:ext cx="12192000" cy="6858000"/>
          </a:xfrm>
          <a:prstGeom prst="rect">
            <a:avLst/>
          </a:prstGeom>
          <a:solidFill>
            <a:srgbClr val="E48D00">
              <a:alpha val="2705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 name="Google Shape;122;p15"/>
          <p:cNvSpPr txBox="1">
            <a:spLocks noGrp="1"/>
          </p:cNvSpPr>
          <p:nvPr>
            <p:ph type="title"/>
          </p:nvPr>
        </p:nvSpPr>
        <p:spPr>
          <a:xfrm>
            <a:off x="768406" y="586575"/>
            <a:ext cx="4729739"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500"/>
              <a:buFont typeface="Calibri"/>
              <a:buNone/>
            </a:pPr>
            <a:r>
              <a:rPr lang="en-CA" sz="4500" b="1">
                <a:solidFill>
                  <a:schemeClr val="lt1"/>
                </a:solidFill>
              </a:rPr>
              <a:t>Land Acknowledgement</a:t>
            </a:r>
            <a:endParaRPr/>
          </a:p>
        </p:txBody>
      </p:sp>
      <p:sp>
        <p:nvSpPr>
          <p:cNvPr id="123" name="Google Shape;123;p15"/>
          <p:cNvSpPr txBox="1">
            <a:spLocks noGrp="1"/>
          </p:cNvSpPr>
          <p:nvPr>
            <p:ph type="body" idx="1"/>
          </p:nvPr>
        </p:nvSpPr>
        <p:spPr>
          <a:xfrm>
            <a:off x="2444090" y="2596116"/>
            <a:ext cx="7536900" cy="2272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800"/>
              <a:buNone/>
            </a:pPr>
            <a:r>
              <a:rPr lang="en-CA" sz="2800" i="1">
                <a:solidFill>
                  <a:schemeClr val="lt1"/>
                </a:solidFill>
              </a:rPr>
              <a:t>We acknowledge that we are meeting today on Indigenous land. As settlers, we recognize the contributions and historic importance of Indigenous peoples and affirm our collective commitment to make the promise and challenge of Truth and Reconciliation real in our communities. </a:t>
            </a:r>
            <a:endParaRPr/>
          </a:p>
        </p:txBody>
      </p:sp>
      <p:pic>
        <p:nvPicPr>
          <p:cNvPr id="124" name="Google Shape;124;p15"/>
          <p:cNvPicPr preferRelativeResize="0"/>
          <p:nvPr/>
        </p:nvPicPr>
        <p:blipFill rotWithShape="1">
          <a:blip r:embed="rId4">
            <a:alphaModFix/>
          </a:blip>
          <a:srcRect/>
          <a:stretch/>
        </p:blipFill>
        <p:spPr>
          <a:xfrm>
            <a:off x="308975" y="6073845"/>
            <a:ext cx="2449991" cy="560201"/>
          </a:xfrm>
          <a:prstGeom prst="rect">
            <a:avLst/>
          </a:prstGeom>
          <a:noFill/>
          <a:ln>
            <a:noFill/>
          </a:ln>
        </p:spPr>
      </p:pic>
      <p:pic>
        <p:nvPicPr>
          <p:cNvPr id="125" name="Google Shape;125;p15"/>
          <p:cNvPicPr preferRelativeResize="0"/>
          <p:nvPr/>
        </p:nvPicPr>
        <p:blipFill rotWithShape="1">
          <a:blip r:embed="rId5">
            <a:alphaModFix/>
          </a:blip>
          <a:srcRect/>
          <a:stretch/>
        </p:blipFill>
        <p:spPr>
          <a:xfrm>
            <a:off x="7563633" y="6003155"/>
            <a:ext cx="4590789" cy="676293"/>
          </a:xfrm>
          <a:prstGeom prst="rect">
            <a:avLst/>
          </a:prstGeom>
          <a:noFill/>
          <a:ln>
            <a:noFill/>
          </a:ln>
        </p:spPr>
      </p:pic>
      <p:grpSp>
        <p:nvGrpSpPr>
          <p:cNvPr id="126" name="Google Shape;126;p15"/>
          <p:cNvGrpSpPr/>
          <p:nvPr/>
        </p:nvGrpSpPr>
        <p:grpSpPr>
          <a:xfrm>
            <a:off x="4305838" y="5966486"/>
            <a:ext cx="2384614" cy="749629"/>
            <a:chOff x="1689524" y="5767678"/>
            <a:chExt cx="3469379" cy="1090636"/>
          </a:xfrm>
        </p:grpSpPr>
        <p:pic>
          <p:nvPicPr>
            <p:cNvPr id="127" name="Google Shape;127;p15" descr="Logo, company name&#10;&#10;Description automatically generated"/>
            <p:cNvPicPr preferRelativeResize="0"/>
            <p:nvPr/>
          </p:nvPicPr>
          <p:blipFill rotWithShape="1">
            <a:blip r:embed="rId6">
              <a:alphaModFix/>
            </a:blip>
            <a:srcRect/>
            <a:stretch/>
          </p:blipFill>
          <p:spPr>
            <a:xfrm>
              <a:off x="1689524" y="5767679"/>
              <a:ext cx="2408309" cy="1090322"/>
            </a:xfrm>
            <a:prstGeom prst="rect">
              <a:avLst/>
            </a:prstGeom>
            <a:noFill/>
            <a:ln>
              <a:noFill/>
            </a:ln>
          </p:spPr>
        </p:pic>
        <p:pic>
          <p:nvPicPr>
            <p:cNvPr id="128" name="Google Shape;128;p15" descr="Logo, company name&#10;&#10;Description automatically generated"/>
            <p:cNvPicPr preferRelativeResize="0"/>
            <p:nvPr/>
          </p:nvPicPr>
          <p:blipFill rotWithShape="1">
            <a:blip r:embed="rId7">
              <a:alphaModFix/>
            </a:blip>
            <a:srcRect/>
            <a:stretch/>
          </p:blipFill>
          <p:spPr>
            <a:xfrm>
              <a:off x="4097833" y="5767678"/>
              <a:ext cx="1061070" cy="109063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p:nvPr/>
        </p:nvSpPr>
        <p:spPr>
          <a:xfrm>
            <a:off x="-14988" y="-429790"/>
            <a:ext cx="12206988" cy="72877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5" name="Google Shape;135;p16"/>
          <p:cNvSpPr txBox="1">
            <a:spLocks noGrp="1"/>
          </p:cNvSpPr>
          <p:nvPr>
            <p:ph type="title"/>
          </p:nvPr>
        </p:nvSpPr>
        <p:spPr>
          <a:xfrm>
            <a:off x="680419" y="-13161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CA" b="1">
                <a:solidFill>
                  <a:schemeClr val="lt1"/>
                </a:solidFill>
              </a:rPr>
              <a:t>Today’s Speakers</a:t>
            </a:r>
            <a:endParaRPr/>
          </a:p>
        </p:txBody>
      </p:sp>
      <p:sp>
        <p:nvSpPr>
          <p:cNvPr id="136" name="Google Shape;136;p16"/>
          <p:cNvSpPr txBox="1"/>
          <p:nvPr/>
        </p:nvSpPr>
        <p:spPr>
          <a:xfrm>
            <a:off x="1727517" y="4211045"/>
            <a:ext cx="256869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000" b="1" i="0" u="none" strike="noStrike" cap="none">
                <a:solidFill>
                  <a:schemeClr val="lt1"/>
                </a:solidFill>
                <a:latin typeface="Calibri"/>
                <a:ea typeface="Calibri"/>
                <a:cs typeface="Calibri"/>
                <a:sym typeface="Calibri"/>
              </a:rPr>
              <a:t>Devinder Chaudhary </a:t>
            </a:r>
            <a:r>
              <a:rPr lang="en-CA" sz="2000" b="0" i="0" u="none" strike="noStrike" cap="none">
                <a:solidFill>
                  <a:schemeClr val="lt1"/>
                </a:solidFill>
                <a:latin typeface="Calibri"/>
                <a:ea typeface="Calibri"/>
                <a:cs typeface="Calibri"/>
                <a:sym typeface="Calibri"/>
              </a:rPr>
              <a:t>Aiāna Restaurant Collective</a:t>
            </a:r>
            <a:endParaRPr sz="1800" b="0" i="0" u="none" strike="noStrike" cap="none">
              <a:solidFill>
                <a:schemeClr val="lt1"/>
              </a:solidFill>
              <a:latin typeface="Calibri"/>
              <a:ea typeface="Calibri"/>
              <a:cs typeface="Calibri"/>
              <a:sym typeface="Calibri"/>
            </a:endParaRPr>
          </a:p>
        </p:txBody>
      </p:sp>
      <p:pic>
        <p:nvPicPr>
          <p:cNvPr id="137" name="Google Shape;137;p16"/>
          <p:cNvPicPr preferRelativeResize="0"/>
          <p:nvPr/>
        </p:nvPicPr>
        <p:blipFill rotWithShape="1">
          <a:blip r:embed="rId3">
            <a:alphaModFix/>
          </a:blip>
          <a:srcRect/>
          <a:stretch/>
        </p:blipFill>
        <p:spPr>
          <a:xfrm>
            <a:off x="4816646" y="1600907"/>
            <a:ext cx="2323213" cy="2323213"/>
          </a:xfrm>
          <a:prstGeom prst="rect">
            <a:avLst/>
          </a:prstGeom>
          <a:noFill/>
          <a:ln>
            <a:noFill/>
          </a:ln>
        </p:spPr>
      </p:pic>
      <p:sp>
        <p:nvSpPr>
          <p:cNvPr id="138" name="Google Shape;138;p16"/>
          <p:cNvSpPr txBox="1"/>
          <p:nvPr/>
        </p:nvSpPr>
        <p:spPr>
          <a:xfrm>
            <a:off x="4653641" y="4207053"/>
            <a:ext cx="286973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000" b="1" i="0" u="none" strike="noStrike" cap="none">
                <a:solidFill>
                  <a:schemeClr val="lt1"/>
                </a:solidFill>
                <a:latin typeface="Calibri"/>
                <a:ea typeface="Calibri"/>
                <a:cs typeface="Calibri"/>
                <a:sym typeface="Calibri"/>
              </a:rPr>
              <a:t>Dr. Anna Barford </a:t>
            </a:r>
            <a:r>
              <a:rPr lang="en-CA" sz="2000" b="0" i="0" u="none" strike="noStrike" cap="none">
                <a:solidFill>
                  <a:schemeClr val="lt1"/>
                </a:solidFill>
                <a:latin typeface="Calibri"/>
                <a:ea typeface="Calibri"/>
                <a:cs typeface="Calibri"/>
                <a:sym typeface="Calibri"/>
              </a:rPr>
              <a:t>Cambridge Institute for Sustainability Leadership</a:t>
            </a:r>
            <a:endParaRPr sz="1800" b="0" i="0" u="none" strike="noStrike" cap="none">
              <a:solidFill>
                <a:schemeClr val="lt1"/>
              </a:solidFill>
              <a:latin typeface="Calibri"/>
              <a:ea typeface="Calibri"/>
              <a:cs typeface="Calibri"/>
              <a:sym typeface="Calibri"/>
            </a:endParaRPr>
          </a:p>
        </p:txBody>
      </p:sp>
      <p:sp>
        <p:nvSpPr>
          <p:cNvPr id="139" name="Google Shape;139;p16"/>
          <p:cNvSpPr txBox="1"/>
          <p:nvPr/>
        </p:nvSpPr>
        <p:spPr>
          <a:xfrm>
            <a:off x="7727568" y="4207053"/>
            <a:ext cx="256869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000" b="1" i="0" u="none" strike="noStrike" cap="none">
                <a:solidFill>
                  <a:schemeClr val="lt1"/>
                </a:solidFill>
                <a:latin typeface="Calibri"/>
                <a:ea typeface="Calibri"/>
                <a:cs typeface="Calibri"/>
                <a:sym typeface="Calibri"/>
              </a:rPr>
              <a:t>Ken Tigchelaar </a:t>
            </a:r>
            <a:endParaRPr/>
          </a:p>
          <a:p>
            <a:pPr marL="0" marR="0" lvl="0" indent="0" algn="ctr" rtl="0">
              <a:spcBef>
                <a:spcPts val="0"/>
              </a:spcBef>
              <a:spcAft>
                <a:spcPts val="0"/>
              </a:spcAft>
              <a:buNone/>
            </a:pPr>
            <a:r>
              <a:rPr lang="en-CA" sz="2000" b="0" i="0" u="none" strike="noStrike" cap="none">
                <a:solidFill>
                  <a:schemeClr val="lt1"/>
                </a:solidFill>
                <a:latin typeface="Calibri"/>
                <a:ea typeface="Calibri"/>
                <a:cs typeface="Calibri"/>
                <a:sym typeface="Calibri"/>
              </a:rPr>
              <a:t>New Economy Roundtable</a:t>
            </a:r>
            <a:endParaRPr sz="1800" b="0" i="0" u="none" strike="noStrike" cap="none">
              <a:solidFill>
                <a:schemeClr val="lt1"/>
              </a:solidFill>
              <a:latin typeface="Calibri"/>
              <a:ea typeface="Calibri"/>
              <a:cs typeface="Calibri"/>
              <a:sym typeface="Calibri"/>
            </a:endParaRPr>
          </a:p>
        </p:txBody>
      </p:sp>
      <p:pic>
        <p:nvPicPr>
          <p:cNvPr id="140" name="Google Shape;140;p16"/>
          <p:cNvPicPr preferRelativeResize="0"/>
          <p:nvPr/>
        </p:nvPicPr>
        <p:blipFill rotWithShape="1">
          <a:blip r:embed="rId4">
            <a:alphaModFix/>
          </a:blip>
          <a:srcRect/>
          <a:stretch/>
        </p:blipFill>
        <p:spPr>
          <a:xfrm>
            <a:off x="7855176" y="1605774"/>
            <a:ext cx="2313479" cy="2313479"/>
          </a:xfrm>
          <a:prstGeom prst="rect">
            <a:avLst/>
          </a:prstGeom>
          <a:noFill/>
          <a:ln>
            <a:noFill/>
          </a:ln>
        </p:spPr>
      </p:pic>
      <p:pic>
        <p:nvPicPr>
          <p:cNvPr id="141" name="Google Shape;141;p16"/>
          <p:cNvPicPr preferRelativeResize="0"/>
          <p:nvPr/>
        </p:nvPicPr>
        <p:blipFill rotWithShape="1">
          <a:blip r:embed="rId5">
            <a:alphaModFix/>
          </a:blip>
          <a:srcRect/>
          <a:stretch/>
        </p:blipFill>
        <p:spPr>
          <a:xfrm>
            <a:off x="1855126" y="1605775"/>
            <a:ext cx="2313478" cy="2313478"/>
          </a:xfrm>
          <a:prstGeom prst="rect">
            <a:avLst/>
          </a:prstGeom>
          <a:noFill/>
          <a:ln>
            <a:noFill/>
          </a:ln>
        </p:spPr>
      </p:pic>
      <p:pic>
        <p:nvPicPr>
          <p:cNvPr id="142" name="Google Shape;142;p16"/>
          <p:cNvPicPr preferRelativeResize="0"/>
          <p:nvPr/>
        </p:nvPicPr>
        <p:blipFill rotWithShape="1">
          <a:blip r:embed="rId6">
            <a:alphaModFix/>
          </a:blip>
          <a:srcRect/>
          <a:stretch/>
        </p:blipFill>
        <p:spPr>
          <a:xfrm>
            <a:off x="7563633" y="6003155"/>
            <a:ext cx="4590789" cy="6762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7"/>
          <p:cNvSpPr/>
          <p:nvPr/>
        </p:nvSpPr>
        <p:spPr>
          <a:xfrm>
            <a:off x="-14988" y="-429790"/>
            <a:ext cx="12207000" cy="7287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9" name="Google Shape;149;p17"/>
          <p:cNvSpPr txBox="1">
            <a:spLocks noGrp="1"/>
          </p:cNvSpPr>
          <p:nvPr>
            <p:ph type="title"/>
          </p:nvPr>
        </p:nvSpPr>
        <p:spPr>
          <a:xfrm>
            <a:off x="680419" y="-13161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CA" b="1">
                <a:solidFill>
                  <a:schemeClr val="lt1"/>
                </a:solidFill>
              </a:rPr>
              <a:t>Resources</a:t>
            </a:r>
            <a:endParaRPr/>
          </a:p>
        </p:txBody>
      </p:sp>
      <p:sp>
        <p:nvSpPr>
          <p:cNvPr id="150" name="Google Shape;150;p17"/>
          <p:cNvSpPr txBox="1"/>
          <p:nvPr/>
        </p:nvSpPr>
        <p:spPr>
          <a:xfrm>
            <a:off x="1727517" y="4211045"/>
            <a:ext cx="25686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000" b="1">
                <a:solidFill>
                  <a:schemeClr val="lt1"/>
                </a:solidFill>
                <a:latin typeface="Calibri"/>
                <a:ea typeface="Calibri"/>
                <a:cs typeface="Calibri"/>
                <a:sym typeface="Calibri"/>
              </a:rPr>
              <a:t>REPORT | The Case for Living Wages</a:t>
            </a:r>
            <a:endParaRPr sz="2000" b="1" i="0" u="none" strike="noStrike" cap="none">
              <a:solidFill>
                <a:schemeClr val="lt1"/>
              </a:solidFill>
              <a:latin typeface="Calibri"/>
              <a:ea typeface="Calibri"/>
              <a:cs typeface="Calibri"/>
              <a:sym typeface="Calibri"/>
            </a:endParaRPr>
          </a:p>
        </p:txBody>
      </p:sp>
      <p:pic>
        <p:nvPicPr>
          <p:cNvPr id="151" name="Google Shape;151;p17"/>
          <p:cNvPicPr preferRelativeResize="0"/>
          <p:nvPr/>
        </p:nvPicPr>
        <p:blipFill rotWithShape="1">
          <a:blip r:embed="rId3">
            <a:alphaModFix/>
          </a:blip>
          <a:srcRect t="79" b="89"/>
          <a:stretch/>
        </p:blipFill>
        <p:spPr>
          <a:xfrm>
            <a:off x="4816646" y="1600907"/>
            <a:ext cx="2323214" cy="2323214"/>
          </a:xfrm>
          <a:prstGeom prst="rect">
            <a:avLst/>
          </a:prstGeom>
          <a:noFill/>
          <a:ln>
            <a:noFill/>
          </a:ln>
        </p:spPr>
      </p:pic>
      <p:sp>
        <p:nvSpPr>
          <p:cNvPr id="152" name="Google Shape;152;p17"/>
          <p:cNvSpPr txBox="1"/>
          <p:nvPr/>
        </p:nvSpPr>
        <p:spPr>
          <a:xfrm>
            <a:off x="4592550" y="4207050"/>
            <a:ext cx="2771400" cy="1015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Font typeface="Arial"/>
              <a:buNone/>
            </a:pPr>
            <a:r>
              <a:rPr lang="en-CA" sz="2000" b="1">
                <a:solidFill>
                  <a:schemeClr val="lt1"/>
                </a:solidFill>
                <a:latin typeface="Calibri"/>
                <a:ea typeface="Calibri"/>
                <a:cs typeface="Calibri"/>
                <a:sym typeface="Calibri"/>
              </a:rPr>
              <a:t>FACTSHEET | Business for Inclusive Growth: What’s the B.I.G. Idea?</a:t>
            </a:r>
            <a:endParaRPr sz="1800" b="0" i="0" u="none" strike="noStrike" cap="none">
              <a:solidFill>
                <a:schemeClr val="lt1"/>
              </a:solidFill>
              <a:latin typeface="Calibri"/>
              <a:ea typeface="Calibri"/>
              <a:cs typeface="Calibri"/>
              <a:sym typeface="Calibri"/>
            </a:endParaRPr>
          </a:p>
        </p:txBody>
      </p:sp>
      <p:sp>
        <p:nvSpPr>
          <p:cNvPr id="153" name="Google Shape;153;p17"/>
          <p:cNvSpPr txBox="1"/>
          <p:nvPr/>
        </p:nvSpPr>
        <p:spPr>
          <a:xfrm>
            <a:off x="7465501" y="4207050"/>
            <a:ext cx="29745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000" b="1">
                <a:solidFill>
                  <a:schemeClr val="lt1"/>
                </a:solidFill>
                <a:latin typeface="Calibri"/>
                <a:ea typeface="Calibri"/>
                <a:cs typeface="Calibri"/>
                <a:sym typeface="Calibri"/>
              </a:rPr>
              <a:t>FACTSHEET | Doing Better by Being Better</a:t>
            </a:r>
            <a:endParaRPr sz="1800" b="0" i="0" u="none" strike="noStrike" cap="none">
              <a:solidFill>
                <a:schemeClr val="lt1"/>
              </a:solidFill>
              <a:latin typeface="Calibri"/>
              <a:ea typeface="Calibri"/>
              <a:cs typeface="Calibri"/>
              <a:sym typeface="Calibri"/>
            </a:endParaRPr>
          </a:p>
        </p:txBody>
      </p:sp>
      <p:pic>
        <p:nvPicPr>
          <p:cNvPr id="154" name="Google Shape;154;p17"/>
          <p:cNvPicPr preferRelativeResize="0"/>
          <p:nvPr/>
        </p:nvPicPr>
        <p:blipFill rotWithShape="1">
          <a:blip r:embed="rId4">
            <a:alphaModFix/>
          </a:blip>
          <a:srcRect/>
          <a:stretch/>
        </p:blipFill>
        <p:spPr>
          <a:xfrm>
            <a:off x="7855176" y="1605774"/>
            <a:ext cx="2313479" cy="2313479"/>
          </a:xfrm>
          <a:prstGeom prst="rect">
            <a:avLst/>
          </a:prstGeom>
          <a:noFill/>
          <a:ln>
            <a:noFill/>
          </a:ln>
        </p:spPr>
      </p:pic>
      <p:pic>
        <p:nvPicPr>
          <p:cNvPr id="155" name="Google Shape;155;p17"/>
          <p:cNvPicPr preferRelativeResize="0"/>
          <p:nvPr/>
        </p:nvPicPr>
        <p:blipFill rotWithShape="1">
          <a:blip r:embed="rId5">
            <a:alphaModFix/>
          </a:blip>
          <a:srcRect l="1390" r="1390"/>
          <a:stretch/>
        </p:blipFill>
        <p:spPr>
          <a:xfrm>
            <a:off x="1855126" y="1605775"/>
            <a:ext cx="2313478" cy="2313478"/>
          </a:xfrm>
          <a:prstGeom prst="rect">
            <a:avLst/>
          </a:prstGeom>
          <a:noFill/>
          <a:ln>
            <a:noFill/>
          </a:ln>
        </p:spPr>
      </p:pic>
      <p:pic>
        <p:nvPicPr>
          <p:cNvPr id="156" name="Google Shape;156;p17"/>
          <p:cNvPicPr preferRelativeResize="0"/>
          <p:nvPr/>
        </p:nvPicPr>
        <p:blipFill rotWithShape="1">
          <a:blip r:embed="rId6">
            <a:alphaModFix/>
          </a:blip>
          <a:srcRect/>
          <a:stretch/>
        </p:blipFill>
        <p:spPr>
          <a:xfrm>
            <a:off x="7563633" y="6003155"/>
            <a:ext cx="4590788" cy="676293"/>
          </a:xfrm>
          <a:prstGeom prst="rect">
            <a:avLst/>
          </a:prstGeom>
          <a:noFill/>
          <a:ln>
            <a:noFill/>
          </a:ln>
        </p:spPr>
      </p:pic>
      <p:pic>
        <p:nvPicPr>
          <p:cNvPr id="157" name="Google Shape;157;p17"/>
          <p:cNvPicPr preferRelativeResize="0"/>
          <p:nvPr/>
        </p:nvPicPr>
        <p:blipFill rotWithShape="1">
          <a:blip r:embed="rId7">
            <a:alphaModFix/>
          </a:blip>
          <a:srcRect t="79" b="89"/>
          <a:stretch/>
        </p:blipFill>
        <p:spPr>
          <a:xfrm>
            <a:off x="7850309" y="1600907"/>
            <a:ext cx="2323213" cy="23232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p:nvPr/>
        </p:nvSpPr>
        <p:spPr>
          <a:xfrm>
            <a:off x="-14988" y="-429790"/>
            <a:ext cx="12207000" cy="7287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4" name="Google Shape;164;p18"/>
          <p:cNvSpPr txBox="1">
            <a:spLocks noGrp="1"/>
          </p:cNvSpPr>
          <p:nvPr>
            <p:ph type="title"/>
          </p:nvPr>
        </p:nvSpPr>
        <p:spPr>
          <a:xfrm>
            <a:off x="680419" y="-13161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CA" b="1">
                <a:solidFill>
                  <a:schemeClr val="lt1"/>
                </a:solidFill>
              </a:rPr>
              <a:t>Resources</a:t>
            </a:r>
            <a:endParaRPr/>
          </a:p>
        </p:txBody>
      </p:sp>
      <p:sp>
        <p:nvSpPr>
          <p:cNvPr id="165" name="Google Shape;165;p18"/>
          <p:cNvSpPr txBox="1"/>
          <p:nvPr/>
        </p:nvSpPr>
        <p:spPr>
          <a:xfrm>
            <a:off x="1727517" y="4211045"/>
            <a:ext cx="25686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000" b="1">
                <a:solidFill>
                  <a:schemeClr val="lt1"/>
                </a:solidFill>
                <a:latin typeface="Calibri"/>
                <a:ea typeface="Calibri"/>
                <a:cs typeface="Calibri"/>
                <a:sym typeface="Calibri"/>
              </a:rPr>
              <a:t>BOOK | 10 – A Guide for Businesses Reducing Poverty</a:t>
            </a:r>
            <a:endParaRPr sz="1800" b="0" i="0" u="none" strike="noStrike" cap="none">
              <a:solidFill>
                <a:schemeClr val="lt1"/>
              </a:solidFill>
              <a:latin typeface="Calibri"/>
              <a:ea typeface="Calibri"/>
              <a:cs typeface="Calibri"/>
              <a:sym typeface="Calibri"/>
            </a:endParaRPr>
          </a:p>
        </p:txBody>
      </p:sp>
      <p:pic>
        <p:nvPicPr>
          <p:cNvPr id="166" name="Google Shape;166;p18"/>
          <p:cNvPicPr preferRelativeResize="0"/>
          <p:nvPr/>
        </p:nvPicPr>
        <p:blipFill rotWithShape="1">
          <a:blip r:embed="rId3">
            <a:alphaModFix/>
          </a:blip>
          <a:srcRect t="69" b="59"/>
          <a:stretch/>
        </p:blipFill>
        <p:spPr>
          <a:xfrm>
            <a:off x="4816646" y="1600907"/>
            <a:ext cx="2323213" cy="2323213"/>
          </a:xfrm>
          <a:prstGeom prst="rect">
            <a:avLst/>
          </a:prstGeom>
          <a:noFill/>
          <a:ln>
            <a:noFill/>
          </a:ln>
        </p:spPr>
      </p:pic>
      <p:sp>
        <p:nvSpPr>
          <p:cNvPr id="167" name="Google Shape;167;p18"/>
          <p:cNvSpPr txBox="1"/>
          <p:nvPr/>
        </p:nvSpPr>
        <p:spPr>
          <a:xfrm>
            <a:off x="4693950" y="4207050"/>
            <a:ext cx="25686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000" b="1">
                <a:solidFill>
                  <a:schemeClr val="lt1"/>
                </a:solidFill>
                <a:latin typeface="Calibri"/>
                <a:ea typeface="Calibri"/>
                <a:cs typeface="Calibri"/>
                <a:sym typeface="Calibri"/>
              </a:rPr>
              <a:t>PUBLICATION | Ending Working Poverty In Canada: How to Get it Done</a:t>
            </a:r>
            <a:endParaRPr sz="1800" b="0" i="0" u="none" strike="noStrike" cap="none">
              <a:solidFill>
                <a:schemeClr val="lt1"/>
              </a:solidFill>
              <a:latin typeface="Calibri"/>
              <a:ea typeface="Calibri"/>
              <a:cs typeface="Calibri"/>
              <a:sym typeface="Calibri"/>
            </a:endParaRPr>
          </a:p>
        </p:txBody>
      </p:sp>
      <p:sp>
        <p:nvSpPr>
          <p:cNvPr id="168" name="Google Shape;168;p18"/>
          <p:cNvSpPr txBox="1"/>
          <p:nvPr/>
        </p:nvSpPr>
        <p:spPr>
          <a:xfrm>
            <a:off x="7465501" y="4207050"/>
            <a:ext cx="29745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2000" b="1">
                <a:solidFill>
                  <a:schemeClr val="lt1"/>
                </a:solidFill>
                <a:latin typeface="Calibri"/>
                <a:ea typeface="Calibri"/>
                <a:cs typeface="Calibri"/>
                <a:sym typeface="Calibri"/>
              </a:rPr>
              <a:t>PUBLICATION | The End of Poverty: Eight Pathways That Are Ending Poverty in Canada</a:t>
            </a:r>
            <a:endParaRPr sz="1800" b="0" i="0" u="none" strike="noStrike" cap="none">
              <a:solidFill>
                <a:schemeClr val="lt1"/>
              </a:solidFill>
              <a:latin typeface="Calibri"/>
              <a:ea typeface="Calibri"/>
              <a:cs typeface="Calibri"/>
              <a:sym typeface="Calibri"/>
            </a:endParaRPr>
          </a:p>
        </p:txBody>
      </p:sp>
      <p:pic>
        <p:nvPicPr>
          <p:cNvPr id="169" name="Google Shape;169;p18"/>
          <p:cNvPicPr preferRelativeResize="0"/>
          <p:nvPr/>
        </p:nvPicPr>
        <p:blipFill rotWithShape="1">
          <a:blip r:embed="rId4">
            <a:alphaModFix/>
          </a:blip>
          <a:srcRect/>
          <a:stretch/>
        </p:blipFill>
        <p:spPr>
          <a:xfrm>
            <a:off x="7855176" y="1605774"/>
            <a:ext cx="2313479" cy="2313479"/>
          </a:xfrm>
          <a:prstGeom prst="rect">
            <a:avLst/>
          </a:prstGeom>
          <a:noFill/>
          <a:ln>
            <a:noFill/>
          </a:ln>
        </p:spPr>
      </p:pic>
      <p:pic>
        <p:nvPicPr>
          <p:cNvPr id="170" name="Google Shape;170;p18"/>
          <p:cNvPicPr preferRelativeResize="0"/>
          <p:nvPr/>
        </p:nvPicPr>
        <p:blipFill rotWithShape="1">
          <a:blip r:embed="rId5">
            <a:alphaModFix/>
          </a:blip>
          <a:srcRect t="109" b="109"/>
          <a:stretch/>
        </p:blipFill>
        <p:spPr>
          <a:xfrm>
            <a:off x="1855126" y="1605775"/>
            <a:ext cx="2313478" cy="2313478"/>
          </a:xfrm>
          <a:prstGeom prst="rect">
            <a:avLst/>
          </a:prstGeom>
          <a:noFill/>
          <a:ln>
            <a:noFill/>
          </a:ln>
        </p:spPr>
      </p:pic>
      <p:pic>
        <p:nvPicPr>
          <p:cNvPr id="171" name="Google Shape;171;p18"/>
          <p:cNvPicPr preferRelativeResize="0"/>
          <p:nvPr/>
        </p:nvPicPr>
        <p:blipFill rotWithShape="1">
          <a:blip r:embed="rId6">
            <a:alphaModFix/>
          </a:blip>
          <a:srcRect/>
          <a:stretch/>
        </p:blipFill>
        <p:spPr>
          <a:xfrm>
            <a:off x="7563633" y="6003155"/>
            <a:ext cx="4590788" cy="6762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p:nvPr/>
        </p:nvSpPr>
        <p:spPr>
          <a:xfrm>
            <a:off x="-14988" y="-429790"/>
            <a:ext cx="12206988" cy="72877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8" name="Google Shape;178;p19"/>
          <p:cNvSpPr txBox="1">
            <a:spLocks noGrp="1"/>
          </p:cNvSpPr>
          <p:nvPr>
            <p:ph type="title"/>
          </p:nvPr>
        </p:nvSpPr>
        <p:spPr>
          <a:xfrm>
            <a:off x="1578000" y="2153113"/>
            <a:ext cx="9036000" cy="2172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6000"/>
              <a:buFont typeface="Calibri"/>
              <a:buNone/>
            </a:pPr>
            <a:r>
              <a:rPr lang="en-CA" sz="2200">
                <a:solidFill>
                  <a:schemeClr val="lt1"/>
                </a:solidFill>
              </a:rPr>
              <a:t>The </a:t>
            </a:r>
            <a:r>
              <a:rPr lang="en-CA" sz="2200" b="1">
                <a:solidFill>
                  <a:schemeClr val="lt1"/>
                </a:solidFill>
              </a:rPr>
              <a:t>New Economy Roundtable (NERT)</a:t>
            </a:r>
            <a:r>
              <a:rPr lang="en-CA" sz="2200">
                <a:solidFill>
                  <a:schemeClr val="lt1"/>
                </a:solidFill>
              </a:rPr>
              <a:t> is a network of public, private and non-profit organizations working together to increase decent work and create a more inclusive economy in Ontario.  </a:t>
            </a:r>
            <a:endParaRPr sz="2200">
              <a:solidFill>
                <a:schemeClr val="lt1"/>
              </a:solidFill>
            </a:endParaRPr>
          </a:p>
          <a:p>
            <a:pPr marL="0" lvl="0" indent="0" algn="ctr" rtl="0">
              <a:lnSpc>
                <a:spcPct val="90000"/>
              </a:lnSpc>
              <a:spcBef>
                <a:spcPts val="0"/>
              </a:spcBef>
              <a:spcAft>
                <a:spcPts val="0"/>
              </a:spcAft>
              <a:buClr>
                <a:schemeClr val="lt1"/>
              </a:buClr>
              <a:buSzPts val="6000"/>
              <a:buFont typeface="Calibri"/>
              <a:buNone/>
            </a:pPr>
            <a:endParaRPr sz="2200">
              <a:solidFill>
                <a:schemeClr val="lt1"/>
              </a:solidFill>
            </a:endParaRPr>
          </a:p>
          <a:p>
            <a:pPr marL="0" lvl="0" indent="0" algn="ctr" rtl="0">
              <a:lnSpc>
                <a:spcPct val="90000"/>
              </a:lnSpc>
              <a:spcBef>
                <a:spcPts val="0"/>
              </a:spcBef>
              <a:spcAft>
                <a:spcPts val="0"/>
              </a:spcAft>
              <a:buClr>
                <a:schemeClr val="lt1"/>
              </a:buClr>
              <a:buSzPts val="6000"/>
              <a:buFont typeface="Calibri"/>
              <a:buNone/>
            </a:pPr>
            <a:r>
              <a:rPr lang="en-CA" sz="2200">
                <a:solidFill>
                  <a:schemeClr val="lt1"/>
                </a:solidFill>
              </a:rPr>
              <a:t>Hosted by the Canadian Poverty Institute, the group represents business, non-profits, and academia. NERT builds and shares knowledge, influences public policy and discourse, and catalyzes collaboration.</a:t>
            </a:r>
            <a:endParaRPr sz="2200">
              <a:solidFill>
                <a:schemeClr val="lt1"/>
              </a:solidFill>
            </a:endParaRPr>
          </a:p>
          <a:p>
            <a:pPr marL="0" lvl="0" indent="0" algn="ctr" rtl="0">
              <a:lnSpc>
                <a:spcPct val="90000"/>
              </a:lnSpc>
              <a:spcBef>
                <a:spcPts val="0"/>
              </a:spcBef>
              <a:spcAft>
                <a:spcPts val="0"/>
              </a:spcAft>
              <a:buClr>
                <a:schemeClr val="lt1"/>
              </a:buClr>
              <a:buSzPts val="6000"/>
              <a:buFont typeface="Calibri"/>
              <a:buNone/>
            </a:pPr>
            <a:endParaRPr sz="2200">
              <a:solidFill>
                <a:schemeClr val="lt1"/>
              </a:solidFill>
            </a:endParaRPr>
          </a:p>
          <a:p>
            <a:pPr marL="0" lvl="0" indent="0" algn="ctr" rtl="0">
              <a:lnSpc>
                <a:spcPct val="90000"/>
              </a:lnSpc>
              <a:spcBef>
                <a:spcPts val="0"/>
              </a:spcBef>
              <a:spcAft>
                <a:spcPts val="0"/>
              </a:spcAft>
              <a:buClr>
                <a:schemeClr val="lt1"/>
              </a:buClr>
              <a:buSzPts val="6000"/>
              <a:buFont typeface="Calibri"/>
              <a:buNone/>
            </a:pPr>
            <a:r>
              <a:rPr lang="en-CA" sz="2200">
                <a:solidFill>
                  <a:schemeClr val="lt1"/>
                </a:solidFill>
              </a:rPr>
              <a:t>We meet every second month over Zoom. </a:t>
            </a:r>
            <a:endParaRPr sz="6000">
              <a:solidFill>
                <a:schemeClr val="lt1"/>
              </a:solidFill>
            </a:endParaRPr>
          </a:p>
        </p:txBody>
      </p:sp>
      <p:pic>
        <p:nvPicPr>
          <p:cNvPr id="179" name="Google Shape;179;p19"/>
          <p:cNvPicPr preferRelativeResize="0"/>
          <p:nvPr/>
        </p:nvPicPr>
        <p:blipFill>
          <a:blip r:embed="rId3">
            <a:alphaModFix/>
          </a:blip>
          <a:stretch>
            <a:fillRect/>
          </a:stretch>
        </p:blipFill>
        <p:spPr>
          <a:xfrm>
            <a:off x="8900950" y="4929825"/>
            <a:ext cx="1307749" cy="1307749"/>
          </a:xfrm>
          <a:prstGeom prst="rect">
            <a:avLst/>
          </a:prstGeom>
          <a:noFill/>
          <a:ln>
            <a:noFill/>
          </a:ln>
        </p:spPr>
      </p:pic>
      <p:sp>
        <p:nvSpPr>
          <p:cNvPr id="180" name="Google Shape;180;p19"/>
          <p:cNvSpPr txBox="1"/>
          <p:nvPr/>
        </p:nvSpPr>
        <p:spPr>
          <a:xfrm>
            <a:off x="1578000" y="5370850"/>
            <a:ext cx="57843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100" b="1">
                <a:solidFill>
                  <a:schemeClr val="lt1"/>
                </a:solidFill>
                <a:latin typeface="Calibri"/>
                <a:ea typeface="Calibri"/>
                <a:cs typeface="Calibri"/>
                <a:sym typeface="Calibri"/>
              </a:rPr>
              <a:t>Interested in joining</a:t>
            </a:r>
            <a:r>
              <a:rPr lang="en-CA" sz="2100">
                <a:solidFill>
                  <a:schemeClr val="lt1"/>
                </a:solidFill>
                <a:latin typeface="Calibri"/>
                <a:ea typeface="Calibri"/>
                <a:cs typeface="Calibri"/>
                <a:sym typeface="Calibri"/>
              </a:rPr>
              <a:t>, or want more information? </a:t>
            </a:r>
            <a:endParaRPr sz="2100">
              <a:solidFill>
                <a:schemeClr val="lt1"/>
              </a:solidFill>
              <a:latin typeface="Calibri"/>
              <a:ea typeface="Calibri"/>
              <a:cs typeface="Calibri"/>
              <a:sym typeface="Calibri"/>
            </a:endParaRPr>
          </a:p>
          <a:p>
            <a:pPr marL="0" lvl="0" indent="0" algn="l" rtl="0">
              <a:spcBef>
                <a:spcPts val="0"/>
              </a:spcBef>
              <a:spcAft>
                <a:spcPts val="0"/>
              </a:spcAft>
              <a:buClr>
                <a:schemeClr val="lt1"/>
              </a:buClr>
              <a:buSzPts val="1800"/>
              <a:buFont typeface="Calibri"/>
              <a:buNone/>
            </a:pPr>
            <a:r>
              <a:rPr lang="en-CA" sz="1800">
                <a:solidFill>
                  <a:schemeClr val="lt1"/>
                </a:solidFill>
                <a:latin typeface="Calibri"/>
                <a:ea typeface="Calibri"/>
                <a:cs typeface="Calibri"/>
                <a:sym typeface="Calibri"/>
              </a:rPr>
              <a:t>Contact povertyinstitute@ambrose.edu or visit our website:</a:t>
            </a:r>
            <a:endParaRPr sz="1800">
              <a:solidFill>
                <a:schemeClr val="lt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p:txBody>
      </p:sp>
      <p:sp>
        <p:nvSpPr>
          <p:cNvPr id="181" name="Google Shape;181;p19"/>
          <p:cNvSpPr txBox="1"/>
          <p:nvPr/>
        </p:nvSpPr>
        <p:spPr>
          <a:xfrm>
            <a:off x="7423325" y="6155650"/>
            <a:ext cx="4263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CA" sz="1300">
                <a:solidFill>
                  <a:schemeClr val="lt1"/>
                </a:solidFill>
                <a:latin typeface="Calibri"/>
                <a:ea typeface="Calibri"/>
                <a:cs typeface="Calibri"/>
                <a:sym typeface="Calibri"/>
              </a:rPr>
              <a:t>https://www.povertyinstitute.ca/new-economy-roundtable</a:t>
            </a:r>
            <a:endParaRPr sz="1200">
              <a:latin typeface="Calibri"/>
              <a:ea typeface="Calibri"/>
              <a:cs typeface="Calibri"/>
              <a:sym typeface="Calibri"/>
            </a:endParaRPr>
          </a:p>
        </p:txBody>
      </p:sp>
      <p:pic>
        <p:nvPicPr>
          <p:cNvPr id="182" name="Google Shape;182;p19"/>
          <p:cNvPicPr preferRelativeResize="0"/>
          <p:nvPr/>
        </p:nvPicPr>
        <p:blipFill>
          <a:blip r:embed="rId4">
            <a:alphaModFix/>
          </a:blip>
          <a:stretch>
            <a:fillRect/>
          </a:stretch>
        </p:blipFill>
        <p:spPr>
          <a:xfrm>
            <a:off x="4020825" y="152402"/>
            <a:ext cx="4150349" cy="1898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0" descr="A flock of birds flying over a lake&#10;&#10;Description automatically generated with low confidence"/>
          <p:cNvPicPr preferRelativeResize="0"/>
          <p:nvPr/>
        </p:nvPicPr>
        <p:blipFill rotWithShape="1">
          <a:blip r:embed="rId3">
            <a:alphaModFix/>
          </a:blip>
          <a:srcRect/>
          <a:stretch/>
        </p:blipFill>
        <p:spPr>
          <a:xfrm>
            <a:off x="-1" y="0"/>
            <a:ext cx="12177013" cy="6858000"/>
          </a:xfrm>
          <a:prstGeom prst="rect">
            <a:avLst/>
          </a:prstGeom>
          <a:noFill/>
          <a:ln>
            <a:noFill/>
          </a:ln>
        </p:spPr>
      </p:pic>
      <p:sp>
        <p:nvSpPr>
          <p:cNvPr id="189" name="Google Shape;189;p20"/>
          <p:cNvSpPr/>
          <p:nvPr/>
        </p:nvSpPr>
        <p:spPr>
          <a:xfrm>
            <a:off x="-66675" y="0"/>
            <a:ext cx="12273662" cy="6858000"/>
          </a:xfrm>
          <a:prstGeom prst="rect">
            <a:avLst/>
          </a:prstGeom>
          <a:solidFill>
            <a:srgbClr val="E48D00">
              <a:alpha val="2705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0" name="Google Shape;190;p20"/>
          <p:cNvSpPr txBox="1">
            <a:spLocks noGrp="1"/>
          </p:cNvSpPr>
          <p:nvPr>
            <p:ph type="subTitle" idx="1"/>
          </p:nvPr>
        </p:nvSpPr>
        <p:spPr>
          <a:xfrm>
            <a:off x="1531494" y="2117558"/>
            <a:ext cx="9144000" cy="334264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800"/>
              <a:buNone/>
            </a:pPr>
            <a:r>
              <a:rPr lang="en-CA" sz="4800" b="1">
                <a:solidFill>
                  <a:schemeClr val="lt1"/>
                </a:solidFill>
              </a:rPr>
              <a:t>Thank you!</a:t>
            </a:r>
            <a:endParaRPr/>
          </a:p>
          <a:p>
            <a:pPr marL="0" lvl="0" indent="0" algn="ctr" rtl="0">
              <a:lnSpc>
                <a:spcPct val="90000"/>
              </a:lnSpc>
              <a:spcBef>
                <a:spcPts val="1000"/>
              </a:spcBef>
              <a:spcAft>
                <a:spcPts val="0"/>
              </a:spcAft>
              <a:buClr>
                <a:schemeClr val="dk1"/>
              </a:buClr>
              <a:buSzPts val="3200"/>
              <a:buNone/>
            </a:pPr>
            <a:endParaRPr sz="3200" b="1">
              <a:solidFill>
                <a:schemeClr val="lt1"/>
              </a:solidFill>
            </a:endParaRPr>
          </a:p>
          <a:p>
            <a:pPr marL="0" lvl="0" indent="0" algn="ctr" rtl="0">
              <a:lnSpc>
                <a:spcPct val="90000"/>
              </a:lnSpc>
              <a:spcBef>
                <a:spcPts val="1000"/>
              </a:spcBef>
              <a:spcAft>
                <a:spcPts val="0"/>
              </a:spcAft>
              <a:buClr>
                <a:schemeClr val="lt1"/>
              </a:buClr>
              <a:buSzPts val="3200"/>
              <a:buNone/>
            </a:pPr>
            <a:r>
              <a:rPr lang="en-CA" sz="3200">
                <a:solidFill>
                  <a:schemeClr val="lt1"/>
                </a:solidFill>
              </a:rPr>
              <a:t>Please send your questions, comments and feedback to alison@tamarackcommunity.ca</a:t>
            </a:r>
            <a:endParaRPr>
              <a:solidFill>
                <a:schemeClr val="lt1"/>
              </a:solidFill>
            </a:endParaRPr>
          </a:p>
        </p:txBody>
      </p:sp>
      <p:pic>
        <p:nvPicPr>
          <p:cNvPr id="191" name="Google Shape;191;p20"/>
          <p:cNvPicPr preferRelativeResize="0"/>
          <p:nvPr/>
        </p:nvPicPr>
        <p:blipFill rotWithShape="1">
          <a:blip r:embed="rId4">
            <a:alphaModFix/>
          </a:blip>
          <a:srcRect/>
          <a:stretch/>
        </p:blipFill>
        <p:spPr>
          <a:xfrm>
            <a:off x="308975" y="6006803"/>
            <a:ext cx="2743200" cy="627244"/>
          </a:xfrm>
          <a:prstGeom prst="rect">
            <a:avLst/>
          </a:prstGeom>
          <a:noFill/>
          <a:ln>
            <a:noFill/>
          </a:ln>
        </p:spPr>
      </p:pic>
      <p:pic>
        <p:nvPicPr>
          <p:cNvPr id="192" name="Google Shape;192;p20"/>
          <p:cNvPicPr preferRelativeResize="0"/>
          <p:nvPr/>
        </p:nvPicPr>
        <p:blipFill rotWithShape="1">
          <a:blip r:embed="rId5">
            <a:alphaModFix/>
          </a:blip>
          <a:srcRect/>
          <a:stretch/>
        </p:blipFill>
        <p:spPr>
          <a:xfrm>
            <a:off x="7563633" y="6003155"/>
            <a:ext cx="4590789" cy="676293"/>
          </a:xfrm>
          <a:prstGeom prst="rect">
            <a:avLst/>
          </a:prstGeom>
          <a:noFill/>
          <a:ln>
            <a:noFill/>
          </a:ln>
        </p:spPr>
      </p:pic>
      <p:grpSp>
        <p:nvGrpSpPr>
          <p:cNvPr id="193" name="Google Shape;193;p20"/>
          <p:cNvGrpSpPr/>
          <p:nvPr/>
        </p:nvGrpSpPr>
        <p:grpSpPr>
          <a:xfrm>
            <a:off x="4305838" y="5966486"/>
            <a:ext cx="2384614" cy="749629"/>
            <a:chOff x="1689524" y="5767678"/>
            <a:chExt cx="3469379" cy="1090636"/>
          </a:xfrm>
        </p:grpSpPr>
        <p:pic>
          <p:nvPicPr>
            <p:cNvPr id="194" name="Google Shape;194;p20" descr="Logo, company name&#10;&#10;Description automatically generated"/>
            <p:cNvPicPr preferRelativeResize="0"/>
            <p:nvPr/>
          </p:nvPicPr>
          <p:blipFill rotWithShape="1">
            <a:blip r:embed="rId6">
              <a:alphaModFix/>
            </a:blip>
            <a:srcRect/>
            <a:stretch/>
          </p:blipFill>
          <p:spPr>
            <a:xfrm>
              <a:off x="1689524" y="5767679"/>
              <a:ext cx="2408309" cy="1090322"/>
            </a:xfrm>
            <a:prstGeom prst="rect">
              <a:avLst/>
            </a:prstGeom>
            <a:noFill/>
            <a:ln>
              <a:noFill/>
            </a:ln>
          </p:spPr>
        </p:pic>
        <p:pic>
          <p:nvPicPr>
            <p:cNvPr id="195" name="Google Shape;195;p20" descr="Logo, company name&#10;&#10;Description automatically generated"/>
            <p:cNvPicPr preferRelativeResize="0"/>
            <p:nvPr/>
          </p:nvPicPr>
          <p:blipFill rotWithShape="1">
            <a:blip r:embed="rId7">
              <a:alphaModFix/>
            </a:blip>
            <a:srcRect/>
            <a:stretch/>
          </p:blipFill>
          <p:spPr>
            <a:xfrm>
              <a:off x="4097833" y="5767678"/>
              <a:ext cx="1061070" cy="1090636"/>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9c43495-7700-4456-9b13-e21ff00ca582" xsi:nil="true"/>
    <lcf76f155ced4ddcb4097134ff3c332f xmlns="4361130c-7951-4f57-9aa2-6edb1a06f61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24390B5127C74B89E433D2E2360BBD" ma:contentTypeVersion="16" ma:contentTypeDescription="Create a new document." ma:contentTypeScope="" ma:versionID="3dfb8bcbe84f008efb86a704ae21db07">
  <xsd:schema xmlns:xsd="http://www.w3.org/2001/XMLSchema" xmlns:xs="http://www.w3.org/2001/XMLSchema" xmlns:p="http://schemas.microsoft.com/office/2006/metadata/properties" xmlns:ns2="4361130c-7951-4f57-9aa2-6edb1a06f617" xmlns:ns3="d9c43495-7700-4456-9b13-e21ff00ca582" targetNamespace="http://schemas.microsoft.com/office/2006/metadata/properties" ma:root="true" ma:fieldsID="a1ffd7d038dcee0dc6095770ba6d6967" ns2:_="" ns3:_="">
    <xsd:import namespace="4361130c-7951-4f57-9aa2-6edb1a06f617"/>
    <xsd:import namespace="d9c43495-7700-4456-9b13-e21ff00ca5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1130c-7951-4f57-9aa2-6edb1a06f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2fb3be3-267b-4750-8d7e-aca5f91c11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c43495-7700-4456-9b13-e21ff00ca5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6a81d8a-88b9-43df-a73e-40eef61f2561}" ma:internalName="TaxCatchAll" ma:showField="CatchAllData" ma:web="d9c43495-7700-4456-9b13-e21ff00ca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19BFC-BB34-40F5-B267-A4AEA8E0D772}">
  <ds:schemaRefs>
    <ds:schemaRef ds:uri="http://schemas.microsoft.com/office/2006/metadata/properties"/>
    <ds:schemaRef ds:uri="http://schemas.microsoft.com/office/infopath/2007/PartnerControls"/>
    <ds:schemaRef ds:uri="d9c43495-7700-4456-9b13-e21ff00ca582"/>
    <ds:schemaRef ds:uri="4361130c-7951-4f57-9aa2-6edb1a06f617"/>
  </ds:schemaRefs>
</ds:datastoreItem>
</file>

<file path=customXml/itemProps2.xml><?xml version="1.0" encoding="utf-8"?>
<ds:datastoreItem xmlns:ds="http://schemas.openxmlformats.org/officeDocument/2006/customXml" ds:itemID="{117F6654-4B78-4D7B-95D3-5285B5D00D03}">
  <ds:schemaRefs>
    <ds:schemaRef ds:uri="http://schemas.microsoft.com/sharepoint/v3/contenttype/forms"/>
  </ds:schemaRefs>
</ds:datastoreItem>
</file>

<file path=customXml/itemProps3.xml><?xml version="1.0" encoding="utf-8"?>
<ds:datastoreItem xmlns:ds="http://schemas.openxmlformats.org/officeDocument/2006/customXml" ds:itemID="{A0EE8ADB-043F-4349-93C2-55A649F12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61130c-7951-4f57-9aa2-6edb1a06f617"/>
    <ds:schemaRef ds:uri="d9c43495-7700-4456-9b13-e21ff00ca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398</Words>
  <Application>Microsoft Office PowerPoint</Application>
  <PresentationFormat>Widescreen</PresentationFormat>
  <Paragraphs>48</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Decent Work and the Labour Crunch: Attracting and Retaining Great Employees</vt:lpstr>
      <vt:lpstr>PowerPoint Presentation</vt:lpstr>
      <vt:lpstr>Land Acknowledgement</vt:lpstr>
      <vt:lpstr>Today’s Speakers</vt:lpstr>
      <vt:lpstr>Resources</vt:lpstr>
      <vt:lpstr>Resources</vt:lpstr>
      <vt:lpstr>The New Economy Roundtable (NERT) is a network of public, private and non-profit organizations working together to increase decent work and create a more inclusive economy in Ontario.    Hosted by the Canadian Poverty Institute, the group represents business, non-profits, and academia. NERT builds and shares knowledge, influences public policy and discourse, and catalyzes collaboration.  We meet every second month over Zoom.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Decent Work and the Labour Crunch: Attracting and Retaining Great Employees</dc:title>
  <dc:creator>JAIME-PC</dc:creator>
  <cp:lastModifiedBy>Jaime Stief</cp:lastModifiedBy>
  <cp:revision>1</cp:revision>
  <dcterms:modified xsi:type="dcterms:W3CDTF">2022-06-14T13:56:39Z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0x0101003024390B5127C74B89E433D2E2360BBD</vt:lpwstr>
  </property>
</Properties>
</file>