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23"/>
  </p:notesMasterIdLst>
  <p:sldIdLst>
    <p:sldId id="1615" r:id="rId6"/>
    <p:sldId id="1415" r:id="rId7"/>
    <p:sldId id="1621" r:id="rId8"/>
    <p:sldId id="1345" r:id="rId9"/>
    <p:sldId id="1436" r:id="rId10"/>
    <p:sldId id="1465" r:id="rId11"/>
    <p:sldId id="1623" r:id="rId12"/>
    <p:sldId id="1626" r:id="rId13"/>
    <p:sldId id="1616" r:id="rId14"/>
    <p:sldId id="1627" r:id="rId15"/>
    <p:sldId id="1628" r:id="rId16"/>
    <p:sldId id="1466" r:id="rId17"/>
    <p:sldId id="1617" r:id="rId18"/>
    <p:sldId id="1629" r:id="rId19"/>
    <p:sldId id="1386" r:id="rId20"/>
    <p:sldId id="1630" r:id="rId21"/>
    <p:sldId id="1387" r:id="rId2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8B"/>
    <a:srgbClr val="3B3838"/>
    <a:srgbClr val="015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7559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0"/>
          </a:xfrm>
          <a:prstGeom prst="rect">
            <a:avLst/>
          </a:prstGeom>
        </p:spPr>
        <p:txBody>
          <a:bodyPr vert="horz" lIns="92401" tIns="46200" rIns="92401" bIns="46200" rtlCol="0"/>
          <a:lstStyle>
            <a:lvl1pPr algn="l">
              <a:defRPr sz="1200"/>
            </a:lvl1pPr>
          </a:lstStyle>
          <a:p>
            <a:endParaRPr lang="en-CA" dirty="0"/>
          </a:p>
        </p:txBody>
      </p:sp>
      <p:sp>
        <p:nvSpPr>
          <p:cNvPr id="3" name="Date Placeholder 2"/>
          <p:cNvSpPr>
            <a:spLocks noGrp="1"/>
          </p:cNvSpPr>
          <p:nvPr>
            <p:ph type="dt" idx="1"/>
          </p:nvPr>
        </p:nvSpPr>
        <p:spPr>
          <a:xfrm>
            <a:off x="3884613" y="0"/>
            <a:ext cx="2971800" cy="467310"/>
          </a:xfrm>
          <a:prstGeom prst="rect">
            <a:avLst/>
          </a:prstGeom>
        </p:spPr>
        <p:txBody>
          <a:bodyPr vert="horz" lIns="92401" tIns="46200" rIns="92401" bIns="46200" rtlCol="0"/>
          <a:lstStyle>
            <a:lvl1pPr algn="r">
              <a:defRPr sz="1200"/>
            </a:lvl1pPr>
          </a:lstStyle>
          <a:p>
            <a:fld id="{26C7B255-1FD6-4C3F-A290-7A1A85F09CA1}" type="datetimeFigureOut">
              <a:rPr lang="en-CA" smtClean="0"/>
              <a:t>2021-11-29</a:t>
            </a:fld>
            <a:endParaRPr lang="en-CA"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2401" tIns="46200" rIns="92401" bIns="46200" rtlCol="0" anchor="ctr"/>
          <a:lstStyle/>
          <a:p>
            <a:endParaRPr lang="en-CA" dirty="0"/>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2401" tIns="46200" rIns="92401"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6554"/>
            <a:ext cx="2971800" cy="467309"/>
          </a:xfrm>
          <a:prstGeom prst="rect">
            <a:avLst/>
          </a:prstGeom>
        </p:spPr>
        <p:txBody>
          <a:bodyPr vert="horz" lIns="92401" tIns="46200" rIns="92401" bIns="4620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92401" tIns="46200" rIns="92401" bIns="46200" rtlCol="0" anchor="b"/>
          <a:lstStyle>
            <a:lvl1pPr algn="r">
              <a:defRPr sz="1200"/>
            </a:lvl1pPr>
          </a:lstStyle>
          <a:p>
            <a:fld id="{525BF4A9-8C54-4417-9526-83E8C43CF21E}" type="slidenum">
              <a:rPr lang="en-CA" smtClean="0"/>
              <a:t>‹#›</a:t>
            </a:fld>
            <a:endParaRPr lang="en-CA" dirty="0"/>
          </a:p>
        </p:txBody>
      </p:sp>
    </p:spTree>
    <p:extLst>
      <p:ext uri="{BB962C8B-B14F-4D97-AF65-F5344CB8AC3E}">
        <p14:creationId xmlns:p14="http://schemas.microsoft.com/office/powerpoint/2010/main" val="73123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41655" fontAlgn="base">
              <a:spcBef>
                <a:spcPct val="0"/>
              </a:spcBef>
              <a:spcAft>
                <a:spcPct val="0"/>
              </a:spcAft>
              <a:defRPr/>
            </a:pPr>
            <a:fld id="{BA888B90-17D8-2F40-8ACC-AE3DD468C240}" type="slidenum">
              <a:rPr lang="en-CA" altLang="en-US">
                <a:solidFill>
                  <a:srgbClr val="000000"/>
                </a:solidFill>
                <a:latin typeface="Arial" panose="020B0604020202020204" pitchFamily="34" charset="0"/>
                <a:ea typeface="ＭＳ Ｐゴシック" panose="020B0600070205080204" pitchFamily="34" charset="-128"/>
              </a:rPr>
              <a:pPr defTabSz="941655" fontAlgn="base">
                <a:spcBef>
                  <a:spcPct val="0"/>
                </a:spcBef>
                <a:spcAft>
                  <a:spcPct val="0"/>
                </a:spcAft>
                <a:defRPr/>
              </a:pPr>
              <a:t>2</a:t>
            </a:fld>
            <a:endParaRPr lang="en-CA"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42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41655" fontAlgn="base">
              <a:spcBef>
                <a:spcPct val="0"/>
              </a:spcBef>
              <a:spcAft>
                <a:spcPct val="0"/>
              </a:spcAft>
              <a:defRPr/>
            </a:pPr>
            <a:fld id="{BA888B90-17D8-2F40-8ACC-AE3DD468C240}" type="slidenum">
              <a:rPr lang="en-CA" altLang="en-US">
                <a:solidFill>
                  <a:srgbClr val="000000"/>
                </a:solidFill>
                <a:latin typeface="Arial" panose="020B0604020202020204" pitchFamily="34" charset="0"/>
                <a:ea typeface="ＭＳ Ｐゴシック" panose="020B0600070205080204" pitchFamily="34" charset="-128"/>
              </a:rPr>
              <a:pPr defTabSz="941655" fontAlgn="base">
                <a:spcBef>
                  <a:spcPct val="0"/>
                </a:spcBef>
                <a:spcAft>
                  <a:spcPct val="0"/>
                </a:spcAft>
                <a:defRPr/>
              </a:pPr>
              <a:t>3</a:t>
            </a:fld>
            <a:endParaRPr lang="en-CA"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2201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5</a:t>
            </a:fld>
            <a:endParaRPr lang="en-US" dirty="0"/>
          </a:p>
        </p:txBody>
      </p:sp>
    </p:spTree>
    <p:extLst>
      <p:ext uri="{BB962C8B-B14F-4D97-AF65-F5344CB8AC3E}">
        <p14:creationId xmlns:p14="http://schemas.microsoft.com/office/powerpoint/2010/main" val="243901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7</a:t>
            </a:fld>
            <a:endParaRPr lang="en-US" dirty="0"/>
          </a:p>
        </p:txBody>
      </p:sp>
    </p:spTree>
    <p:extLst>
      <p:ext uri="{BB962C8B-B14F-4D97-AF65-F5344CB8AC3E}">
        <p14:creationId xmlns:p14="http://schemas.microsoft.com/office/powerpoint/2010/main" val="266149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8</a:t>
            </a:fld>
            <a:endParaRPr lang="en-US" dirty="0"/>
          </a:p>
        </p:txBody>
      </p:sp>
    </p:spTree>
    <p:extLst>
      <p:ext uri="{BB962C8B-B14F-4D97-AF65-F5344CB8AC3E}">
        <p14:creationId xmlns:p14="http://schemas.microsoft.com/office/powerpoint/2010/main" val="221518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9</a:t>
            </a:fld>
            <a:endParaRPr lang="en-US" dirty="0"/>
          </a:p>
        </p:txBody>
      </p:sp>
    </p:spTree>
    <p:extLst>
      <p:ext uri="{BB962C8B-B14F-4D97-AF65-F5344CB8AC3E}">
        <p14:creationId xmlns:p14="http://schemas.microsoft.com/office/powerpoint/2010/main" val="8834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12</a:t>
            </a:fld>
            <a:endParaRPr lang="en-US" dirty="0"/>
          </a:p>
        </p:txBody>
      </p:sp>
    </p:spTree>
    <p:extLst>
      <p:ext uri="{BB962C8B-B14F-4D97-AF65-F5344CB8AC3E}">
        <p14:creationId xmlns:p14="http://schemas.microsoft.com/office/powerpoint/2010/main" val="364702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14</a:t>
            </a:fld>
            <a:endParaRPr lang="en-US" dirty="0"/>
          </a:p>
        </p:txBody>
      </p:sp>
    </p:spTree>
    <p:extLst>
      <p:ext uri="{BB962C8B-B14F-4D97-AF65-F5344CB8AC3E}">
        <p14:creationId xmlns:p14="http://schemas.microsoft.com/office/powerpoint/2010/main" val="262492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31517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408653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316527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604945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90661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10D20-F6F0-4E40-B0F3-3B8F81600C04}" type="datetimeFigureOut">
              <a:rPr lang="en-CA" smtClean="0"/>
              <a:t>2021-11-29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4240267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110D20-F6F0-4E40-B0F3-3B8F81600C04}" type="datetimeFigureOut">
              <a:rPr lang="en-CA" smtClean="0"/>
              <a:t>2021-11-29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51285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110D20-F6F0-4E40-B0F3-3B8F81600C04}" type="datetimeFigureOut">
              <a:rPr lang="en-CA" smtClean="0"/>
              <a:t>2021-11-29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5080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110D20-F6F0-4E40-B0F3-3B8F81600C04}" type="datetimeFigureOut">
              <a:rPr lang="en-CA" smtClean="0"/>
              <a:t>2021-11-29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70623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10D20-F6F0-4E40-B0F3-3B8F81600C04}" type="datetimeFigureOut">
              <a:rPr lang="en-CA" smtClean="0"/>
              <a:t>2021-11-29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065699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91502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303620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03500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93803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3965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69738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25821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127289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86078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3851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60491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394B5-49C6-42DD-AE64-F18F00B39052}" type="datetimeFigureOut">
              <a:rPr lang="en-CA" smtClean="0"/>
              <a:t>2021-11-29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173232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394B5-49C6-42DD-AE64-F18F00B39052}" type="datetimeFigureOut">
              <a:rPr lang="en-CA" smtClean="0"/>
              <a:t>2021-11-29</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0D3F0-AFD7-4836-9077-2E8591B1E88D}" type="slidenum">
              <a:rPr lang="en-CA" smtClean="0"/>
              <a:t>‹#›</a:t>
            </a:fld>
            <a:endParaRPr lang="en-CA" dirty="0"/>
          </a:p>
        </p:txBody>
      </p:sp>
    </p:spTree>
    <p:extLst>
      <p:ext uri="{BB962C8B-B14F-4D97-AF65-F5344CB8AC3E}">
        <p14:creationId xmlns:p14="http://schemas.microsoft.com/office/powerpoint/2010/main" val="1179529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10D20-F6F0-4E40-B0F3-3B8F81600C04}" type="datetimeFigureOut">
              <a:rPr lang="en-CA" smtClean="0"/>
              <a:t>2021-11-29</a:t>
            </a:fld>
            <a:endParaRPr lang="en-C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706A3-381B-4491-B70D-FBCCE11F88AD}" type="slidenum">
              <a:rPr lang="en-CA" smtClean="0"/>
              <a:t>‹#›</a:t>
            </a:fld>
            <a:endParaRPr lang="en-CA"/>
          </a:p>
        </p:txBody>
      </p:sp>
    </p:spTree>
    <p:extLst>
      <p:ext uri="{BB962C8B-B14F-4D97-AF65-F5344CB8AC3E}">
        <p14:creationId xmlns:p14="http://schemas.microsoft.com/office/powerpoint/2010/main" val="1580397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terfisk.com/2020/07/the-imagination-sundial-a-new-design-tool-to-help-us-imagine-what-we-might-seek-from-the-future-and-how-to-do-imagine-better/"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amarackcommunity.ca/eventlisting#webinar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thought.com/learning/types-of-imagina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tamarackcommunity.ca/online-cours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teachthought.com/learning/types-of-imagina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0976" y="4053385"/>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0CA67455-5AE7-BA4C-95A5-77B0E1319D57}"/>
              </a:ext>
            </a:extLst>
          </p:cNvPr>
          <p:cNvPicPr>
            <a:picLocks noChangeAspect="1"/>
          </p:cNvPicPr>
          <p:nvPr/>
        </p:nvPicPr>
        <p:blipFill rotWithShape="1">
          <a:blip r:embed="rId2">
            <a:extLst>
              <a:ext uri="{28A0092B-C50C-407E-A947-70E740481C1C}">
                <a14:useLocalDpi xmlns:a14="http://schemas.microsoft.com/office/drawing/2010/main" val="0"/>
              </a:ext>
            </a:extLst>
          </a:blip>
          <a:srcRect t="26846"/>
          <a:stretch/>
        </p:blipFill>
        <p:spPr>
          <a:xfrm>
            <a:off x="0" y="0"/>
            <a:ext cx="12192000" cy="5944150"/>
          </a:xfrm>
          <a:prstGeom prst="rect">
            <a:avLst/>
          </a:prstGeom>
        </p:spPr>
      </p:pic>
      <p:sp>
        <p:nvSpPr>
          <p:cNvPr id="5" name="Rectangle 4">
            <a:extLst>
              <a:ext uri="{FF2B5EF4-FFF2-40B4-BE49-F238E27FC236}">
                <a16:creationId xmlns:a16="http://schemas.microsoft.com/office/drawing/2014/main" id="{740E5F60-4F51-5645-9E27-E4C195841F01}"/>
              </a:ext>
            </a:extLst>
          </p:cNvPr>
          <p:cNvSpPr/>
          <p:nvPr/>
        </p:nvSpPr>
        <p:spPr>
          <a:xfrm>
            <a:off x="0" y="0"/>
            <a:ext cx="12192000" cy="5944148"/>
          </a:xfrm>
          <a:prstGeom prst="rect">
            <a:avLst/>
          </a:prstGeom>
          <a:solidFill>
            <a:srgbClr val="004946">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a:extLst>
              <a:ext uri="{FF2B5EF4-FFF2-40B4-BE49-F238E27FC236}">
                <a16:creationId xmlns:a16="http://schemas.microsoft.com/office/drawing/2014/main" id="{3235870B-444B-A94F-849C-EAE96CA4BAF2}"/>
              </a:ext>
            </a:extLst>
          </p:cNvPr>
          <p:cNvSpPr txBox="1"/>
          <p:nvPr/>
        </p:nvSpPr>
        <p:spPr>
          <a:xfrm>
            <a:off x="4843894" y="1098519"/>
            <a:ext cx="2504212" cy="369332"/>
          </a:xfrm>
          <a:prstGeom prst="rect">
            <a:avLst/>
          </a:prstGeom>
          <a:noFill/>
        </p:spPr>
        <p:txBody>
          <a:bodyPr wrap="none" rtlCol="0">
            <a:spAutoFit/>
          </a:bodyPr>
          <a:lstStyle/>
          <a:p>
            <a:r>
              <a:rPr lang="en-US" i="1" dirty="0">
                <a:solidFill>
                  <a:schemeClr val="bg1"/>
                </a:solidFill>
                <a:latin typeface="Baskerville" panose="02020502070401020303" pitchFamily="18" charset="0"/>
                <a:ea typeface="Baskerville" panose="02020502070401020303" pitchFamily="18" charset="0"/>
              </a:rPr>
              <a:t>A Tamarack Workshop  </a:t>
            </a:r>
          </a:p>
        </p:txBody>
      </p:sp>
      <p:pic>
        <p:nvPicPr>
          <p:cNvPr id="11" name="Picture 10">
            <a:extLst>
              <a:ext uri="{FF2B5EF4-FFF2-40B4-BE49-F238E27FC236}">
                <a16:creationId xmlns:a16="http://schemas.microsoft.com/office/drawing/2014/main" id="{25C4E692-9EC4-2849-923A-BD3756211A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4496" y="6057341"/>
            <a:ext cx="2186588" cy="686730"/>
          </a:xfrm>
          <a:prstGeom prst="rect">
            <a:avLst/>
          </a:prstGeom>
        </p:spPr>
      </p:pic>
      <p:sp>
        <p:nvSpPr>
          <p:cNvPr id="8" name="TextBox 7">
            <a:extLst>
              <a:ext uri="{FF2B5EF4-FFF2-40B4-BE49-F238E27FC236}">
                <a16:creationId xmlns:a16="http://schemas.microsoft.com/office/drawing/2014/main" id="{2D0F92C9-3157-4306-B2AD-5B84C9F18BD9}"/>
              </a:ext>
            </a:extLst>
          </p:cNvPr>
          <p:cNvSpPr txBox="1"/>
          <p:nvPr/>
        </p:nvSpPr>
        <p:spPr>
          <a:xfrm>
            <a:off x="1010835" y="2321004"/>
            <a:ext cx="10310070" cy="1846659"/>
          </a:xfrm>
          <a:prstGeom prst="rect">
            <a:avLst/>
          </a:prstGeom>
          <a:noFill/>
        </p:spPr>
        <p:txBody>
          <a:bodyPr wrap="square" rtlCol="0">
            <a:spAutoFit/>
          </a:bodyPr>
          <a:lstStyle/>
          <a:p>
            <a:pPr algn="ctr"/>
            <a:r>
              <a:rPr lang="en-CA" sz="7200" dirty="0">
                <a:solidFill>
                  <a:schemeClr val="bg1"/>
                </a:solidFill>
              </a:rPr>
              <a:t>Imagination and Design </a:t>
            </a:r>
          </a:p>
          <a:p>
            <a:pPr algn="ctr"/>
            <a:endParaRPr lang="en-CA" dirty="0">
              <a:solidFill>
                <a:schemeClr val="bg1"/>
              </a:solidFill>
            </a:endParaRPr>
          </a:p>
          <a:p>
            <a:pPr algn="ctr"/>
            <a:r>
              <a:rPr lang="en-CA" sz="2400" i="1" dirty="0">
                <a:solidFill>
                  <a:schemeClr val="bg1"/>
                </a:solidFill>
              </a:rPr>
              <a:t>With Cameron Norman and Liz Weaver </a:t>
            </a:r>
          </a:p>
        </p:txBody>
      </p:sp>
    </p:spTree>
    <p:extLst>
      <p:ext uri="{BB962C8B-B14F-4D97-AF65-F5344CB8AC3E}">
        <p14:creationId xmlns:p14="http://schemas.microsoft.com/office/powerpoint/2010/main" val="23161575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mail-m_-7146433944125897429Picture 6">
            <a:extLst>
              <a:ext uri="{FF2B5EF4-FFF2-40B4-BE49-F238E27FC236}">
                <a16:creationId xmlns:a16="http://schemas.microsoft.com/office/drawing/2014/main" id="{26AD6E5F-F27A-442B-BEBC-09AA02A77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665" y="682190"/>
            <a:ext cx="6583190" cy="57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06CF2CF-5509-49E0-91EA-9AD5FDD4D893}"/>
              </a:ext>
            </a:extLst>
          </p:cNvPr>
          <p:cNvSpPr txBox="1"/>
          <p:nvPr/>
        </p:nvSpPr>
        <p:spPr>
          <a:xfrm>
            <a:off x="277091" y="2059709"/>
            <a:ext cx="4924083" cy="2708434"/>
          </a:xfrm>
          <a:prstGeom prst="rect">
            <a:avLst/>
          </a:prstGeom>
          <a:noFill/>
        </p:spPr>
        <p:txBody>
          <a:bodyPr wrap="square" rtlCol="0">
            <a:spAutoFit/>
          </a:bodyPr>
          <a:lstStyle/>
          <a:p>
            <a:r>
              <a:rPr lang="en-CA" sz="2400" dirty="0">
                <a:solidFill>
                  <a:srgbClr val="00918B"/>
                </a:solidFill>
              </a:rPr>
              <a:t>The Imagination Sundial </a:t>
            </a:r>
          </a:p>
          <a:p>
            <a:endParaRPr lang="en-CA" sz="2400" dirty="0"/>
          </a:p>
          <a:p>
            <a:r>
              <a:rPr lang="en-CA" sz="2400" dirty="0"/>
              <a:t>How can the sundial help us to design better and use our imaginations more fully?  </a:t>
            </a:r>
          </a:p>
          <a:p>
            <a:endParaRPr lang="en-CA" dirty="0"/>
          </a:p>
          <a:p>
            <a:endParaRPr lang="en-CA" dirty="0"/>
          </a:p>
          <a:p>
            <a:r>
              <a:rPr lang="en-CA" sz="1400" dirty="0"/>
              <a:t>Source:  Peter Fisk – </a:t>
            </a:r>
            <a:r>
              <a:rPr lang="en-CA" sz="1400" dirty="0">
                <a:hlinkClick r:id="rId3"/>
              </a:rPr>
              <a:t>The Imagination Sundial </a:t>
            </a:r>
            <a:endParaRPr lang="en-CA" sz="1400" dirty="0"/>
          </a:p>
        </p:txBody>
      </p:sp>
    </p:spTree>
    <p:extLst>
      <p:ext uri="{BB962C8B-B14F-4D97-AF65-F5344CB8AC3E}">
        <p14:creationId xmlns:p14="http://schemas.microsoft.com/office/powerpoint/2010/main" val="427418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2341300"/>
            <a:ext cx="894283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Leveraging Imagination</a:t>
            </a:r>
          </a:p>
          <a:p>
            <a:endParaRPr lang="en-US" sz="2400" dirty="0">
              <a:solidFill>
                <a:schemeClr val="bg1"/>
              </a:solidFill>
              <a:latin typeface="Glacial Indifference" pitchFamily="2" charset="0"/>
            </a:endParaRPr>
          </a:p>
          <a:p>
            <a:r>
              <a:rPr lang="en-CA" sz="2800" b="1" dirty="0">
                <a:solidFill>
                  <a:schemeClr val="bg1"/>
                </a:solidFill>
                <a:effectLst/>
                <a:latin typeface="Arial" panose="020B0604020202020204" pitchFamily="34" charset="0"/>
                <a:ea typeface="Arial" panose="020B0604020202020204" pitchFamily="34" charset="0"/>
              </a:rPr>
              <a:t>What can individuals and organizations do to leverage the power of imagination in their work?  </a:t>
            </a: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191783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2228671"/>
            <a:ext cx="890609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Futures and Foresight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lvl="0"/>
            <a:r>
              <a:rPr lang="en-CA" sz="2800" dirty="0">
                <a:latin typeface="Glacial Indifference" pitchFamily="50" charset="0"/>
              </a:rPr>
              <a:t>What is futures and foresight and how does this fit with design?  </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0348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4" y="1779023"/>
            <a:ext cx="939527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The Webinar Series  </a:t>
            </a:r>
          </a:p>
          <a:p>
            <a:endParaRPr lang="it-IT" sz="2400" b="1" dirty="0">
              <a:solidFill>
                <a:schemeClr val="bg1"/>
              </a:solidFill>
              <a:effectLst/>
              <a:latin typeface="Arial" panose="020B0604020202020204" pitchFamily="34" charset="0"/>
              <a:ea typeface="Arial" panose="020B0604020202020204" pitchFamily="34" charset="0"/>
            </a:endParaRPr>
          </a:p>
          <a:p>
            <a:pPr marL="457200" indent="-457200">
              <a:buFont typeface="+mj-lt"/>
              <a:buAutoNum type="arabicPeriod"/>
            </a:pPr>
            <a:r>
              <a:rPr lang="it-IT" sz="2400" dirty="0">
                <a:solidFill>
                  <a:schemeClr val="bg1"/>
                </a:solidFill>
                <a:ea typeface="Arial" panose="020B0604020202020204" pitchFamily="34" charset="0"/>
              </a:rPr>
              <a:t>Imagination and Design – December 7, 2021 </a:t>
            </a:r>
          </a:p>
          <a:p>
            <a:pPr marL="457200" indent="-457200">
              <a:buFont typeface="+mj-lt"/>
              <a:buAutoNum type="arabicPeriod"/>
            </a:pPr>
            <a:r>
              <a:rPr lang="it-IT" sz="2400" dirty="0">
                <a:solidFill>
                  <a:schemeClr val="bg1"/>
                </a:solidFill>
                <a:ea typeface="Arial" panose="020B0604020202020204" pitchFamily="34" charset="0"/>
              </a:rPr>
              <a:t>Design Production and Solutions – January 12, 2022 </a:t>
            </a:r>
          </a:p>
          <a:p>
            <a:pPr marL="457200" indent="-457200">
              <a:buFont typeface="+mj-lt"/>
              <a:buAutoNum type="arabicPeriod"/>
            </a:pPr>
            <a:r>
              <a:rPr lang="it-IT" sz="2400" dirty="0">
                <a:solidFill>
                  <a:schemeClr val="bg1"/>
                </a:solidFill>
                <a:ea typeface="Arial" panose="020B0604020202020204" pitchFamily="34" charset="0"/>
              </a:rPr>
              <a:t>Design:  Application and Lessons Learned – February 2, 2022</a:t>
            </a:r>
          </a:p>
          <a:p>
            <a:pPr marL="457200" indent="-457200">
              <a:buFont typeface="+mj-lt"/>
              <a:buAutoNum type="arabicPeriod"/>
            </a:pPr>
            <a:endParaRPr lang="it-IT" sz="2400" dirty="0">
              <a:solidFill>
                <a:schemeClr val="bg1"/>
              </a:solidFill>
              <a:effectLst/>
              <a:latin typeface="Arial" panose="020B0604020202020204" pitchFamily="34" charset="0"/>
              <a:ea typeface="Arial" panose="020B0604020202020204" pitchFamily="34" charset="0"/>
            </a:endParaRPr>
          </a:p>
          <a:p>
            <a:pPr marL="457200" indent="-457200">
              <a:buFont typeface="+mj-lt"/>
              <a:buAutoNum type="arabicPeriod"/>
            </a:pPr>
            <a:endParaRPr lang="it-IT" sz="2400" dirty="0">
              <a:solidFill>
                <a:schemeClr val="bg1"/>
              </a:solidFill>
              <a:ea typeface="Arial" panose="020B0604020202020204" pitchFamily="34" charset="0"/>
            </a:endParaRPr>
          </a:p>
          <a:p>
            <a:r>
              <a:rPr lang="it-IT" sz="2400" dirty="0">
                <a:solidFill>
                  <a:schemeClr val="bg1"/>
                </a:solidFill>
                <a:effectLst/>
                <a:latin typeface="Arial" panose="020B0604020202020204" pitchFamily="34" charset="0"/>
                <a:ea typeface="Arial" panose="020B0604020202020204" pitchFamily="34" charset="0"/>
              </a:rPr>
              <a:t>Sign up for the </a:t>
            </a:r>
            <a:r>
              <a:rPr lang="it-IT" sz="2400" dirty="0">
                <a:solidFill>
                  <a:schemeClr val="accent1">
                    <a:lumMod val="60000"/>
                    <a:lumOff val="40000"/>
                  </a:schemeClr>
                </a:solidFill>
                <a:effectLst/>
                <a:latin typeface="Arial" panose="020B0604020202020204" pitchFamily="34" charset="0"/>
                <a:ea typeface="Arial" panose="020B0604020202020204" pitchFamily="34" charset="0"/>
                <a:hlinkClick r:id="rId2">
                  <a:extLst>
                    <a:ext uri="{A12FA001-AC4F-418D-AE19-62706E023703}">
                      <ahyp:hlinkClr xmlns:ahyp="http://schemas.microsoft.com/office/drawing/2018/hyperlinkcolor" val="tx"/>
                    </a:ext>
                  </a:extLst>
                </a:hlinkClick>
              </a:rPr>
              <a:t>webinar series</a:t>
            </a:r>
            <a:r>
              <a:rPr lang="it-IT" sz="2400" dirty="0">
                <a:solidFill>
                  <a:schemeClr val="bg1"/>
                </a:solidFill>
                <a:ea typeface="Arial" panose="020B0604020202020204" pitchFamily="34" charset="0"/>
              </a:rPr>
              <a:t>.  </a:t>
            </a:r>
            <a:endParaRPr lang="en-CA" sz="2400" dirty="0">
              <a:solidFill>
                <a:schemeClr val="bg1"/>
              </a:solidFill>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199995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882688" y="657444"/>
            <a:ext cx="10252802" cy="442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Poll:  </a:t>
            </a:r>
            <a:r>
              <a:rPr lang="en-CA" sz="2400" dirty="0">
                <a:solidFill>
                  <a:srgbClr val="00918B"/>
                </a:solidFill>
              </a:rPr>
              <a:t>There are 8 Imagination types</a:t>
            </a:r>
            <a:r>
              <a:rPr lang="en-CA" sz="2400" dirty="0">
                <a:solidFill>
                  <a:srgbClr val="00918B"/>
                </a:solidFill>
                <a:effectLst/>
                <a:latin typeface="Arial" panose="020B0604020202020204" pitchFamily="34" charset="0"/>
                <a:ea typeface="Arial" panose="020B0604020202020204" pitchFamily="34" charset="0"/>
              </a:rPr>
              <a:t>.  Which type of Imagination would you like to explore further?    </a:t>
            </a:r>
          </a:p>
          <a:p>
            <a:pPr>
              <a:lnSpc>
                <a:spcPct val="115000"/>
              </a:lnSpc>
            </a:pPr>
            <a:endParaRPr lang="en-CA" dirty="0">
              <a:ea typeface="Arial" panose="020B0604020202020204" pitchFamily="34" charset="0"/>
            </a:endParaRP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Effectuate Imagination – combining ideas together to synergize concepts </a:t>
            </a: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Intellect</a:t>
            </a:r>
            <a:r>
              <a:rPr lang="en-CA" dirty="0">
                <a:ea typeface="Arial" panose="020B0604020202020204" pitchFamily="34" charset="0"/>
              </a:rPr>
              <a:t>ual Imagination – developing a hypothesis or pondering ideas </a:t>
            </a: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Imaginative Fantasy Imagination – create and develop stories, pictures, poe</a:t>
            </a:r>
            <a:r>
              <a:rPr lang="en-CA" dirty="0">
                <a:ea typeface="Arial" panose="020B0604020202020204" pitchFamily="34" charset="0"/>
              </a:rPr>
              <a:t>ms, etc.</a:t>
            </a:r>
          </a:p>
          <a:p>
            <a:pPr marL="342900" indent="-342900">
              <a:lnSpc>
                <a:spcPct val="115000"/>
              </a:lnSpc>
              <a:buFont typeface="+mj-lt"/>
              <a:buAutoNum type="arabicPeriod"/>
            </a:pPr>
            <a:r>
              <a:rPr lang="en-CA" dirty="0">
                <a:ea typeface="Arial" panose="020B0604020202020204" pitchFamily="34" charset="0"/>
              </a:rPr>
              <a:t>Empathy Imagination – weaving in the emotions of others </a:t>
            </a: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Strategic Imagination – evaluating opportunities through mental scenarios </a:t>
            </a:r>
          </a:p>
          <a:p>
            <a:pPr marL="342900" indent="-342900">
              <a:lnSpc>
                <a:spcPct val="115000"/>
              </a:lnSpc>
              <a:buFont typeface="+mj-lt"/>
              <a:buAutoNum type="arabicPeriod"/>
            </a:pPr>
            <a:r>
              <a:rPr lang="en-CA" dirty="0">
                <a:ea typeface="Arial" panose="020B0604020202020204" pitchFamily="34" charset="0"/>
              </a:rPr>
              <a:t>Emotional Imagination – manifesting emotional dispositions and scenarios </a:t>
            </a: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Dreams – unconscious form of imagination made up of ideas, images, emotions and sensations</a:t>
            </a:r>
          </a:p>
          <a:p>
            <a:pPr marL="342900" indent="-342900">
              <a:lnSpc>
                <a:spcPct val="115000"/>
              </a:lnSpc>
              <a:buFont typeface="+mj-lt"/>
              <a:buAutoNum type="arabicPeriod"/>
            </a:pPr>
            <a:r>
              <a:rPr lang="en-CA" dirty="0">
                <a:ea typeface="Arial" panose="020B0604020202020204" pitchFamily="34" charset="0"/>
              </a:rPr>
              <a:t>Memory Reconstruction – retrieving memories of people, objects and events </a:t>
            </a:r>
            <a:r>
              <a:rPr lang="en-CA" sz="1800" dirty="0">
                <a:effectLst/>
                <a:latin typeface="Arial" panose="020B0604020202020204" pitchFamily="34" charset="0"/>
                <a:ea typeface="Arial" panose="020B0604020202020204" pitchFamily="34" charset="0"/>
              </a:rPr>
              <a:t> </a:t>
            </a:r>
          </a:p>
          <a:p>
            <a:pPr>
              <a:lnSpc>
                <a:spcPct val="115000"/>
              </a:lnSpc>
            </a:pPr>
            <a:endParaRPr lang="en-CA" sz="2400" dirty="0">
              <a:solidFill>
                <a:srgbClr val="008989"/>
              </a:solidFill>
              <a:effectLst/>
              <a:latin typeface="Glacial Indifference" pitchFamily="50" charset="0"/>
              <a:ea typeface="Arial" panose="020B0604020202020204" pitchFamily="34" charset="0"/>
            </a:endParaRPr>
          </a:p>
          <a:p>
            <a:pPr>
              <a:lnSpc>
                <a:spcPct val="115000"/>
              </a:lnSpc>
            </a:pPr>
            <a:r>
              <a:rPr lang="en-CA" dirty="0">
                <a:solidFill>
                  <a:srgbClr val="008989"/>
                </a:solidFill>
                <a:effectLst/>
                <a:latin typeface="Glacial Indifference" pitchFamily="50" charset="0"/>
                <a:ea typeface="Arial" panose="020B0604020202020204" pitchFamily="34" charset="0"/>
              </a:rPr>
              <a:t>Source:  </a:t>
            </a:r>
            <a:r>
              <a:rPr lang="en-CA" dirty="0">
                <a:solidFill>
                  <a:srgbClr val="008989"/>
                </a:solidFill>
                <a:effectLst/>
                <a:latin typeface="Glacial Indifference" pitchFamily="50" charset="0"/>
                <a:ea typeface="Arial" panose="020B0604020202020204" pitchFamily="34" charset="0"/>
                <a:hlinkClick r:id="rId3"/>
              </a:rPr>
              <a:t>https://www.teachthought.com/learning/types-of-imagination/</a:t>
            </a:r>
            <a:r>
              <a:rPr lang="en-CA" dirty="0">
                <a:solidFill>
                  <a:srgbClr val="008989"/>
                </a:solidFill>
                <a:effectLst/>
                <a:latin typeface="Glacial Indifference" pitchFamily="50" charset="0"/>
                <a:ea typeface="Arial" panose="020B0604020202020204" pitchFamily="34" charset="0"/>
              </a:rPr>
              <a:t> </a:t>
            </a:r>
            <a:endParaRPr lang="en-CA"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222769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E83E24-9AB3-D141-BBD6-A60990316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194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pic>
        <p:nvPicPr>
          <p:cNvPr id="4" name="Picture 3">
            <a:extLst>
              <a:ext uri="{FF2B5EF4-FFF2-40B4-BE49-F238E27FC236}">
                <a16:creationId xmlns:a16="http://schemas.microsoft.com/office/drawing/2014/main" id="{D48818C5-4A52-4290-B36B-9BCB7A8F8D3E}"/>
              </a:ext>
            </a:extLst>
          </p:cNvPr>
          <p:cNvPicPr>
            <a:picLocks noChangeAspect="1"/>
          </p:cNvPicPr>
          <p:nvPr/>
        </p:nvPicPr>
        <p:blipFill>
          <a:blip r:embed="rId3"/>
          <a:stretch>
            <a:fillRect/>
          </a:stretch>
        </p:blipFill>
        <p:spPr>
          <a:xfrm>
            <a:off x="772855" y="1609902"/>
            <a:ext cx="10810875" cy="2409825"/>
          </a:xfrm>
          <a:prstGeom prst="rect">
            <a:avLst/>
          </a:prstGeom>
        </p:spPr>
      </p:pic>
      <p:sp>
        <p:nvSpPr>
          <p:cNvPr id="5" name="TextBox 4">
            <a:extLst>
              <a:ext uri="{FF2B5EF4-FFF2-40B4-BE49-F238E27FC236}">
                <a16:creationId xmlns:a16="http://schemas.microsoft.com/office/drawing/2014/main" id="{B1833FD3-968A-4FAA-B541-13A34C0C7C2B}"/>
              </a:ext>
            </a:extLst>
          </p:cNvPr>
          <p:cNvSpPr txBox="1"/>
          <p:nvPr/>
        </p:nvSpPr>
        <p:spPr>
          <a:xfrm>
            <a:off x="772855" y="765532"/>
            <a:ext cx="10107665" cy="461665"/>
          </a:xfrm>
          <a:prstGeom prst="rect">
            <a:avLst/>
          </a:prstGeom>
          <a:noFill/>
        </p:spPr>
        <p:txBody>
          <a:bodyPr wrap="square" rtlCol="0">
            <a:spAutoFit/>
          </a:bodyPr>
          <a:lstStyle/>
          <a:p>
            <a:r>
              <a:rPr lang="en-CA" sz="2400" dirty="0">
                <a:solidFill>
                  <a:schemeClr val="bg1"/>
                </a:solidFill>
              </a:rPr>
              <a:t>Build your skillset through Tamarack’s Foundation Online Learning Courses</a:t>
            </a:r>
          </a:p>
        </p:txBody>
      </p:sp>
      <p:sp>
        <p:nvSpPr>
          <p:cNvPr id="7" name="TextBox 6">
            <a:extLst>
              <a:ext uri="{FF2B5EF4-FFF2-40B4-BE49-F238E27FC236}">
                <a16:creationId xmlns:a16="http://schemas.microsoft.com/office/drawing/2014/main" id="{8294DA31-7089-4AC2-80CB-9F243565F600}"/>
              </a:ext>
            </a:extLst>
          </p:cNvPr>
          <p:cNvSpPr txBox="1"/>
          <p:nvPr/>
        </p:nvSpPr>
        <p:spPr>
          <a:xfrm>
            <a:off x="772855" y="4696595"/>
            <a:ext cx="9102055" cy="646331"/>
          </a:xfrm>
          <a:prstGeom prst="rect">
            <a:avLst/>
          </a:prstGeom>
          <a:noFill/>
        </p:spPr>
        <p:txBody>
          <a:bodyPr wrap="square" rtlCol="0">
            <a:spAutoFit/>
          </a:bodyPr>
          <a:lstStyle/>
          <a:p>
            <a:r>
              <a:rPr lang="en-CA" dirty="0">
                <a:solidFill>
                  <a:schemeClr val="bg1"/>
                </a:solidFill>
              </a:rPr>
              <a:t>Courses are available in French and English</a:t>
            </a:r>
          </a:p>
          <a:p>
            <a:r>
              <a:rPr lang="en-CA" dirty="0">
                <a:solidFill>
                  <a:schemeClr val="bg1"/>
                </a:solidFill>
              </a:rPr>
              <a:t>To learn more visit: </a:t>
            </a:r>
            <a:r>
              <a:rPr lang="en-CA" dirty="0">
                <a:solidFill>
                  <a:schemeClr val="bg1"/>
                </a:solidFill>
                <a:hlinkClick r:id="rId4">
                  <a:extLst>
                    <a:ext uri="{A12FA001-AC4F-418D-AE19-62706E023703}">
                      <ahyp:hlinkClr xmlns:ahyp="http://schemas.microsoft.com/office/drawing/2018/hyperlinkcolor" val="tx"/>
                    </a:ext>
                  </a:extLst>
                </a:hlinkClick>
              </a:rPr>
              <a:t>https://www.tamarackcommunity.ca/online-courses</a:t>
            </a:r>
            <a:endParaRPr lang="en-CA" dirty="0">
              <a:solidFill>
                <a:schemeClr val="bg1"/>
              </a:solidFill>
            </a:endParaRPr>
          </a:p>
        </p:txBody>
      </p:sp>
    </p:spTree>
    <p:extLst>
      <p:ext uri="{BB962C8B-B14F-4D97-AF65-F5344CB8AC3E}">
        <p14:creationId xmlns:p14="http://schemas.microsoft.com/office/powerpoint/2010/main" val="99959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CEEC2-579E-4F47-AFC9-047732241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021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dirty="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dirty="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721454" y="547759"/>
            <a:ext cx="1023748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dirty="0">
                <a:solidFill>
                  <a:prstClr val="white"/>
                </a:solidFill>
                <a:latin typeface="Glacial Indifference" pitchFamily="2" charset="0"/>
                <a:ea typeface="ＭＳ Ｐゴシック" charset="-128"/>
              </a:rPr>
              <a:t>Gratitude &amp; Acknowledgement</a:t>
            </a:r>
            <a:br>
              <a:rPr lang="en-US" sz="2400" dirty="0">
                <a:solidFill>
                  <a:prstClr val="white"/>
                </a:solidFill>
                <a:latin typeface="Glacial Indifference" pitchFamily="2" charset="0"/>
                <a:ea typeface="ＭＳ Ｐゴシック" charset="-128"/>
              </a:rPr>
            </a:b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We begin this workshop by acknowledging that we are meeting on Indigenous land.  As settlers, we are grateful for the opportunity to meet, and we thank all the generations of Indigenous peoples who have taken care of this land.  </a:t>
            </a: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As settlers, this recognition of the contributions and historic importance of Indigenous peoples must be clearly and overtly connected to our collective commitment to make the promise and the challenge of Truth and Reconciliation real in our communities.</a:t>
            </a: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i="1" dirty="0">
                <a:solidFill>
                  <a:srgbClr val="FFC000"/>
                </a:solidFill>
                <a:latin typeface="Glacial Indifference" pitchFamily="2" charset="0"/>
                <a:ea typeface="ＭＳ Ｐゴシック" charset="-128"/>
              </a:rPr>
              <a:t>Please share in the chat box your name and location.</a:t>
            </a:r>
            <a:r>
              <a:rPr lang="en-US" sz="2400" i="1" dirty="0">
                <a:solidFill>
                  <a:srgbClr val="FFC000"/>
                </a:solidFill>
                <a:highlight>
                  <a:srgbClr val="FFFF00"/>
                </a:highlight>
                <a:latin typeface="Glacial Indifference" pitchFamily="2" charset="0"/>
                <a:ea typeface="ＭＳ Ｐゴシック" charset="-128"/>
              </a:rPr>
              <a:t>  </a:t>
            </a:r>
          </a:p>
        </p:txBody>
      </p:sp>
      <p:pic>
        <p:nvPicPr>
          <p:cNvPr id="10" name="Picture 9">
            <a:extLst>
              <a:ext uri="{FF2B5EF4-FFF2-40B4-BE49-F238E27FC236}">
                <a16:creationId xmlns:a16="http://schemas.microsoft.com/office/drawing/2014/main" id="{F2744D91-2F48-C24D-85A0-17342BB9F6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237735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dirty="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dirty="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020417" y="900097"/>
            <a:ext cx="1004485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dirty="0">
                <a:solidFill>
                  <a:prstClr val="white"/>
                </a:solidFill>
                <a:latin typeface="Glacial Indifference" pitchFamily="2" charset="0"/>
                <a:ea typeface="ＭＳ Ｐゴシック" charset="-128"/>
              </a:rPr>
              <a:t>Technical Considerations</a:t>
            </a:r>
          </a:p>
          <a:p>
            <a:pPr eaLnBrk="0" fontAlgn="base" hangingPunct="0">
              <a:spcBef>
                <a:spcPct val="0"/>
              </a:spcBef>
              <a:spcAft>
                <a:spcPct val="0"/>
              </a:spcAft>
            </a:pPr>
            <a:endParaRPr lang="en-US" sz="3600" b="1" dirty="0">
              <a:solidFill>
                <a:prstClr val="white"/>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We’ve got you covered </a:t>
            </a:r>
            <a:r>
              <a:rPr lang="en-US" sz="2800" dirty="0">
                <a:solidFill>
                  <a:schemeClr val="bg1"/>
                </a:solidFill>
                <a:latin typeface="Glacial Indifference" pitchFamily="2" charset="0"/>
                <a:ea typeface="ＭＳ Ｐゴシック" charset="-128"/>
              </a:rPr>
              <a:t>- You will receive a full recording of the call, the slides as well as a collection of links &amp; resources.</a:t>
            </a:r>
          </a:p>
          <a:p>
            <a:pPr marL="457200" indent="-457200" eaLnBrk="0" fontAlgn="base" hangingPunct="0">
              <a:spcBef>
                <a:spcPct val="0"/>
              </a:spcBef>
              <a:spcAft>
                <a:spcPct val="0"/>
              </a:spcAft>
              <a:buFont typeface="Arial" panose="020B0604020202020204" pitchFamily="34" charset="0"/>
              <a:buChar char="•"/>
            </a:pPr>
            <a:endParaRPr lang="en-US" sz="1000" dirty="0">
              <a:solidFill>
                <a:schemeClr val="bg1"/>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Join the conversation </a:t>
            </a:r>
            <a:r>
              <a:rPr lang="en-US" sz="2800" dirty="0">
                <a:solidFill>
                  <a:schemeClr val="bg1"/>
                </a:solidFill>
                <a:latin typeface="Glacial Indifference" pitchFamily="2" charset="0"/>
                <a:ea typeface="ＭＳ Ｐゴシック" charset="-128"/>
              </a:rPr>
              <a:t>- Use the Q&amp;A panel on your Zoom client to submit and vote for questions you’d like us to discuss.</a:t>
            </a:r>
          </a:p>
          <a:p>
            <a:pPr marL="457200" indent="-457200" eaLnBrk="0" fontAlgn="base" hangingPunct="0">
              <a:spcBef>
                <a:spcPct val="0"/>
              </a:spcBef>
              <a:spcAft>
                <a:spcPct val="0"/>
              </a:spcAft>
              <a:buFont typeface="Arial" panose="020B0604020202020204" pitchFamily="34" charset="0"/>
              <a:buChar char="•"/>
            </a:pPr>
            <a:endParaRPr lang="en-US" sz="1000" dirty="0">
              <a:solidFill>
                <a:schemeClr val="bg1"/>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Technical Support </a:t>
            </a:r>
            <a:r>
              <a:rPr lang="en-US" sz="2800" dirty="0">
                <a:solidFill>
                  <a:schemeClr val="bg1"/>
                </a:solidFill>
                <a:latin typeface="Glacial Indifference" pitchFamily="2" charset="0"/>
                <a:ea typeface="ＭＳ Ｐゴシック" charset="-128"/>
              </a:rPr>
              <a:t>- You can use the chat panel to ask for technical support throughout the webinar. </a:t>
            </a:r>
          </a:p>
          <a:p>
            <a:pPr eaLnBrk="0" fontAlgn="base" hangingPunct="0">
              <a:spcBef>
                <a:spcPct val="0"/>
              </a:spcBef>
              <a:spcAft>
                <a:spcPct val="0"/>
              </a:spcAft>
            </a:pPr>
            <a:br>
              <a:rPr lang="en-US" sz="2400" dirty="0">
                <a:solidFill>
                  <a:prstClr val="white"/>
                </a:solidFill>
                <a:latin typeface="Glacial Indifference" pitchFamily="2" charset="0"/>
                <a:ea typeface="ＭＳ Ｐゴシック" charset="-128"/>
              </a:rPr>
            </a:br>
            <a:endParaRPr lang="en-US" sz="2400" dirty="0">
              <a:solidFill>
                <a:prstClr val="white"/>
              </a:solidFill>
              <a:latin typeface="Glacial Indifference" pitchFamily="2" charset="0"/>
              <a:ea typeface="ＭＳ Ｐゴシック" charset="-128"/>
            </a:endParaRPr>
          </a:p>
        </p:txBody>
      </p:sp>
      <p:pic>
        <p:nvPicPr>
          <p:cNvPr id="10" name="Picture 9">
            <a:extLst>
              <a:ext uri="{FF2B5EF4-FFF2-40B4-BE49-F238E27FC236}">
                <a16:creationId xmlns:a16="http://schemas.microsoft.com/office/drawing/2014/main" id="{F2744D91-2F48-C24D-85A0-17342BB9F6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119805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pic>
        <p:nvPicPr>
          <p:cNvPr id="12" name="Picture 11">
            <a:extLst>
              <a:ext uri="{FF2B5EF4-FFF2-40B4-BE49-F238E27FC236}">
                <a16:creationId xmlns:a16="http://schemas.microsoft.com/office/drawing/2014/main" id="{214EA39A-F5F8-2E4A-BECF-7F1748CC61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
        <p:nvSpPr>
          <p:cNvPr id="13" name="Text Box 8">
            <a:extLst>
              <a:ext uri="{FF2B5EF4-FFF2-40B4-BE49-F238E27FC236}">
                <a16:creationId xmlns:a16="http://schemas.microsoft.com/office/drawing/2014/main" id="{830F1F43-0567-7F45-BE8C-DD3C6312E063}"/>
              </a:ext>
            </a:extLst>
          </p:cNvPr>
          <p:cNvSpPr txBox="1">
            <a:spLocks noChangeArrowheads="1"/>
          </p:cNvSpPr>
          <p:nvPr/>
        </p:nvSpPr>
        <p:spPr bwMode="auto">
          <a:xfrm>
            <a:off x="1866766" y="3677691"/>
            <a:ext cx="2206305" cy="50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lnSpc>
                <a:spcPct val="150000"/>
              </a:lnSpc>
            </a:pPr>
            <a:r>
              <a:rPr lang="en-CA" altLang="en-US" sz="2000" b="1" dirty="0">
                <a:solidFill>
                  <a:schemeClr val="bg1"/>
                </a:solidFill>
                <a:latin typeface="Glacial Indifference" pitchFamily="50" charset="0"/>
              </a:rPr>
              <a:t>Cameron Norman  </a:t>
            </a:r>
          </a:p>
        </p:txBody>
      </p:sp>
      <p:pic>
        <p:nvPicPr>
          <p:cNvPr id="4" name="Picture 3">
            <a:extLst>
              <a:ext uri="{FF2B5EF4-FFF2-40B4-BE49-F238E27FC236}">
                <a16:creationId xmlns:a16="http://schemas.microsoft.com/office/drawing/2014/main" id="{82DF5D30-6EFF-4AA4-8A9F-774F9DDCF86A}"/>
              </a:ext>
            </a:extLst>
          </p:cNvPr>
          <p:cNvPicPr>
            <a:picLocks noChangeAspect="1"/>
          </p:cNvPicPr>
          <p:nvPr/>
        </p:nvPicPr>
        <p:blipFill>
          <a:blip r:embed="rId3"/>
          <a:stretch>
            <a:fillRect/>
          </a:stretch>
        </p:blipFill>
        <p:spPr>
          <a:xfrm>
            <a:off x="1956654" y="1534239"/>
            <a:ext cx="1818392" cy="1932691"/>
          </a:xfrm>
          <a:prstGeom prst="rect">
            <a:avLst/>
          </a:prstGeom>
        </p:spPr>
      </p:pic>
      <p:pic>
        <p:nvPicPr>
          <p:cNvPr id="8" name="Picture 7">
            <a:extLst>
              <a:ext uri="{FF2B5EF4-FFF2-40B4-BE49-F238E27FC236}">
                <a16:creationId xmlns:a16="http://schemas.microsoft.com/office/drawing/2014/main" id="{0AE53D65-0D96-45FE-8522-915B9CDE8E3D}"/>
              </a:ext>
            </a:extLst>
          </p:cNvPr>
          <p:cNvPicPr>
            <a:picLocks noChangeAspect="1"/>
          </p:cNvPicPr>
          <p:nvPr/>
        </p:nvPicPr>
        <p:blipFill>
          <a:blip r:embed="rId4"/>
          <a:stretch>
            <a:fillRect/>
          </a:stretch>
        </p:blipFill>
        <p:spPr>
          <a:xfrm>
            <a:off x="6058642" y="1694577"/>
            <a:ext cx="1793454" cy="1772354"/>
          </a:xfrm>
          <a:prstGeom prst="rect">
            <a:avLst/>
          </a:prstGeom>
        </p:spPr>
      </p:pic>
      <p:sp>
        <p:nvSpPr>
          <p:cNvPr id="9" name="TextBox 8">
            <a:extLst>
              <a:ext uri="{FF2B5EF4-FFF2-40B4-BE49-F238E27FC236}">
                <a16:creationId xmlns:a16="http://schemas.microsoft.com/office/drawing/2014/main" id="{6337AC74-E1CD-487B-8DC6-5A24F7CDED1D}"/>
              </a:ext>
            </a:extLst>
          </p:cNvPr>
          <p:cNvSpPr txBox="1"/>
          <p:nvPr/>
        </p:nvSpPr>
        <p:spPr>
          <a:xfrm>
            <a:off x="6325477" y="3782944"/>
            <a:ext cx="1793454" cy="369332"/>
          </a:xfrm>
          <a:prstGeom prst="rect">
            <a:avLst/>
          </a:prstGeom>
          <a:noFill/>
        </p:spPr>
        <p:txBody>
          <a:bodyPr wrap="square" rtlCol="0">
            <a:spAutoFit/>
          </a:bodyPr>
          <a:lstStyle/>
          <a:p>
            <a:r>
              <a:rPr lang="en-CA" b="1" dirty="0">
                <a:solidFill>
                  <a:schemeClr val="bg1"/>
                </a:solidFill>
              </a:rPr>
              <a:t>Liz Weaver </a:t>
            </a:r>
          </a:p>
        </p:txBody>
      </p:sp>
    </p:spTree>
    <p:extLst>
      <p:ext uri="{BB962C8B-B14F-4D97-AF65-F5344CB8AC3E}">
        <p14:creationId xmlns:p14="http://schemas.microsoft.com/office/powerpoint/2010/main" val="407635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882688" y="657444"/>
            <a:ext cx="10252802" cy="447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Poll:  </a:t>
            </a:r>
            <a:r>
              <a:rPr lang="en-CA" sz="2400" dirty="0">
                <a:solidFill>
                  <a:srgbClr val="00918B"/>
                </a:solidFill>
              </a:rPr>
              <a:t>There are 8 Imagination types</a:t>
            </a:r>
            <a:r>
              <a:rPr lang="en-CA" sz="2400" dirty="0">
                <a:solidFill>
                  <a:srgbClr val="00918B"/>
                </a:solidFill>
                <a:effectLst/>
                <a:latin typeface="Arial" panose="020B0604020202020204" pitchFamily="34" charset="0"/>
                <a:ea typeface="Arial" panose="020B0604020202020204" pitchFamily="34" charset="0"/>
              </a:rPr>
              <a:t>.  Which type do you use most often?  </a:t>
            </a:r>
          </a:p>
          <a:p>
            <a:pPr>
              <a:lnSpc>
                <a:spcPct val="115000"/>
              </a:lnSpc>
            </a:pPr>
            <a:endParaRPr lang="en-CA" dirty="0">
              <a:ea typeface="Arial" panose="020B0604020202020204" pitchFamily="34" charset="0"/>
            </a:endParaRP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Effectuate Imagination – combining ideas together to synergize concepts </a:t>
            </a: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Intellect</a:t>
            </a:r>
            <a:r>
              <a:rPr lang="en-CA" dirty="0">
                <a:ea typeface="Arial" panose="020B0604020202020204" pitchFamily="34" charset="0"/>
              </a:rPr>
              <a:t>ual Imagination – developing a hypothesis or pondering ideas </a:t>
            </a: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Imaginative Fantasy Imagination – create and develop stories, pictures, poe</a:t>
            </a:r>
            <a:r>
              <a:rPr lang="en-CA" dirty="0">
                <a:ea typeface="Arial" panose="020B0604020202020204" pitchFamily="34" charset="0"/>
              </a:rPr>
              <a:t>ms, etc.</a:t>
            </a:r>
          </a:p>
          <a:p>
            <a:pPr marL="342900" indent="-342900">
              <a:lnSpc>
                <a:spcPct val="115000"/>
              </a:lnSpc>
              <a:buFont typeface="+mj-lt"/>
              <a:buAutoNum type="arabicPeriod"/>
            </a:pPr>
            <a:r>
              <a:rPr lang="en-CA" dirty="0">
                <a:ea typeface="Arial" panose="020B0604020202020204" pitchFamily="34" charset="0"/>
              </a:rPr>
              <a:t>Empathy Imagination – weaving in the emotions of others </a:t>
            </a: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Strategic Imagination – evaluating opportunities through mental scenarios </a:t>
            </a:r>
          </a:p>
          <a:p>
            <a:pPr marL="342900" indent="-342900">
              <a:lnSpc>
                <a:spcPct val="115000"/>
              </a:lnSpc>
              <a:buFont typeface="+mj-lt"/>
              <a:buAutoNum type="arabicPeriod"/>
            </a:pPr>
            <a:r>
              <a:rPr lang="en-CA" dirty="0">
                <a:ea typeface="Arial" panose="020B0604020202020204" pitchFamily="34" charset="0"/>
              </a:rPr>
              <a:t>Emotional Imagination – manifesting emotional dispositions and scenarios </a:t>
            </a:r>
          </a:p>
          <a:p>
            <a:pPr marL="342900" indent="-342900">
              <a:lnSpc>
                <a:spcPct val="115000"/>
              </a:lnSpc>
              <a:buFont typeface="+mj-lt"/>
              <a:buAutoNum type="arabicPeriod"/>
            </a:pPr>
            <a:r>
              <a:rPr lang="en-CA" sz="1800" dirty="0">
                <a:effectLst/>
                <a:latin typeface="Arial" panose="020B0604020202020204" pitchFamily="34" charset="0"/>
                <a:ea typeface="Arial" panose="020B0604020202020204" pitchFamily="34" charset="0"/>
              </a:rPr>
              <a:t>Dreams – unconscious form of imagination made up of ideas, images, emotions and sensations</a:t>
            </a:r>
          </a:p>
          <a:p>
            <a:pPr marL="342900" indent="-342900">
              <a:lnSpc>
                <a:spcPct val="115000"/>
              </a:lnSpc>
              <a:buFont typeface="+mj-lt"/>
              <a:buAutoNum type="arabicPeriod"/>
            </a:pPr>
            <a:r>
              <a:rPr lang="en-CA" dirty="0">
                <a:ea typeface="Arial" panose="020B0604020202020204" pitchFamily="34" charset="0"/>
              </a:rPr>
              <a:t>Memory Reconstruction – retrieving memories of people, objects and events </a:t>
            </a:r>
            <a:r>
              <a:rPr lang="en-CA" sz="1800" dirty="0">
                <a:effectLst/>
                <a:latin typeface="Arial" panose="020B0604020202020204" pitchFamily="34" charset="0"/>
                <a:ea typeface="Arial" panose="020B0604020202020204" pitchFamily="34" charset="0"/>
              </a:rPr>
              <a:t> </a:t>
            </a:r>
          </a:p>
          <a:p>
            <a:pPr>
              <a:lnSpc>
                <a:spcPct val="115000"/>
              </a:lnSpc>
            </a:pPr>
            <a:endParaRPr lang="en-CA" sz="2400" dirty="0">
              <a:solidFill>
                <a:srgbClr val="008989"/>
              </a:solidFill>
              <a:effectLst/>
              <a:latin typeface="Glacial Indifference" pitchFamily="50" charset="0"/>
              <a:ea typeface="Arial" panose="020B0604020202020204" pitchFamily="34" charset="0"/>
            </a:endParaRPr>
          </a:p>
          <a:p>
            <a:pPr>
              <a:lnSpc>
                <a:spcPct val="115000"/>
              </a:lnSpc>
            </a:pPr>
            <a:endParaRPr lang="en-CA" sz="2400" dirty="0">
              <a:solidFill>
                <a:srgbClr val="008989"/>
              </a:solidFill>
              <a:effectLst/>
              <a:latin typeface="Glacial Indifference" pitchFamily="50" charset="0"/>
              <a:ea typeface="Arial" panose="020B0604020202020204" pitchFamily="34" charset="0"/>
            </a:endParaRPr>
          </a:p>
          <a:p>
            <a:pPr>
              <a:lnSpc>
                <a:spcPct val="115000"/>
              </a:lnSpc>
            </a:pPr>
            <a:r>
              <a:rPr lang="en-CA" dirty="0">
                <a:solidFill>
                  <a:srgbClr val="008989"/>
                </a:solidFill>
                <a:effectLst/>
                <a:latin typeface="Glacial Indifference" pitchFamily="50" charset="0"/>
                <a:ea typeface="Arial" panose="020B0604020202020204" pitchFamily="34" charset="0"/>
              </a:rPr>
              <a:t>Source:  </a:t>
            </a:r>
            <a:r>
              <a:rPr lang="en-CA" dirty="0">
                <a:solidFill>
                  <a:srgbClr val="008989"/>
                </a:solidFill>
                <a:effectLst/>
                <a:latin typeface="Glacial Indifference" pitchFamily="50" charset="0"/>
                <a:ea typeface="Arial" panose="020B0604020202020204" pitchFamily="34" charset="0"/>
                <a:hlinkClick r:id="rId3"/>
              </a:rPr>
              <a:t>https://www.teachthought.com/learning/types-of-imagination/</a:t>
            </a:r>
            <a:r>
              <a:rPr lang="en-CA" dirty="0">
                <a:solidFill>
                  <a:srgbClr val="008989"/>
                </a:solidFill>
                <a:effectLst/>
                <a:latin typeface="Glacial Indifference" pitchFamily="50" charset="0"/>
                <a:ea typeface="Arial" panose="020B0604020202020204" pitchFamily="34" charset="0"/>
              </a:rPr>
              <a:t> </a:t>
            </a:r>
            <a:endParaRPr lang="en-CA"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2084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2341300"/>
            <a:ext cx="894283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Imagination and Design </a:t>
            </a:r>
          </a:p>
          <a:p>
            <a:endParaRPr lang="en-US" sz="2400" dirty="0">
              <a:solidFill>
                <a:schemeClr val="bg1"/>
              </a:solidFill>
              <a:latin typeface="Glacial Indifference" pitchFamily="2" charset="0"/>
            </a:endParaRPr>
          </a:p>
          <a:p>
            <a:r>
              <a:rPr lang="en-CA" sz="2800" b="1" dirty="0">
                <a:solidFill>
                  <a:schemeClr val="bg1"/>
                </a:solidFill>
                <a:effectLst/>
                <a:latin typeface="Arial" panose="020B0604020202020204" pitchFamily="34" charset="0"/>
                <a:ea typeface="Arial" panose="020B0604020202020204" pitchFamily="34" charset="0"/>
              </a:rPr>
              <a:t>What is the role of imagination in the process of design?  </a:t>
            </a: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397935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pic>
        <p:nvPicPr>
          <p:cNvPr id="5" name="Picture 4" descr="Logo&#10;&#10;Description automatically generated">
            <a:extLst>
              <a:ext uri="{FF2B5EF4-FFF2-40B4-BE49-F238E27FC236}">
                <a16:creationId xmlns:a16="http://schemas.microsoft.com/office/drawing/2014/main" id="{FDA18288-1CFB-4B82-9223-5E19E0E2B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17932"/>
            <a:ext cx="12192000" cy="4414810"/>
          </a:xfrm>
          <a:prstGeom prst="rect">
            <a:avLst/>
          </a:prstGeom>
        </p:spPr>
      </p:pic>
    </p:spTree>
    <p:extLst>
      <p:ext uri="{BB962C8B-B14F-4D97-AF65-F5344CB8AC3E}">
        <p14:creationId xmlns:p14="http://schemas.microsoft.com/office/powerpoint/2010/main" val="249429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pic>
        <p:nvPicPr>
          <p:cNvPr id="3" name="Picture 2" descr="Logo, icon&#10;&#10;Description automatically generated">
            <a:extLst>
              <a:ext uri="{FF2B5EF4-FFF2-40B4-BE49-F238E27FC236}">
                <a16:creationId xmlns:a16="http://schemas.microsoft.com/office/drawing/2014/main" id="{509CF770-64FD-4FEA-A2DC-22F75B359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588" y="207257"/>
            <a:ext cx="7226823" cy="6443485"/>
          </a:xfrm>
          <a:prstGeom prst="rect">
            <a:avLst/>
          </a:prstGeom>
        </p:spPr>
      </p:pic>
    </p:spTree>
    <p:extLst>
      <p:ext uri="{BB962C8B-B14F-4D97-AF65-F5344CB8AC3E}">
        <p14:creationId xmlns:p14="http://schemas.microsoft.com/office/powerpoint/2010/main" val="358350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03077" y="1775665"/>
            <a:ext cx="89060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Imagination and Creativity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lvl="0"/>
            <a:r>
              <a:rPr lang="en-CA" sz="2400" dirty="0">
                <a:latin typeface="Glacial Indifference" pitchFamily="50" charset="0"/>
              </a:rPr>
              <a:t>How does imagination and creativity go together?  Why is this of importance to those looking to create change?  </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076921777"/>
      </p:ext>
    </p:extLst>
  </p:cSld>
  <p:clrMapOvr>
    <a:masterClrMapping/>
  </p:clrMapOvr>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60D4B3D45BAE41AED6DF231F68537A" ma:contentTypeVersion="8" ma:contentTypeDescription="Create a new document." ma:contentTypeScope="" ma:versionID="c44e1fcb52a17abbf4437f5b3fba1d98">
  <xsd:schema xmlns:xsd="http://www.w3.org/2001/XMLSchema" xmlns:xs="http://www.w3.org/2001/XMLSchema" xmlns:p="http://schemas.microsoft.com/office/2006/metadata/properties" xmlns:ns3="e76fdde0-6cf5-498a-9323-f60816a42f24" xmlns:ns4="3b83fe88-2134-4c8c-a798-17ada11c0995" targetNamespace="http://schemas.microsoft.com/office/2006/metadata/properties" ma:root="true" ma:fieldsID="b862f4e76bdb85f7338b43b8f9b139cd" ns3:_="" ns4:_="">
    <xsd:import namespace="e76fdde0-6cf5-498a-9323-f60816a42f24"/>
    <xsd:import namespace="3b83fe88-2134-4c8c-a798-17ada11c09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fdde0-6cf5-498a-9323-f60816a42f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3fe88-2134-4c8c-a798-17ada11c09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7F0F3-6239-4432-9F6E-B08A0A071AF4}">
  <ds:schemaRef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3b83fe88-2134-4c8c-a798-17ada11c0995"/>
    <ds:schemaRef ds:uri="e76fdde0-6cf5-498a-9323-f60816a42f24"/>
    <ds:schemaRef ds:uri="http://www.w3.org/XML/1998/namespace"/>
  </ds:schemaRefs>
</ds:datastoreItem>
</file>

<file path=customXml/itemProps2.xml><?xml version="1.0" encoding="utf-8"?>
<ds:datastoreItem xmlns:ds="http://schemas.openxmlformats.org/officeDocument/2006/customXml" ds:itemID="{6DB6790C-1552-4E1E-B7DA-103D10422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fdde0-6cf5-498a-9323-f60816a42f24"/>
    <ds:schemaRef ds:uri="3b83fe88-2134-4c8c-a798-17ada11c0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F74332-A9FB-44FC-BDD2-A8469F0BF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TotalTime>
  <Words>668</Words>
  <Application>Microsoft Office PowerPoint</Application>
  <PresentationFormat>Widescreen</PresentationFormat>
  <Paragraphs>88</Paragraphs>
  <Slides>17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Baskerville</vt:lpstr>
      <vt:lpstr>Calibri</vt:lpstr>
      <vt:lpstr>Calibri Light</vt:lpstr>
      <vt:lpstr>Glacial Indifference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Field</dc:creator>
  <cp:lastModifiedBy>Liz Weaver</cp:lastModifiedBy>
  <cp:revision>23</cp:revision>
  <cp:lastPrinted>2021-06-23T12:13:33Z</cp:lastPrinted>
  <dcterms:created xsi:type="dcterms:W3CDTF">2021-04-14T12:21:18Z</dcterms:created>
  <dcterms:modified xsi:type="dcterms:W3CDTF">2021-11-29T18:37:56Z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0x010100C860D4B3D45BAE41AED6DF231F68537A</vt:lpwstr>
  </property>
</Properties>
</file>