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1615" r:id="rId5"/>
    <p:sldId id="1415" r:id="rId6"/>
    <p:sldId id="2211" r:id="rId7"/>
    <p:sldId id="259" r:id="rId8"/>
    <p:sldId id="279" r:id="rId9"/>
    <p:sldId id="2231" r:id="rId10"/>
    <p:sldId id="2247" r:id="rId11"/>
    <p:sldId id="2248" r:id="rId12"/>
    <p:sldId id="2241" r:id="rId13"/>
    <p:sldId id="2242" r:id="rId14"/>
    <p:sldId id="2236" r:id="rId15"/>
    <p:sldId id="2244" r:id="rId16"/>
    <p:sldId id="2246" r:id="rId17"/>
    <p:sldId id="2237" r:id="rId18"/>
    <p:sldId id="2243" r:id="rId19"/>
    <p:sldId id="2222" r:id="rId20"/>
    <p:sldId id="275" r:id="rId2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1ACF5-B09A-4664-BA1F-5D66D94215A9}" v="2" dt="2021-10-28T17:16:26.818"/>
    <p1510:client id="{2CE020D1-9E1A-E4B7-3811-BAF1FBD7119F}" v="4" dt="2021-10-28T16:40:39.337"/>
    <p1510:client id="{70F4EC73-BF02-FC12-2276-25517FF76B4D}" v="97" dt="2021-10-27T18:29:55.081"/>
    <p1510:client id="{C4490575-EF15-E04C-8760-7A676E9B81DE}" v="444" dt="2021-10-28T17:06:54.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A5287-F23C-4044-B240-B626C51330F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CA"/>
        </a:p>
      </dgm:t>
    </dgm:pt>
    <dgm:pt modelId="{DBEA07B9-DEEA-493C-AE20-56585C27F0FA}">
      <dgm:prSet phldrT="[Text]"/>
      <dgm:spPr>
        <a:solidFill>
          <a:srgbClr val="009999">
            <a:alpha val="32941"/>
          </a:srgbClr>
        </a:solidFill>
      </dgm:spPr>
      <dgm:t>
        <a:bodyPr/>
        <a:lstStyle/>
        <a:p>
          <a:r>
            <a:rPr lang="en-CA"/>
            <a:t>August 2021 – Community Engagement Session </a:t>
          </a:r>
        </a:p>
      </dgm:t>
    </dgm:pt>
    <dgm:pt modelId="{E864A1EA-5DAD-432C-A379-CF2A8C95CE7D}" type="parTrans" cxnId="{C0CA890A-97D0-44F5-BAF4-B752800E5FFA}">
      <dgm:prSet/>
      <dgm:spPr/>
      <dgm:t>
        <a:bodyPr/>
        <a:lstStyle/>
        <a:p>
          <a:endParaRPr lang="en-CA"/>
        </a:p>
      </dgm:t>
    </dgm:pt>
    <dgm:pt modelId="{B78EEED9-C22B-4A26-8543-F9EA80BB20C7}" type="sibTrans" cxnId="{C0CA890A-97D0-44F5-BAF4-B752800E5FFA}">
      <dgm:prSet/>
      <dgm:spPr/>
      <dgm:t>
        <a:bodyPr/>
        <a:lstStyle/>
        <a:p>
          <a:endParaRPr lang="en-CA"/>
        </a:p>
      </dgm:t>
    </dgm:pt>
    <dgm:pt modelId="{2914404D-7695-4E31-BE86-A5C42F0867CA}">
      <dgm:prSet phldrT="[Text]"/>
      <dgm:spPr>
        <a:solidFill>
          <a:srgbClr val="009999"/>
        </a:solidFill>
      </dgm:spPr>
      <dgm:t>
        <a:bodyPr/>
        <a:lstStyle/>
        <a:p>
          <a:r>
            <a:rPr lang="en-CA"/>
            <a:t>September- October 2021 – Community Identified &amp; Launch</a:t>
          </a:r>
        </a:p>
      </dgm:t>
    </dgm:pt>
    <dgm:pt modelId="{B61AE6BC-ABF8-4CFE-8230-17B2BC0265CF}" type="parTrans" cxnId="{A555EB1C-65F6-4DA1-9A0F-290F329BC3B6}">
      <dgm:prSet/>
      <dgm:spPr/>
      <dgm:t>
        <a:bodyPr/>
        <a:lstStyle/>
        <a:p>
          <a:endParaRPr lang="en-CA"/>
        </a:p>
      </dgm:t>
    </dgm:pt>
    <dgm:pt modelId="{8ED21FA6-D785-47FB-BBF4-BB9EFCF193B1}" type="sibTrans" cxnId="{A555EB1C-65F6-4DA1-9A0F-290F329BC3B6}">
      <dgm:prSet/>
      <dgm:spPr/>
      <dgm:t>
        <a:bodyPr/>
        <a:lstStyle/>
        <a:p>
          <a:endParaRPr lang="en-CA"/>
        </a:p>
      </dgm:t>
    </dgm:pt>
    <dgm:pt modelId="{E748A283-64AD-451F-9F57-727C37D33404}">
      <dgm:prSet phldrT="[Text]"/>
      <dgm:spPr>
        <a:solidFill>
          <a:srgbClr val="009999"/>
        </a:solidFill>
      </dgm:spPr>
      <dgm:t>
        <a:bodyPr/>
        <a:lstStyle/>
        <a:p>
          <a:r>
            <a:rPr lang="en-CA"/>
            <a:t>November 2021 – Recruitment for the People’s Panel</a:t>
          </a:r>
        </a:p>
      </dgm:t>
    </dgm:pt>
    <dgm:pt modelId="{947AD00C-8016-47CB-A5AF-263EDD52C4A7}" type="parTrans" cxnId="{A3642DE0-09F5-41BC-99C5-5CF4477592C1}">
      <dgm:prSet/>
      <dgm:spPr/>
      <dgm:t>
        <a:bodyPr/>
        <a:lstStyle/>
        <a:p>
          <a:endParaRPr lang="en-CA"/>
        </a:p>
      </dgm:t>
    </dgm:pt>
    <dgm:pt modelId="{ABD04E43-5569-40BC-BC51-716885B1C4AE}" type="sibTrans" cxnId="{A3642DE0-09F5-41BC-99C5-5CF4477592C1}">
      <dgm:prSet/>
      <dgm:spPr/>
      <dgm:t>
        <a:bodyPr/>
        <a:lstStyle/>
        <a:p>
          <a:endParaRPr lang="en-CA"/>
        </a:p>
      </dgm:t>
    </dgm:pt>
    <dgm:pt modelId="{9DACE275-A2F9-4EDF-8041-2B4002E2F737}">
      <dgm:prSet/>
      <dgm:spPr>
        <a:solidFill>
          <a:srgbClr val="009999"/>
        </a:solidFill>
      </dgm:spPr>
      <dgm:t>
        <a:bodyPr/>
        <a:lstStyle/>
        <a:p>
          <a:r>
            <a:rPr lang="en-CA"/>
            <a:t>November 2021 – January 2022 – Identify Grantmaking Priorities and Process  </a:t>
          </a:r>
        </a:p>
      </dgm:t>
    </dgm:pt>
    <dgm:pt modelId="{4802D7AE-D164-4799-99E3-877F5D25406D}" type="parTrans" cxnId="{53198EEE-077B-47BB-9316-1ECD5E9B4D0E}">
      <dgm:prSet/>
      <dgm:spPr/>
      <dgm:t>
        <a:bodyPr/>
        <a:lstStyle/>
        <a:p>
          <a:endParaRPr lang="en-CA"/>
        </a:p>
      </dgm:t>
    </dgm:pt>
    <dgm:pt modelId="{91BCC370-1A03-4360-88A1-B2C338F362D7}" type="sibTrans" cxnId="{53198EEE-077B-47BB-9316-1ECD5E9B4D0E}">
      <dgm:prSet/>
      <dgm:spPr/>
      <dgm:t>
        <a:bodyPr/>
        <a:lstStyle/>
        <a:p>
          <a:endParaRPr lang="en-CA"/>
        </a:p>
      </dgm:t>
    </dgm:pt>
    <dgm:pt modelId="{677F937D-F39A-49B2-9ED4-B981466B8C33}">
      <dgm:prSet/>
      <dgm:spPr>
        <a:solidFill>
          <a:srgbClr val="009999"/>
        </a:solidFill>
      </dgm:spPr>
      <dgm:t>
        <a:bodyPr/>
        <a:lstStyle/>
        <a:p>
          <a:r>
            <a:rPr lang="en-CA"/>
            <a:t>February – March 2022 – Invite PGP  proposals </a:t>
          </a:r>
        </a:p>
      </dgm:t>
    </dgm:pt>
    <dgm:pt modelId="{EDAE1349-3DE3-464E-B4AE-6482A8347C76}" type="parTrans" cxnId="{50B1D8F1-5D4B-46B1-A900-0C46BB257676}">
      <dgm:prSet/>
      <dgm:spPr/>
      <dgm:t>
        <a:bodyPr/>
        <a:lstStyle/>
        <a:p>
          <a:endParaRPr lang="en-CA"/>
        </a:p>
      </dgm:t>
    </dgm:pt>
    <dgm:pt modelId="{55EA99AD-08CD-461A-81F2-F572AAFD390D}" type="sibTrans" cxnId="{50B1D8F1-5D4B-46B1-A900-0C46BB257676}">
      <dgm:prSet/>
      <dgm:spPr/>
      <dgm:t>
        <a:bodyPr/>
        <a:lstStyle/>
        <a:p>
          <a:endParaRPr lang="en-CA"/>
        </a:p>
      </dgm:t>
    </dgm:pt>
    <dgm:pt modelId="{4A624DCB-FE84-4527-BF96-2D04EDB2D896}">
      <dgm:prSet/>
      <dgm:spPr>
        <a:solidFill>
          <a:srgbClr val="009999"/>
        </a:solidFill>
      </dgm:spPr>
      <dgm:t>
        <a:bodyPr/>
        <a:lstStyle/>
        <a:p>
          <a:r>
            <a:rPr lang="en-CA"/>
            <a:t>March-April 2022 – Funding provided to Community groups </a:t>
          </a:r>
        </a:p>
      </dgm:t>
    </dgm:pt>
    <dgm:pt modelId="{520CFEF6-4B11-4D7F-A465-760C62B72330}" type="parTrans" cxnId="{EC52F5F1-5DA4-4E48-9045-A3FB4CCE1A0D}">
      <dgm:prSet/>
      <dgm:spPr/>
      <dgm:t>
        <a:bodyPr/>
        <a:lstStyle/>
        <a:p>
          <a:endParaRPr lang="en-CA"/>
        </a:p>
      </dgm:t>
    </dgm:pt>
    <dgm:pt modelId="{EBB23906-FFCB-42BE-9671-AA38DA6C5ECE}" type="sibTrans" cxnId="{EC52F5F1-5DA4-4E48-9045-A3FB4CCE1A0D}">
      <dgm:prSet/>
      <dgm:spPr/>
      <dgm:t>
        <a:bodyPr/>
        <a:lstStyle/>
        <a:p>
          <a:endParaRPr lang="en-CA"/>
        </a:p>
      </dgm:t>
    </dgm:pt>
    <dgm:pt modelId="{0C54D404-E79D-40AF-8F88-E2A85FC2EBC8}">
      <dgm:prSet/>
      <dgm:spPr>
        <a:solidFill>
          <a:srgbClr val="009999"/>
        </a:solidFill>
      </dgm:spPr>
      <dgm:t>
        <a:bodyPr/>
        <a:lstStyle/>
        <a:p>
          <a:r>
            <a:rPr lang="en-CA"/>
            <a:t>April 2022 – March 2023 – Community Engagement, Support and Learning </a:t>
          </a:r>
        </a:p>
      </dgm:t>
    </dgm:pt>
    <dgm:pt modelId="{CA2ECA03-C4EF-4EEE-A3F5-9BDC96A35902}" type="parTrans" cxnId="{5C8D3560-8055-4408-B83E-5A42A75A3808}">
      <dgm:prSet/>
      <dgm:spPr/>
      <dgm:t>
        <a:bodyPr/>
        <a:lstStyle/>
        <a:p>
          <a:endParaRPr lang="en-CA"/>
        </a:p>
      </dgm:t>
    </dgm:pt>
    <dgm:pt modelId="{0B38D171-3746-4949-A352-21E0F67E58FF}" type="sibTrans" cxnId="{5C8D3560-8055-4408-B83E-5A42A75A3808}">
      <dgm:prSet/>
      <dgm:spPr/>
      <dgm:t>
        <a:bodyPr/>
        <a:lstStyle/>
        <a:p>
          <a:endParaRPr lang="en-CA"/>
        </a:p>
      </dgm:t>
    </dgm:pt>
    <dgm:pt modelId="{95F200C1-DDD8-4CC1-9C65-14FBD2E26D90}" type="pres">
      <dgm:prSet presAssocID="{B0CA5287-F23C-4044-B240-B626C51330FF}" presName="Name0" presStyleCnt="0">
        <dgm:presLayoutVars>
          <dgm:dir/>
          <dgm:resizeHandles val="exact"/>
        </dgm:presLayoutVars>
      </dgm:prSet>
      <dgm:spPr/>
    </dgm:pt>
    <dgm:pt modelId="{B4B84146-ED00-417B-92A8-AB124A5B9B60}" type="pres">
      <dgm:prSet presAssocID="{DBEA07B9-DEEA-493C-AE20-56585C27F0FA}" presName="node" presStyleLbl="node1" presStyleIdx="0" presStyleCnt="7">
        <dgm:presLayoutVars>
          <dgm:bulletEnabled val="1"/>
        </dgm:presLayoutVars>
      </dgm:prSet>
      <dgm:spPr/>
    </dgm:pt>
    <dgm:pt modelId="{53EC6E60-9698-4FB4-92B8-D0D7DB7CB7B2}" type="pres">
      <dgm:prSet presAssocID="{B78EEED9-C22B-4A26-8543-F9EA80BB20C7}" presName="sibTrans" presStyleLbl="sibTrans2D1" presStyleIdx="0" presStyleCnt="6"/>
      <dgm:spPr/>
    </dgm:pt>
    <dgm:pt modelId="{8C0A110D-0B72-4EF2-A701-11CC5F12C8A6}" type="pres">
      <dgm:prSet presAssocID="{B78EEED9-C22B-4A26-8543-F9EA80BB20C7}" presName="connectorText" presStyleLbl="sibTrans2D1" presStyleIdx="0" presStyleCnt="6"/>
      <dgm:spPr/>
    </dgm:pt>
    <dgm:pt modelId="{913ED14C-7A47-408F-BF47-AF49F319541F}" type="pres">
      <dgm:prSet presAssocID="{2914404D-7695-4E31-BE86-A5C42F0867CA}" presName="node" presStyleLbl="node1" presStyleIdx="1" presStyleCnt="7">
        <dgm:presLayoutVars>
          <dgm:bulletEnabled val="1"/>
        </dgm:presLayoutVars>
      </dgm:prSet>
      <dgm:spPr/>
    </dgm:pt>
    <dgm:pt modelId="{34586C8A-C23E-48A8-9653-6AA240E67886}" type="pres">
      <dgm:prSet presAssocID="{8ED21FA6-D785-47FB-BBF4-BB9EFCF193B1}" presName="sibTrans" presStyleLbl="sibTrans2D1" presStyleIdx="1" presStyleCnt="6"/>
      <dgm:spPr/>
    </dgm:pt>
    <dgm:pt modelId="{275F17A3-F44C-453A-BFF7-190402310ED6}" type="pres">
      <dgm:prSet presAssocID="{8ED21FA6-D785-47FB-BBF4-BB9EFCF193B1}" presName="connectorText" presStyleLbl="sibTrans2D1" presStyleIdx="1" presStyleCnt="6"/>
      <dgm:spPr/>
    </dgm:pt>
    <dgm:pt modelId="{E5564261-6763-49E9-A68A-D061E7D73FD9}" type="pres">
      <dgm:prSet presAssocID="{E748A283-64AD-451F-9F57-727C37D33404}" presName="node" presStyleLbl="node1" presStyleIdx="2" presStyleCnt="7">
        <dgm:presLayoutVars>
          <dgm:bulletEnabled val="1"/>
        </dgm:presLayoutVars>
      </dgm:prSet>
      <dgm:spPr/>
    </dgm:pt>
    <dgm:pt modelId="{F0340BE8-55DD-42FC-98E4-1D8418FE7DCE}" type="pres">
      <dgm:prSet presAssocID="{ABD04E43-5569-40BC-BC51-716885B1C4AE}" presName="sibTrans" presStyleLbl="sibTrans2D1" presStyleIdx="2" presStyleCnt="6"/>
      <dgm:spPr/>
    </dgm:pt>
    <dgm:pt modelId="{C0A379C3-30DC-49A1-9033-26175040B9E3}" type="pres">
      <dgm:prSet presAssocID="{ABD04E43-5569-40BC-BC51-716885B1C4AE}" presName="connectorText" presStyleLbl="sibTrans2D1" presStyleIdx="2" presStyleCnt="6"/>
      <dgm:spPr/>
    </dgm:pt>
    <dgm:pt modelId="{2CA8C317-C6E1-498A-AB5E-02E140511491}" type="pres">
      <dgm:prSet presAssocID="{9DACE275-A2F9-4EDF-8041-2B4002E2F737}" presName="node" presStyleLbl="node1" presStyleIdx="3" presStyleCnt="7">
        <dgm:presLayoutVars>
          <dgm:bulletEnabled val="1"/>
        </dgm:presLayoutVars>
      </dgm:prSet>
      <dgm:spPr/>
    </dgm:pt>
    <dgm:pt modelId="{A19E7E1F-495C-4E8C-A61B-D618AC9B6CB2}" type="pres">
      <dgm:prSet presAssocID="{91BCC370-1A03-4360-88A1-B2C338F362D7}" presName="sibTrans" presStyleLbl="sibTrans2D1" presStyleIdx="3" presStyleCnt="6"/>
      <dgm:spPr/>
    </dgm:pt>
    <dgm:pt modelId="{FB8D04B5-D5DF-41D3-B69A-D891576A13C0}" type="pres">
      <dgm:prSet presAssocID="{91BCC370-1A03-4360-88A1-B2C338F362D7}" presName="connectorText" presStyleLbl="sibTrans2D1" presStyleIdx="3" presStyleCnt="6"/>
      <dgm:spPr/>
    </dgm:pt>
    <dgm:pt modelId="{C1F56311-D7AC-4064-A9CC-815BDA187A52}" type="pres">
      <dgm:prSet presAssocID="{677F937D-F39A-49B2-9ED4-B981466B8C33}" presName="node" presStyleLbl="node1" presStyleIdx="4" presStyleCnt="7">
        <dgm:presLayoutVars>
          <dgm:bulletEnabled val="1"/>
        </dgm:presLayoutVars>
      </dgm:prSet>
      <dgm:spPr/>
    </dgm:pt>
    <dgm:pt modelId="{318751DC-EC0F-47F7-AA31-A0F6E9FE8048}" type="pres">
      <dgm:prSet presAssocID="{55EA99AD-08CD-461A-81F2-F572AAFD390D}" presName="sibTrans" presStyleLbl="sibTrans2D1" presStyleIdx="4" presStyleCnt="6"/>
      <dgm:spPr/>
    </dgm:pt>
    <dgm:pt modelId="{5BF1403D-2CF2-4D2A-9609-028150CBB849}" type="pres">
      <dgm:prSet presAssocID="{55EA99AD-08CD-461A-81F2-F572AAFD390D}" presName="connectorText" presStyleLbl="sibTrans2D1" presStyleIdx="4" presStyleCnt="6"/>
      <dgm:spPr/>
    </dgm:pt>
    <dgm:pt modelId="{A9F19164-4AD6-41BD-84A3-88DA7369BC6D}" type="pres">
      <dgm:prSet presAssocID="{4A624DCB-FE84-4527-BF96-2D04EDB2D896}" presName="node" presStyleLbl="node1" presStyleIdx="5" presStyleCnt="7">
        <dgm:presLayoutVars>
          <dgm:bulletEnabled val="1"/>
        </dgm:presLayoutVars>
      </dgm:prSet>
      <dgm:spPr/>
    </dgm:pt>
    <dgm:pt modelId="{365C19A3-1FF4-48CE-956D-6A0BE57D1B5E}" type="pres">
      <dgm:prSet presAssocID="{EBB23906-FFCB-42BE-9671-AA38DA6C5ECE}" presName="sibTrans" presStyleLbl="sibTrans2D1" presStyleIdx="5" presStyleCnt="6"/>
      <dgm:spPr/>
    </dgm:pt>
    <dgm:pt modelId="{5F438EA1-3632-4EBD-9B21-794F89864817}" type="pres">
      <dgm:prSet presAssocID="{EBB23906-FFCB-42BE-9671-AA38DA6C5ECE}" presName="connectorText" presStyleLbl="sibTrans2D1" presStyleIdx="5" presStyleCnt="6"/>
      <dgm:spPr/>
    </dgm:pt>
    <dgm:pt modelId="{7410041F-DE7E-44EC-85C9-A5402DB446C1}" type="pres">
      <dgm:prSet presAssocID="{0C54D404-E79D-40AF-8F88-E2A85FC2EBC8}" presName="node" presStyleLbl="node1" presStyleIdx="6" presStyleCnt="7">
        <dgm:presLayoutVars>
          <dgm:bulletEnabled val="1"/>
        </dgm:presLayoutVars>
      </dgm:prSet>
      <dgm:spPr/>
    </dgm:pt>
  </dgm:ptLst>
  <dgm:cxnLst>
    <dgm:cxn modelId="{2A7CB308-2E10-492D-A9C7-124F37303BF4}" type="presOf" srcId="{EBB23906-FFCB-42BE-9671-AA38DA6C5ECE}" destId="{5F438EA1-3632-4EBD-9B21-794F89864817}" srcOrd="1" destOrd="0" presId="urn:microsoft.com/office/officeart/2005/8/layout/process1"/>
    <dgm:cxn modelId="{C0CA890A-97D0-44F5-BAF4-B752800E5FFA}" srcId="{B0CA5287-F23C-4044-B240-B626C51330FF}" destId="{DBEA07B9-DEEA-493C-AE20-56585C27F0FA}" srcOrd="0" destOrd="0" parTransId="{E864A1EA-5DAD-432C-A379-CF2A8C95CE7D}" sibTransId="{B78EEED9-C22B-4A26-8543-F9EA80BB20C7}"/>
    <dgm:cxn modelId="{4FC9470F-C1E7-4B66-8F42-CF6D80C4D0F9}" type="presOf" srcId="{8ED21FA6-D785-47FB-BBF4-BB9EFCF193B1}" destId="{275F17A3-F44C-453A-BFF7-190402310ED6}" srcOrd="1" destOrd="0" presId="urn:microsoft.com/office/officeart/2005/8/layout/process1"/>
    <dgm:cxn modelId="{ACF60410-7B97-46CB-9C36-6F28441512B0}" type="presOf" srcId="{9DACE275-A2F9-4EDF-8041-2B4002E2F737}" destId="{2CA8C317-C6E1-498A-AB5E-02E140511491}" srcOrd="0" destOrd="0" presId="urn:microsoft.com/office/officeart/2005/8/layout/process1"/>
    <dgm:cxn modelId="{A555EB1C-65F6-4DA1-9A0F-290F329BC3B6}" srcId="{B0CA5287-F23C-4044-B240-B626C51330FF}" destId="{2914404D-7695-4E31-BE86-A5C42F0867CA}" srcOrd="1" destOrd="0" parTransId="{B61AE6BC-ABF8-4CFE-8230-17B2BC0265CF}" sibTransId="{8ED21FA6-D785-47FB-BBF4-BB9EFCF193B1}"/>
    <dgm:cxn modelId="{0405C322-D465-4D41-B09B-93DAFFA1DD0D}" type="presOf" srcId="{ABD04E43-5569-40BC-BC51-716885B1C4AE}" destId="{F0340BE8-55DD-42FC-98E4-1D8418FE7DCE}" srcOrd="0" destOrd="0" presId="urn:microsoft.com/office/officeart/2005/8/layout/process1"/>
    <dgm:cxn modelId="{D93DAA27-1BE3-4461-80F8-D1CEB7CFB0CF}" type="presOf" srcId="{2914404D-7695-4E31-BE86-A5C42F0867CA}" destId="{913ED14C-7A47-408F-BF47-AF49F319541F}" srcOrd="0" destOrd="0" presId="urn:microsoft.com/office/officeart/2005/8/layout/process1"/>
    <dgm:cxn modelId="{2527A031-BABE-418D-87D6-3AB8A4A0956C}" type="presOf" srcId="{EBB23906-FFCB-42BE-9671-AA38DA6C5ECE}" destId="{365C19A3-1FF4-48CE-956D-6A0BE57D1B5E}" srcOrd="0" destOrd="0" presId="urn:microsoft.com/office/officeart/2005/8/layout/process1"/>
    <dgm:cxn modelId="{F5A8AA5C-8BD1-41B1-95B3-EC396B86B8C0}" type="presOf" srcId="{0C54D404-E79D-40AF-8F88-E2A85FC2EBC8}" destId="{7410041F-DE7E-44EC-85C9-A5402DB446C1}" srcOrd="0" destOrd="0" presId="urn:microsoft.com/office/officeart/2005/8/layout/process1"/>
    <dgm:cxn modelId="{5C8D3560-8055-4408-B83E-5A42A75A3808}" srcId="{B0CA5287-F23C-4044-B240-B626C51330FF}" destId="{0C54D404-E79D-40AF-8F88-E2A85FC2EBC8}" srcOrd="6" destOrd="0" parTransId="{CA2ECA03-C4EF-4EEE-A3F5-9BDC96A35902}" sibTransId="{0B38D171-3746-4949-A352-21E0F67E58FF}"/>
    <dgm:cxn modelId="{FB371049-4161-49E3-B0A3-19831DB32007}" type="presOf" srcId="{55EA99AD-08CD-461A-81F2-F572AAFD390D}" destId="{318751DC-EC0F-47F7-AA31-A0F6E9FE8048}" srcOrd="0" destOrd="0" presId="urn:microsoft.com/office/officeart/2005/8/layout/process1"/>
    <dgm:cxn modelId="{CA9A5F50-4DB6-4324-BCFD-5980E8BCAAC1}" type="presOf" srcId="{55EA99AD-08CD-461A-81F2-F572AAFD390D}" destId="{5BF1403D-2CF2-4D2A-9609-028150CBB849}" srcOrd="1" destOrd="0" presId="urn:microsoft.com/office/officeart/2005/8/layout/process1"/>
    <dgm:cxn modelId="{2A841871-4EFD-4AD3-AFBC-758DAF877E2C}" type="presOf" srcId="{B78EEED9-C22B-4A26-8543-F9EA80BB20C7}" destId="{8C0A110D-0B72-4EF2-A701-11CC5F12C8A6}" srcOrd="1" destOrd="0" presId="urn:microsoft.com/office/officeart/2005/8/layout/process1"/>
    <dgm:cxn modelId="{CC29A574-40F5-4C43-9045-D5F7F3871DF1}" type="presOf" srcId="{91BCC370-1A03-4360-88A1-B2C338F362D7}" destId="{A19E7E1F-495C-4E8C-A61B-D618AC9B6CB2}" srcOrd="0" destOrd="0" presId="urn:microsoft.com/office/officeart/2005/8/layout/process1"/>
    <dgm:cxn modelId="{55B8BE77-E199-4031-94E0-A069C6865A70}" type="presOf" srcId="{DBEA07B9-DEEA-493C-AE20-56585C27F0FA}" destId="{B4B84146-ED00-417B-92A8-AB124A5B9B60}" srcOrd="0" destOrd="0" presId="urn:microsoft.com/office/officeart/2005/8/layout/process1"/>
    <dgm:cxn modelId="{8B18648B-39C2-4A69-BAFC-E45A33E27925}" type="presOf" srcId="{8ED21FA6-D785-47FB-BBF4-BB9EFCF193B1}" destId="{34586C8A-C23E-48A8-9653-6AA240E67886}" srcOrd="0" destOrd="0" presId="urn:microsoft.com/office/officeart/2005/8/layout/process1"/>
    <dgm:cxn modelId="{649DA88B-11BE-4EE4-B038-624D10C46EB9}" type="presOf" srcId="{677F937D-F39A-49B2-9ED4-B981466B8C33}" destId="{C1F56311-D7AC-4064-A9CC-815BDA187A52}" srcOrd="0" destOrd="0" presId="urn:microsoft.com/office/officeart/2005/8/layout/process1"/>
    <dgm:cxn modelId="{4111E199-5A55-4CF8-8C52-59331BDBE0FE}" type="presOf" srcId="{4A624DCB-FE84-4527-BF96-2D04EDB2D896}" destId="{A9F19164-4AD6-41BD-84A3-88DA7369BC6D}" srcOrd="0" destOrd="0" presId="urn:microsoft.com/office/officeart/2005/8/layout/process1"/>
    <dgm:cxn modelId="{689973AE-3F34-4530-BF1F-A30E0AAF1695}" type="presOf" srcId="{E748A283-64AD-451F-9F57-727C37D33404}" destId="{E5564261-6763-49E9-A68A-D061E7D73FD9}" srcOrd="0" destOrd="0" presId="urn:microsoft.com/office/officeart/2005/8/layout/process1"/>
    <dgm:cxn modelId="{20F23CBD-D4B4-452C-AA87-3DC829D724DF}" type="presOf" srcId="{91BCC370-1A03-4360-88A1-B2C338F362D7}" destId="{FB8D04B5-D5DF-41D3-B69A-D891576A13C0}" srcOrd="1" destOrd="0" presId="urn:microsoft.com/office/officeart/2005/8/layout/process1"/>
    <dgm:cxn modelId="{A3642DE0-09F5-41BC-99C5-5CF4477592C1}" srcId="{B0CA5287-F23C-4044-B240-B626C51330FF}" destId="{E748A283-64AD-451F-9F57-727C37D33404}" srcOrd="2" destOrd="0" parTransId="{947AD00C-8016-47CB-A5AF-263EDD52C4A7}" sibTransId="{ABD04E43-5569-40BC-BC51-716885B1C4AE}"/>
    <dgm:cxn modelId="{75A09AE6-75EC-40DC-8FA5-40DD97DE7869}" type="presOf" srcId="{ABD04E43-5569-40BC-BC51-716885B1C4AE}" destId="{C0A379C3-30DC-49A1-9033-26175040B9E3}" srcOrd="1" destOrd="0" presId="urn:microsoft.com/office/officeart/2005/8/layout/process1"/>
    <dgm:cxn modelId="{53198EEE-077B-47BB-9316-1ECD5E9B4D0E}" srcId="{B0CA5287-F23C-4044-B240-B626C51330FF}" destId="{9DACE275-A2F9-4EDF-8041-2B4002E2F737}" srcOrd="3" destOrd="0" parTransId="{4802D7AE-D164-4799-99E3-877F5D25406D}" sibTransId="{91BCC370-1A03-4360-88A1-B2C338F362D7}"/>
    <dgm:cxn modelId="{50B1D8F1-5D4B-46B1-A900-0C46BB257676}" srcId="{B0CA5287-F23C-4044-B240-B626C51330FF}" destId="{677F937D-F39A-49B2-9ED4-B981466B8C33}" srcOrd="4" destOrd="0" parTransId="{EDAE1349-3DE3-464E-B4AE-6482A8347C76}" sibTransId="{55EA99AD-08CD-461A-81F2-F572AAFD390D}"/>
    <dgm:cxn modelId="{EC52F5F1-5DA4-4E48-9045-A3FB4CCE1A0D}" srcId="{B0CA5287-F23C-4044-B240-B626C51330FF}" destId="{4A624DCB-FE84-4527-BF96-2D04EDB2D896}" srcOrd="5" destOrd="0" parTransId="{520CFEF6-4B11-4D7F-A465-760C62B72330}" sibTransId="{EBB23906-FFCB-42BE-9671-AA38DA6C5ECE}"/>
    <dgm:cxn modelId="{A8DAC9F8-C4EC-4F9F-9209-21E193A25E0A}" type="presOf" srcId="{B78EEED9-C22B-4A26-8543-F9EA80BB20C7}" destId="{53EC6E60-9698-4FB4-92B8-D0D7DB7CB7B2}" srcOrd="0" destOrd="0" presId="urn:microsoft.com/office/officeart/2005/8/layout/process1"/>
    <dgm:cxn modelId="{AFC121FB-9C2C-4EA6-ABE1-8E5D0AEE2FE9}" type="presOf" srcId="{B0CA5287-F23C-4044-B240-B626C51330FF}" destId="{95F200C1-DDD8-4CC1-9C65-14FBD2E26D90}" srcOrd="0" destOrd="0" presId="urn:microsoft.com/office/officeart/2005/8/layout/process1"/>
    <dgm:cxn modelId="{D305529E-5574-4014-9DFB-6886799A94DB}" type="presParOf" srcId="{95F200C1-DDD8-4CC1-9C65-14FBD2E26D90}" destId="{B4B84146-ED00-417B-92A8-AB124A5B9B60}" srcOrd="0" destOrd="0" presId="urn:microsoft.com/office/officeart/2005/8/layout/process1"/>
    <dgm:cxn modelId="{236866AC-D3F8-486A-84FA-E8E52D513AAB}" type="presParOf" srcId="{95F200C1-DDD8-4CC1-9C65-14FBD2E26D90}" destId="{53EC6E60-9698-4FB4-92B8-D0D7DB7CB7B2}" srcOrd="1" destOrd="0" presId="urn:microsoft.com/office/officeart/2005/8/layout/process1"/>
    <dgm:cxn modelId="{E60BEFF6-E0AA-492D-A9F9-3AC78CFA8771}" type="presParOf" srcId="{53EC6E60-9698-4FB4-92B8-D0D7DB7CB7B2}" destId="{8C0A110D-0B72-4EF2-A701-11CC5F12C8A6}" srcOrd="0" destOrd="0" presId="urn:microsoft.com/office/officeart/2005/8/layout/process1"/>
    <dgm:cxn modelId="{31190C93-6BF2-4F73-BA40-33BAB231513E}" type="presParOf" srcId="{95F200C1-DDD8-4CC1-9C65-14FBD2E26D90}" destId="{913ED14C-7A47-408F-BF47-AF49F319541F}" srcOrd="2" destOrd="0" presId="urn:microsoft.com/office/officeart/2005/8/layout/process1"/>
    <dgm:cxn modelId="{BA36897A-6CEA-41BC-8EC2-FCE706102230}" type="presParOf" srcId="{95F200C1-DDD8-4CC1-9C65-14FBD2E26D90}" destId="{34586C8A-C23E-48A8-9653-6AA240E67886}" srcOrd="3" destOrd="0" presId="urn:microsoft.com/office/officeart/2005/8/layout/process1"/>
    <dgm:cxn modelId="{FE992BBB-BD2D-4A3D-BF06-33843AEE08EB}" type="presParOf" srcId="{34586C8A-C23E-48A8-9653-6AA240E67886}" destId="{275F17A3-F44C-453A-BFF7-190402310ED6}" srcOrd="0" destOrd="0" presId="urn:microsoft.com/office/officeart/2005/8/layout/process1"/>
    <dgm:cxn modelId="{45B14FA4-C890-4E7E-9FE7-40E131AF89F5}" type="presParOf" srcId="{95F200C1-DDD8-4CC1-9C65-14FBD2E26D90}" destId="{E5564261-6763-49E9-A68A-D061E7D73FD9}" srcOrd="4" destOrd="0" presId="urn:microsoft.com/office/officeart/2005/8/layout/process1"/>
    <dgm:cxn modelId="{7ECF77A1-BCEE-4FB2-A851-203C17692421}" type="presParOf" srcId="{95F200C1-DDD8-4CC1-9C65-14FBD2E26D90}" destId="{F0340BE8-55DD-42FC-98E4-1D8418FE7DCE}" srcOrd="5" destOrd="0" presId="urn:microsoft.com/office/officeart/2005/8/layout/process1"/>
    <dgm:cxn modelId="{F6D0D749-8C23-44C4-904D-46E7E175D16D}" type="presParOf" srcId="{F0340BE8-55DD-42FC-98E4-1D8418FE7DCE}" destId="{C0A379C3-30DC-49A1-9033-26175040B9E3}" srcOrd="0" destOrd="0" presId="urn:microsoft.com/office/officeart/2005/8/layout/process1"/>
    <dgm:cxn modelId="{38176549-17DE-484F-B299-34F7E3BF6118}" type="presParOf" srcId="{95F200C1-DDD8-4CC1-9C65-14FBD2E26D90}" destId="{2CA8C317-C6E1-498A-AB5E-02E140511491}" srcOrd="6" destOrd="0" presId="urn:microsoft.com/office/officeart/2005/8/layout/process1"/>
    <dgm:cxn modelId="{AD7AD2DA-D39F-4309-B42F-88AB67363CC7}" type="presParOf" srcId="{95F200C1-DDD8-4CC1-9C65-14FBD2E26D90}" destId="{A19E7E1F-495C-4E8C-A61B-D618AC9B6CB2}" srcOrd="7" destOrd="0" presId="urn:microsoft.com/office/officeart/2005/8/layout/process1"/>
    <dgm:cxn modelId="{D1587EC7-30FD-487B-998E-79E1F6FCBF8B}" type="presParOf" srcId="{A19E7E1F-495C-4E8C-A61B-D618AC9B6CB2}" destId="{FB8D04B5-D5DF-41D3-B69A-D891576A13C0}" srcOrd="0" destOrd="0" presId="urn:microsoft.com/office/officeart/2005/8/layout/process1"/>
    <dgm:cxn modelId="{3175539B-A706-4CAE-B6B4-00A4E02D3345}" type="presParOf" srcId="{95F200C1-DDD8-4CC1-9C65-14FBD2E26D90}" destId="{C1F56311-D7AC-4064-A9CC-815BDA187A52}" srcOrd="8" destOrd="0" presId="urn:microsoft.com/office/officeart/2005/8/layout/process1"/>
    <dgm:cxn modelId="{B97FDC8E-273C-483F-9D4E-BD52933D49AC}" type="presParOf" srcId="{95F200C1-DDD8-4CC1-9C65-14FBD2E26D90}" destId="{318751DC-EC0F-47F7-AA31-A0F6E9FE8048}" srcOrd="9" destOrd="0" presId="urn:microsoft.com/office/officeart/2005/8/layout/process1"/>
    <dgm:cxn modelId="{26E9BE3D-0EC5-4071-A158-F4B3B142F77B}" type="presParOf" srcId="{318751DC-EC0F-47F7-AA31-A0F6E9FE8048}" destId="{5BF1403D-2CF2-4D2A-9609-028150CBB849}" srcOrd="0" destOrd="0" presId="urn:microsoft.com/office/officeart/2005/8/layout/process1"/>
    <dgm:cxn modelId="{9C94CC76-FB7F-4CBA-9CFD-724697D92A04}" type="presParOf" srcId="{95F200C1-DDD8-4CC1-9C65-14FBD2E26D90}" destId="{A9F19164-4AD6-41BD-84A3-88DA7369BC6D}" srcOrd="10" destOrd="0" presId="urn:microsoft.com/office/officeart/2005/8/layout/process1"/>
    <dgm:cxn modelId="{E37CBD95-B9C0-444F-985D-3E758945E057}" type="presParOf" srcId="{95F200C1-DDD8-4CC1-9C65-14FBD2E26D90}" destId="{365C19A3-1FF4-48CE-956D-6A0BE57D1B5E}" srcOrd="11" destOrd="0" presId="urn:microsoft.com/office/officeart/2005/8/layout/process1"/>
    <dgm:cxn modelId="{DD866BB5-6BDB-4EF9-B5D7-E24E81DED527}" type="presParOf" srcId="{365C19A3-1FF4-48CE-956D-6A0BE57D1B5E}" destId="{5F438EA1-3632-4EBD-9B21-794F89864817}" srcOrd="0" destOrd="0" presId="urn:microsoft.com/office/officeart/2005/8/layout/process1"/>
    <dgm:cxn modelId="{45F20C8A-3A9C-44BD-ADBE-7036B188AF15}" type="presParOf" srcId="{95F200C1-DDD8-4CC1-9C65-14FBD2E26D90}" destId="{7410041F-DE7E-44EC-85C9-A5402DB446C1}" srcOrd="1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84146-ED00-417B-92A8-AB124A5B9B60}">
      <dsp:nvSpPr>
        <dsp:cNvPr id="0" name=""/>
        <dsp:cNvSpPr/>
      </dsp:nvSpPr>
      <dsp:spPr>
        <a:xfrm>
          <a:off x="3005" y="772724"/>
          <a:ext cx="1138121" cy="1550947"/>
        </a:xfrm>
        <a:prstGeom prst="roundRect">
          <a:avLst>
            <a:gd name="adj" fmla="val 10000"/>
          </a:avLst>
        </a:prstGeom>
        <a:solidFill>
          <a:srgbClr val="009999">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August 2021 – Community Engagement Session </a:t>
          </a:r>
        </a:p>
      </dsp:txBody>
      <dsp:txXfrm>
        <a:off x="36339" y="806058"/>
        <a:ext cx="1071453" cy="1484279"/>
      </dsp:txXfrm>
    </dsp:sp>
    <dsp:sp modelId="{53EC6E60-9698-4FB4-92B8-D0D7DB7CB7B2}">
      <dsp:nvSpPr>
        <dsp:cNvPr id="0" name=""/>
        <dsp:cNvSpPr/>
      </dsp:nvSpPr>
      <dsp:spPr>
        <a:xfrm>
          <a:off x="1254938" y="1407070"/>
          <a:ext cx="241281" cy="282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1254938" y="1463521"/>
        <a:ext cx="168897" cy="169352"/>
      </dsp:txXfrm>
    </dsp:sp>
    <dsp:sp modelId="{913ED14C-7A47-408F-BF47-AF49F319541F}">
      <dsp:nvSpPr>
        <dsp:cNvPr id="0" name=""/>
        <dsp:cNvSpPr/>
      </dsp:nvSpPr>
      <dsp:spPr>
        <a:xfrm>
          <a:off x="1596375" y="772724"/>
          <a:ext cx="1138121" cy="1550947"/>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September- October 2021 – Community Identified &amp; Launch</a:t>
          </a:r>
        </a:p>
      </dsp:txBody>
      <dsp:txXfrm>
        <a:off x="1629709" y="806058"/>
        <a:ext cx="1071453" cy="1484279"/>
      </dsp:txXfrm>
    </dsp:sp>
    <dsp:sp modelId="{34586C8A-C23E-48A8-9653-6AA240E67886}">
      <dsp:nvSpPr>
        <dsp:cNvPr id="0" name=""/>
        <dsp:cNvSpPr/>
      </dsp:nvSpPr>
      <dsp:spPr>
        <a:xfrm>
          <a:off x="2848308" y="1407070"/>
          <a:ext cx="241281" cy="282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2848308" y="1463521"/>
        <a:ext cx="168897" cy="169352"/>
      </dsp:txXfrm>
    </dsp:sp>
    <dsp:sp modelId="{E5564261-6763-49E9-A68A-D061E7D73FD9}">
      <dsp:nvSpPr>
        <dsp:cNvPr id="0" name=""/>
        <dsp:cNvSpPr/>
      </dsp:nvSpPr>
      <dsp:spPr>
        <a:xfrm>
          <a:off x="3189745" y="772724"/>
          <a:ext cx="1138121" cy="1550947"/>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November 2021 – Recruitment for the People’s Panel</a:t>
          </a:r>
        </a:p>
      </dsp:txBody>
      <dsp:txXfrm>
        <a:off x="3223079" y="806058"/>
        <a:ext cx="1071453" cy="1484279"/>
      </dsp:txXfrm>
    </dsp:sp>
    <dsp:sp modelId="{F0340BE8-55DD-42FC-98E4-1D8418FE7DCE}">
      <dsp:nvSpPr>
        <dsp:cNvPr id="0" name=""/>
        <dsp:cNvSpPr/>
      </dsp:nvSpPr>
      <dsp:spPr>
        <a:xfrm>
          <a:off x="4441678" y="1407070"/>
          <a:ext cx="241281" cy="282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4441678" y="1463521"/>
        <a:ext cx="168897" cy="169352"/>
      </dsp:txXfrm>
    </dsp:sp>
    <dsp:sp modelId="{2CA8C317-C6E1-498A-AB5E-02E140511491}">
      <dsp:nvSpPr>
        <dsp:cNvPr id="0" name=""/>
        <dsp:cNvSpPr/>
      </dsp:nvSpPr>
      <dsp:spPr>
        <a:xfrm>
          <a:off x="4783114" y="772724"/>
          <a:ext cx="1138121" cy="1550947"/>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November 2021 – January 2022 – Identify Grantmaking Priorities and Process  </a:t>
          </a:r>
        </a:p>
      </dsp:txBody>
      <dsp:txXfrm>
        <a:off x="4816448" y="806058"/>
        <a:ext cx="1071453" cy="1484279"/>
      </dsp:txXfrm>
    </dsp:sp>
    <dsp:sp modelId="{A19E7E1F-495C-4E8C-A61B-D618AC9B6CB2}">
      <dsp:nvSpPr>
        <dsp:cNvPr id="0" name=""/>
        <dsp:cNvSpPr/>
      </dsp:nvSpPr>
      <dsp:spPr>
        <a:xfrm>
          <a:off x="6035048" y="1407070"/>
          <a:ext cx="241281" cy="282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6035048" y="1463521"/>
        <a:ext cx="168897" cy="169352"/>
      </dsp:txXfrm>
    </dsp:sp>
    <dsp:sp modelId="{C1F56311-D7AC-4064-A9CC-815BDA187A52}">
      <dsp:nvSpPr>
        <dsp:cNvPr id="0" name=""/>
        <dsp:cNvSpPr/>
      </dsp:nvSpPr>
      <dsp:spPr>
        <a:xfrm>
          <a:off x="6376484" y="772724"/>
          <a:ext cx="1138121" cy="1550947"/>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February – March 2022 – Invite PGP  proposals </a:t>
          </a:r>
        </a:p>
      </dsp:txBody>
      <dsp:txXfrm>
        <a:off x="6409818" y="806058"/>
        <a:ext cx="1071453" cy="1484279"/>
      </dsp:txXfrm>
    </dsp:sp>
    <dsp:sp modelId="{318751DC-EC0F-47F7-AA31-A0F6E9FE8048}">
      <dsp:nvSpPr>
        <dsp:cNvPr id="0" name=""/>
        <dsp:cNvSpPr/>
      </dsp:nvSpPr>
      <dsp:spPr>
        <a:xfrm>
          <a:off x="7628418" y="1407070"/>
          <a:ext cx="241281" cy="282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7628418" y="1463521"/>
        <a:ext cx="168897" cy="169352"/>
      </dsp:txXfrm>
    </dsp:sp>
    <dsp:sp modelId="{A9F19164-4AD6-41BD-84A3-88DA7369BC6D}">
      <dsp:nvSpPr>
        <dsp:cNvPr id="0" name=""/>
        <dsp:cNvSpPr/>
      </dsp:nvSpPr>
      <dsp:spPr>
        <a:xfrm>
          <a:off x="7969854" y="772724"/>
          <a:ext cx="1138121" cy="1550947"/>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March-April 2022 – Funding provided to Community groups </a:t>
          </a:r>
        </a:p>
      </dsp:txBody>
      <dsp:txXfrm>
        <a:off x="8003188" y="806058"/>
        <a:ext cx="1071453" cy="1484279"/>
      </dsp:txXfrm>
    </dsp:sp>
    <dsp:sp modelId="{365C19A3-1FF4-48CE-956D-6A0BE57D1B5E}">
      <dsp:nvSpPr>
        <dsp:cNvPr id="0" name=""/>
        <dsp:cNvSpPr/>
      </dsp:nvSpPr>
      <dsp:spPr>
        <a:xfrm>
          <a:off x="9221787" y="1407070"/>
          <a:ext cx="241281" cy="282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9221787" y="1463521"/>
        <a:ext cx="168897" cy="169352"/>
      </dsp:txXfrm>
    </dsp:sp>
    <dsp:sp modelId="{7410041F-DE7E-44EC-85C9-A5402DB446C1}">
      <dsp:nvSpPr>
        <dsp:cNvPr id="0" name=""/>
        <dsp:cNvSpPr/>
      </dsp:nvSpPr>
      <dsp:spPr>
        <a:xfrm>
          <a:off x="9563224" y="772724"/>
          <a:ext cx="1138121" cy="1550947"/>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April 2022 – March 2023 – Community Engagement, Support and Learning </a:t>
          </a:r>
        </a:p>
      </dsp:txBody>
      <dsp:txXfrm>
        <a:off x="9596558" y="806058"/>
        <a:ext cx="1071453" cy="14842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91D7435F-A345-43BF-A186-CC9E8DB9D41F}" type="datetimeFigureOut">
              <a:rPr lang="en-CA" smtClean="0"/>
              <a:t>2021-11-01</a:t>
            </a:fld>
            <a:endParaRPr lang="en-CA"/>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863BDE8-537F-4A8E-ADD7-E496BF67D473}" type="slidenum">
              <a:rPr lang="en-CA" smtClean="0"/>
              <a:t>‹#›</a:t>
            </a:fld>
            <a:endParaRPr lang="en-CA"/>
          </a:p>
        </p:txBody>
      </p:sp>
    </p:spTree>
    <p:extLst>
      <p:ext uri="{BB962C8B-B14F-4D97-AF65-F5344CB8AC3E}">
        <p14:creationId xmlns:p14="http://schemas.microsoft.com/office/powerpoint/2010/main" val="4291534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888B90-17D8-2F40-8ACC-AE3DD468C240}"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8190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kern="1200" err="1">
                <a:solidFill>
                  <a:schemeClr val="tx1"/>
                </a:solidFill>
                <a:effectLst/>
                <a:latin typeface="+mn-lt"/>
                <a:ea typeface="+mn-ea"/>
                <a:cs typeface="+mn-cs"/>
              </a:rPr>
              <a:t>Present</a:t>
            </a:r>
            <a:r>
              <a:rPr lang="fr-CA" sz="1200" b="0" i="0" u="none" strike="noStrike" kern="1200">
                <a:solidFill>
                  <a:schemeClr val="tx1"/>
                </a:solidFill>
                <a:effectLst/>
                <a:latin typeface="+mn-lt"/>
                <a:ea typeface="+mn-ea"/>
                <a:cs typeface="+mn-cs"/>
              </a:rPr>
              <a:t> background information about the </a:t>
            </a:r>
            <a:r>
              <a:rPr lang="fr-CA" sz="1200" b="0" i="0" u="none" strike="noStrike" kern="1200" err="1">
                <a:solidFill>
                  <a:schemeClr val="tx1"/>
                </a:solidFill>
                <a:effectLst/>
                <a:latin typeface="+mn-lt"/>
                <a:ea typeface="+mn-ea"/>
                <a:cs typeface="+mn-cs"/>
              </a:rPr>
              <a:t>Participatory</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Grantmaking</a:t>
            </a:r>
            <a:r>
              <a:rPr lang="fr-CA" sz="1200" b="0" i="0" u="none" strike="noStrike" kern="1200">
                <a:solidFill>
                  <a:schemeClr val="tx1"/>
                </a:solidFill>
                <a:effectLst/>
                <a:latin typeface="+mn-lt"/>
                <a:ea typeface="+mn-ea"/>
                <a:cs typeface="+mn-cs"/>
              </a:rPr>
              <a:t> Pilot</a:t>
            </a:r>
          </a:p>
          <a:p>
            <a:r>
              <a:rPr lang="fr-CA" sz="1200" b="0" i="0" u="none" strike="noStrike" kern="1200" err="1">
                <a:solidFill>
                  <a:schemeClr val="tx1"/>
                </a:solidFill>
                <a:effectLst/>
                <a:latin typeface="+mn-lt"/>
                <a:ea typeface="+mn-ea"/>
                <a:cs typeface="+mn-cs"/>
              </a:rPr>
              <a:t>Explain</a:t>
            </a:r>
            <a:r>
              <a:rPr lang="fr-CA" sz="1200" b="0" i="0" u="none" strike="noStrike" kern="1200">
                <a:solidFill>
                  <a:schemeClr val="tx1"/>
                </a:solidFill>
                <a:effectLst/>
                <a:latin typeface="+mn-lt"/>
                <a:ea typeface="+mn-ea"/>
                <a:cs typeface="+mn-cs"/>
              </a:rPr>
              <a:t> how </a:t>
            </a:r>
            <a:r>
              <a:rPr lang="fr-CA" sz="1200" b="0" i="0" u="none" strike="noStrike" kern="1200" err="1">
                <a:solidFill>
                  <a:schemeClr val="tx1"/>
                </a:solidFill>
                <a:effectLst/>
                <a:latin typeface="+mn-lt"/>
                <a:ea typeface="+mn-ea"/>
                <a:cs typeface="+mn-cs"/>
              </a:rPr>
              <a:t>participatory</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grantmaking</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can</a:t>
            </a:r>
            <a:r>
              <a:rPr lang="fr-CA" sz="1200" b="0" i="0" u="none" strike="noStrike" kern="1200">
                <a:solidFill>
                  <a:schemeClr val="tx1"/>
                </a:solidFill>
                <a:effectLst/>
                <a:latin typeface="+mn-lt"/>
                <a:ea typeface="+mn-ea"/>
                <a:cs typeface="+mn-cs"/>
              </a:rPr>
              <a:t> help </a:t>
            </a:r>
            <a:r>
              <a:rPr lang="fr-CA" sz="1200" b="0" i="0" u="none" strike="noStrike" kern="1200" err="1">
                <a:solidFill>
                  <a:schemeClr val="tx1"/>
                </a:solidFill>
                <a:effectLst/>
                <a:latin typeface="+mn-lt"/>
                <a:ea typeface="+mn-ea"/>
                <a:cs typeface="+mn-cs"/>
              </a:rPr>
              <a:t>community</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members</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directly</a:t>
            </a:r>
            <a:r>
              <a:rPr lang="fr-CA" sz="1200" b="0" i="0" u="none" strike="noStrike" kern="1200">
                <a:solidFill>
                  <a:schemeClr val="tx1"/>
                </a:solidFill>
                <a:effectLst/>
                <a:latin typeface="+mn-lt"/>
                <a:ea typeface="+mn-ea"/>
                <a:cs typeface="+mn-cs"/>
              </a:rPr>
              <a:t> impact </a:t>
            </a:r>
            <a:r>
              <a:rPr lang="fr-CA" sz="1200" b="0" i="0" u="none" strike="noStrike" kern="1200" err="1">
                <a:solidFill>
                  <a:schemeClr val="tx1"/>
                </a:solidFill>
                <a:effectLst/>
                <a:latin typeface="+mn-lt"/>
                <a:ea typeface="+mn-ea"/>
                <a:cs typeface="+mn-cs"/>
              </a:rPr>
              <a:t>funding</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decisions</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that</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concern</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their</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community</a:t>
            </a:r>
            <a:endParaRPr lang="fr-CA" sz="1200" b="0" i="0" u="none" strike="noStrike" kern="1200">
              <a:solidFill>
                <a:schemeClr val="tx1"/>
              </a:solidFill>
              <a:effectLst/>
              <a:latin typeface="+mn-lt"/>
              <a:ea typeface="+mn-ea"/>
              <a:cs typeface="+mn-cs"/>
            </a:endParaRPr>
          </a:p>
          <a:p>
            <a:r>
              <a:rPr lang="fr-CA" sz="1200" b="0" i="0" u="none" strike="noStrike" kern="1200" err="1">
                <a:solidFill>
                  <a:schemeClr val="tx1"/>
                </a:solidFill>
                <a:effectLst/>
                <a:latin typeface="+mn-lt"/>
                <a:ea typeface="+mn-ea"/>
                <a:cs typeface="+mn-cs"/>
              </a:rPr>
              <a:t>Seek</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your</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advice</a:t>
            </a:r>
            <a:r>
              <a:rPr lang="fr-CA" sz="1200" b="0" i="0" u="none" strike="noStrike" kern="1200">
                <a:solidFill>
                  <a:schemeClr val="tx1"/>
                </a:solidFill>
                <a:effectLst/>
                <a:latin typeface="+mn-lt"/>
                <a:ea typeface="+mn-ea"/>
                <a:cs typeface="+mn-cs"/>
              </a:rPr>
              <a:t> about the </a:t>
            </a:r>
            <a:r>
              <a:rPr lang="fr-CA" sz="1200" b="0" i="0" u="none" strike="noStrike" kern="1200" err="1">
                <a:solidFill>
                  <a:schemeClr val="tx1"/>
                </a:solidFill>
                <a:effectLst/>
                <a:latin typeface="+mn-lt"/>
                <a:ea typeface="+mn-ea"/>
                <a:cs typeface="+mn-cs"/>
              </a:rPr>
              <a:t>recruitment</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process</a:t>
            </a:r>
            <a:r>
              <a:rPr lang="fr-CA" sz="1200" b="0" i="0" u="none" strike="noStrike" kern="1200">
                <a:solidFill>
                  <a:schemeClr val="tx1"/>
                </a:solidFill>
                <a:effectLst/>
                <a:latin typeface="+mn-lt"/>
                <a:ea typeface="+mn-ea"/>
                <a:cs typeface="+mn-cs"/>
              </a:rPr>
              <a:t> of </a:t>
            </a:r>
            <a:r>
              <a:rPr lang="fr-CA" sz="1200" b="0" i="0" u="none" strike="noStrike" kern="1200" err="1">
                <a:solidFill>
                  <a:schemeClr val="tx1"/>
                </a:solidFill>
                <a:effectLst/>
                <a:latin typeface="+mn-lt"/>
                <a:ea typeface="+mn-ea"/>
                <a:cs typeface="+mn-cs"/>
              </a:rPr>
              <a:t>community</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representatives</a:t>
            </a:r>
            <a:r>
              <a:rPr lang="fr-CA" sz="1200" b="0" i="0" u="none" strike="noStrike" kern="1200">
                <a:solidFill>
                  <a:schemeClr val="tx1"/>
                </a:solidFill>
                <a:effectLst/>
                <a:latin typeface="+mn-lt"/>
                <a:ea typeface="+mn-ea"/>
                <a:cs typeface="+mn-cs"/>
              </a:rPr>
              <a:t> for the </a:t>
            </a:r>
            <a:r>
              <a:rPr lang="fr-CA" sz="1200" b="0" i="0" u="none" strike="noStrike" kern="1200" err="1">
                <a:solidFill>
                  <a:schemeClr val="tx1"/>
                </a:solidFill>
                <a:effectLst/>
                <a:latin typeface="+mn-lt"/>
                <a:ea typeface="+mn-ea"/>
                <a:cs typeface="+mn-cs"/>
              </a:rPr>
              <a:t>co</a:t>
            </a:r>
            <a:r>
              <a:rPr lang="fr-CA" sz="1200" b="0" i="0" u="none" strike="noStrike" kern="1200">
                <a:solidFill>
                  <a:schemeClr val="tx1"/>
                </a:solidFill>
                <a:effectLst/>
                <a:latin typeface="+mn-lt"/>
                <a:ea typeface="+mn-ea"/>
                <a:cs typeface="+mn-cs"/>
              </a:rPr>
              <a:t>-design and </a:t>
            </a:r>
            <a:r>
              <a:rPr lang="fr-CA" sz="1200" b="0" i="0" u="none" strike="noStrike" kern="1200" err="1">
                <a:solidFill>
                  <a:schemeClr val="tx1"/>
                </a:solidFill>
                <a:effectLst/>
                <a:latin typeface="+mn-lt"/>
                <a:ea typeface="+mn-ea"/>
                <a:cs typeface="+mn-cs"/>
              </a:rPr>
              <a:t>grantmaking</a:t>
            </a:r>
            <a:r>
              <a:rPr lang="fr-CA" sz="1200" b="0" i="0" u="none" strike="noStrike" kern="1200">
                <a:solidFill>
                  <a:schemeClr val="tx1"/>
                </a:solidFill>
                <a:effectLst/>
                <a:latin typeface="+mn-lt"/>
                <a:ea typeface="+mn-ea"/>
                <a:cs typeface="+mn-cs"/>
              </a:rPr>
              <a:t> panels.</a:t>
            </a:r>
          </a:p>
          <a:p>
            <a:r>
              <a:rPr lang="fr-CA" sz="1200" b="0" i="0" u="none" strike="noStrike" kern="1200" err="1">
                <a:solidFill>
                  <a:schemeClr val="tx1"/>
                </a:solidFill>
                <a:effectLst/>
                <a:latin typeface="+mn-lt"/>
                <a:ea typeface="+mn-ea"/>
                <a:cs typeface="+mn-cs"/>
              </a:rPr>
              <a:t>Provide</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you</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with</a:t>
            </a:r>
            <a:r>
              <a:rPr lang="fr-CA" sz="1200" b="0" i="0" u="none" strike="noStrike" kern="1200">
                <a:solidFill>
                  <a:schemeClr val="tx1"/>
                </a:solidFill>
                <a:effectLst/>
                <a:latin typeface="+mn-lt"/>
                <a:ea typeface="+mn-ea"/>
                <a:cs typeface="+mn-cs"/>
              </a:rPr>
              <a:t> information about how </a:t>
            </a:r>
            <a:r>
              <a:rPr lang="fr-CA" sz="1200" b="0" i="0" u="none" strike="noStrike" kern="1200" err="1">
                <a:solidFill>
                  <a:schemeClr val="tx1"/>
                </a:solidFill>
                <a:effectLst/>
                <a:latin typeface="+mn-lt"/>
                <a:ea typeface="+mn-ea"/>
                <a:cs typeface="+mn-cs"/>
              </a:rPr>
              <a:t>community</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representatives</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might</a:t>
            </a:r>
            <a:r>
              <a:rPr lang="fr-CA" sz="1200" b="0" i="0" u="none" strike="noStrike" kern="1200">
                <a:solidFill>
                  <a:schemeClr val="tx1"/>
                </a:solidFill>
                <a:effectLst/>
                <a:latin typeface="+mn-lt"/>
                <a:ea typeface="+mn-ea"/>
                <a:cs typeface="+mn-cs"/>
              </a:rPr>
              <a:t> express </a:t>
            </a:r>
            <a:r>
              <a:rPr lang="fr-CA" sz="1200" b="0" i="0" u="none" strike="noStrike" kern="1200" err="1">
                <a:solidFill>
                  <a:schemeClr val="tx1"/>
                </a:solidFill>
                <a:effectLst/>
                <a:latin typeface="+mn-lt"/>
                <a:ea typeface="+mn-ea"/>
                <a:cs typeface="+mn-cs"/>
              </a:rPr>
              <a:t>interest</a:t>
            </a:r>
            <a:r>
              <a:rPr lang="fr-CA" sz="1200" b="0" i="0" u="none" strike="noStrike" kern="1200">
                <a:solidFill>
                  <a:schemeClr val="tx1"/>
                </a:solidFill>
                <a:effectLst/>
                <a:latin typeface="+mn-lt"/>
                <a:ea typeface="+mn-ea"/>
                <a:cs typeface="+mn-cs"/>
              </a:rPr>
              <a:t> to </a:t>
            </a:r>
            <a:r>
              <a:rPr lang="fr-CA" sz="1200" b="0" i="0" u="none" strike="noStrike" kern="1200" err="1">
                <a:solidFill>
                  <a:schemeClr val="tx1"/>
                </a:solidFill>
                <a:effectLst/>
                <a:latin typeface="+mn-lt"/>
                <a:ea typeface="+mn-ea"/>
                <a:cs typeface="+mn-cs"/>
              </a:rPr>
              <a:t>take</a:t>
            </a:r>
            <a:r>
              <a:rPr lang="fr-CA" sz="1200" b="0" i="0" u="none" strike="noStrike" kern="1200">
                <a:solidFill>
                  <a:schemeClr val="tx1"/>
                </a:solidFill>
                <a:effectLst/>
                <a:latin typeface="+mn-lt"/>
                <a:ea typeface="+mn-ea"/>
                <a:cs typeface="+mn-cs"/>
              </a:rPr>
              <a:t> part in </a:t>
            </a:r>
            <a:r>
              <a:rPr lang="fr-CA" sz="1200" b="0" i="0" u="none" strike="noStrike" kern="1200" err="1">
                <a:solidFill>
                  <a:schemeClr val="tx1"/>
                </a:solidFill>
                <a:effectLst/>
                <a:latin typeface="+mn-lt"/>
                <a:ea typeface="+mn-ea"/>
                <a:cs typeface="+mn-cs"/>
              </a:rPr>
              <a:t>this</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innovative</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funding</a:t>
            </a:r>
            <a:r>
              <a:rPr lang="fr-CA" sz="1200" b="0" i="0" u="none" strike="noStrike" kern="1200">
                <a:solidFill>
                  <a:schemeClr val="tx1"/>
                </a:solidFill>
                <a:effectLst/>
                <a:latin typeface="+mn-lt"/>
                <a:ea typeface="+mn-ea"/>
                <a:cs typeface="+mn-cs"/>
              </a:rPr>
              <a:t> model.</a:t>
            </a:r>
          </a:p>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F5D1E-66F2-40A5-81A2-854EE5BAF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14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F5D1E-66F2-40A5-81A2-854EE5BAF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19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F5D1E-66F2-40A5-81A2-854EE5BAF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48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F5D1E-66F2-40A5-81A2-854EE5BAF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11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CA" sz="1200" b="0" i="0" kern="1200">
                <a:solidFill>
                  <a:schemeClr val="tx1"/>
                </a:solidFill>
                <a:effectLst/>
                <a:latin typeface="+mn-lt"/>
                <a:ea typeface="+mn-ea"/>
                <a:cs typeface="+mn-cs"/>
              </a:rPr>
              <a:t>Commitment  </a:t>
            </a:r>
          </a:p>
          <a:p>
            <a:pPr rtl="0" fontAlgn="base"/>
            <a:r>
              <a:rPr lang="en-CA" sz="1200" b="0" i="0" kern="1200">
                <a:solidFill>
                  <a:schemeClr val="tx1"/>
                </a:solidFill>
                <a:effectLst/>
                <a:latin typeface="+mn-lt"/>
                <a:ea typeface="+mn-ea"/>
                <a:cs typeface="+mn-cs"/>
              </a:rPr>
              <a:t>Engagement  </a:t>
            </a:r>
          </a:p>
          <a:p>
            <a:pPr rtl="0" fontAlgn="base"/>
            <a:r>
              <a:rPr lang="en-CA" sz="1200" b="0" i="0" kern="1200">
                <a:solidFill>
                  <a:schemeClr val="tx1"/>
                </a:solidFill>
                <a:effectLst/>
                <a:latin typeface="+mn-lt"/>
                <a:ea typeface="+mn-ea"/>
                <a:cs typeface="+mn-cs"/>
              </a:rPr>
              <a:t>Compensation  </a:t>
            </a:r>
          </a:p>
          <a:p>
            <a:pPr rtl="0" fontAlgn="base"/>
            <a:r>
              <a:rPr lang="en-CA" sz="1200" b="0" i="0" kern="1200">
                <a:solidFill>
                  <a:schemeClr val="tx1"/>
                </a:solidFill>
                <a:effectLst/>
                <a:latin typeface="+mn-lt"/>
                <a:ea typeface="+mn-ea"/>
                <a:cs typeface="+mn-cs"/>
              </a:rPr>
              <a:t>Conflict of interest  </a:t>
            </a:r>
          </a:p>
          <a:p>
            <a:pPr rtl="0" fontAlgn="base"/>
            <a:r>
              <a:rPr lang="en-CA" sz="1200" b="0" i="0" kern="1200">
                <a:solidFill>
                  <a:schemeClr val="tx1"/>
                </a:solidFill>
                <a:effectLst/>
                <a:latin typeface="+mn-lt"/>
                <a:ea typeface="+mn-ea"/>
                <a:cs typeface="+mn-cs"/>
              </a:rPr>
              <a:t>Selection process  </a:t>
            </a:r>
          </a:p>
          <a:p>
            <a:pPr rtl="0" fontAlgn="base"/>
            <a:r>
              <a:rPr lang="en-CA" sz="1200" b="0" i="0" kern="1200">
                <a:solidFill>
                  <a:schemeClr val="tx1"/>
                </a:solidFill>
                <a:effectLst/>
                <a:latin typeface="+mn-lt"/>
                <a:ea typeface="+mn-ea"/>
                <a:cs typeface="+mn-cs"/>
              </a:rPr>
              <a:t>Deadline for letters of interest  </a:t>
            </a:r>
          </a:p>
          <a:p>
            <a:pPr rtl="0" fontAlgn="base"/>
            <a:r>
              <a:rPr lang="en-CA" sz="1200" b="0" i="0" kern="1200">
                <a:solidFill>
                  <a:schemeClr val="tx1"/>
                </a:solidFill>
                <a:effectLst/>
                <a:latin typeface="+mn-lt"/>
                <a:ea typeface="+mn-ea"/>
                <a:cs typeface="+mn-cs"/>
              </a:rPr>
              <a:t>Email to those not selected regarding potential other ways to contribute and thanking them for their interest – possible recognition for submitting letter of interest  </a:t>
            </a:r>
          </a:p>
          <a:p>
            <a:pPr rtl="0" fontAlgn="base"/>
            <a:r>
              <a:rPr lang="fr-CA" sz="1200" b="0" i="0" kern="1200">
                <a:solidFill>
                  <a:schemeClr val="tx1"/>
                </a:solidFill>
                <a:effectLst/>
                <a:latin typeface="+mn-lt"/>
                <a:ea typeface="+mn-ea"/>
                <a:cs typeface="+mn-cs"/>
              </a:rPr>
              <a:t>Session 1: Introduction to the panel, </a:t>
            </a:r>
            <a:r>
              <a:rPr lang="fr-CA" sz="1200" b="0" i="0" kern="1200" err="1">
                <a:solidFill>
                  <a:schemeClr val="tx1"/>
                </a:solidFill>
                <a:effectLst/>
                <a:latin typeface="+mn-lt"/>
                <a:ea typeface="+mn-ea"/>
                <a:cs typeface="+mn-cs"/>
              </a:rPr>
              <a:t>meet</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each</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other</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review</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community</a:t>
            </a:r>
            <a:r>
              <a:rPr lang="fr-CA" sz="1200" b="0" i="0" kern="1200">
                <a:solidFill>
                  <a:schemeClr val="tx1"/>
                </a:solidFill>
                <a:effectLst/>
                <a:latin typeface="+mn-lt"/>
                <a:ea typeface="+mn-ea"/>
                <a:cs typeface="+mn-cs"/>
              </a:rPr>
              <a:t> data, </a:t>
            </a:r>
            <a:r>
              <a:rPr lang="fr-CA" sz="1200" b="0" i="0" kern="1200" err="1">
                <a:solidFill>
                  <a:schemeClr val="tx1"/>
                </a:solidFill>
                <a:effectLst/>
                <a:latin typeface="+mn-lt"/>
                <a:ea typeface="+mn-ea"/>
                <a:cs typeface="+mn-cs"/>
              </a:rPr>
              <a:t>early</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ideation</a:t>
            </a:r>
            <a:r>
              <a:rPr lang="fr-CA" sz="1200" b="0" i="0" kern="1200">
                <a:solidFill>
                  <a:schemeClr val="tx1"/>
                </a:solidFill>
                <a:effectLst/>
                <a:latin typeface="+mn-lt"/>
                <a:ea typeface="+mn-ea"/>
                <a:cs typeface="+mn-cs"/>
              </a:rPr>
              <a:t> o Session 2: </a:t>
            </a:r>
            <a:r>
              <a:rPr lang="fr-CA" sz="1200" b="0" i="0" kern="1200" err="1">
                <a:solidFill>
                  <a:schemeClr val="tx1"/>
                </a:solidFill>
                <a:effectLst/>
                <a:latin typeface="+mn-lt"/>
                <a:ea typeface="+mn-ea"/>
                <a:cs typeface="+mn-cs"/>
              </a:rPr>
              <a:t>Deeper</a:t>
            </a:r>
            <a:r>
              <a:rPr lang="fr-CA" sz="1200" b="0" i="0" kern="1200">
                <a:solidFill>
                  <a:schemeClr val="tx1"/>
                </a:solidFill>
                <a:effectLst/>
                <a:latin typeface="+mn-lt"/>
                <a:ea typeface="+mn-ea"/>
                <a:cs typeface="+mn-cs"/>
              </a:rPr>
              <a:t> discussion about </a:t>
            </a:r>
            <a:r>
              <a:rPr lang="fr-CA" sz="1200" b="0" i="0" kern="1200" err="1">
                <a:solidFill>
                  <a:schemeClr val="tx1"/>
                </a:solidFill>
                <a:effectLst/>
                <a:latin typeface="+mn-lt"/>
                <a:ea typeface="+mn-ea"/>
                <a:cs typeface="+mn-cs"/>
              </a:rPr>
              <a:t>community</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priorities</a:t>
            </a:r>
            <a:r>
              <a:rPr lang="fr-CA" sz="1200" b="0" i="0" kern="1200">
                <a:solidFill>
                  <a:schemeClr val="tx1"/>
                </a:solidFill>
                <a:effectLst/>
                <a:latin typeface="+mn-lt"/>
                <a:ea typeface="+mn-ea"/>
                <a:cs typeface="+mn-cs"/>
              </a:rPr>
              <a:t> and </a:t>
            </a:r>
            <a:r>
              <a:rPr lang="fr-CA" sz="1200" b="0" i="0" kern="1200" err="1">
                <a:solidFill>
                  <a:schemeClr val="tx1"/>
                </a:solidFill>
                <a:effectLst/>
                <a:latin typeface="+mn-lt"/>
                <a:ea typeface="+mn-ea"/>
                <a:cs typeface="+mn-cs"/>
              </a:rPr>
              <a:t>beginning</a:t>
            </a:r>
            <a:r>
              <a:rPr lang="fr-CA" sz="1200" b="0" i="0" kern="1200">
                <a:solidFill>
                  <a:schemeClr val="tx1"/>
                </a:solidFill>
                <a:effectLst/>
                <a:latin typeface="+mn-lt"/>
                <a:ea typeface="+mn-ea"/>
                <a:cs typeface="+mn-cs"/>
              </a:rPr>
              <a:t> to </a:t>
            </a:r>
            <a:r>
              <a:rPr lang="fr-CA" sz="1200" b="0" i="0" kern="1200" err="1">
                <a:solidFill>
                  <a:schemeClr val="tx1"/>
                </a:solidFill>
                <a:effectLst/>
                <a:latin typeface="+mn-lt"/>
                <a:ea typeface="+mn-ea"/>
                <a:cs typeface="+mn-cs"/>
              </a:rPr>
              <a:t>narrow</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priorities</a:t>
            </a:r>
            <a:r>
              <a:rPr lang="fr-CA" sz="1200" b="0" i="0" kern="1200">
                <a:solidFill>
                  <a:schemeClr val="tx1"/>
                </a:solidFill>
                <a:effectLst/>
                <a:latin typeface="+mn-lt"/>
                <a:ea typeface="+mn-ea"/>
                <a:cs typeface="+mn-cs"/>
              </a:rPr>
              <a:t> o Session 3: Final </a:t>
            </a:r>
            <a:r>
              <a:rPr lang="fr-CA" sz="1200" b="0" i="0" kern="1200" err="1">
                <a:solidFill>
                  <a:schemeClr val="tx1"/>
                </a:solidFill>
                <a:effectLst/>
                <a:latin typeface="+mn-lt"/>
                <a:ea typeface="+mn-ea"/>
                <a:cs typeface="+mn-cs"/>
              </a:rPr>
              <a:t>selection</a:t>
            </a:r>
            <a:r>
              <a:rPr lang="fr-CA" sz="1200" b="0" i="0" kern="1200">
                <a:solidFill>
                  <a:schemeClr val="tx1"/>
                </a:solidFill>
                <a:effectLst/>
                <a:latin typeface="+mn-lt"/>
                <a:ea typeface="+mn-ea"/>
                <a:cs typeface="+mn-cs"/>
              </a:rPr>
              <a:t> of </a:t>
            </a:r>
            <a:r>
              <a:rPr lang="fr-CA" sz="1200" b="0" i="0" kern="1200" err="1">
                <a:solidFill>
                  <a:schemeClr val="tx1"/>
                </a:solidFill>
                <a:effectLst/>
                <a:latin typeface="+mn-lt"/>
                <a:ea typeface="+mn-ea"/>
                <a:cs typeface="+mn-cs"/>
              </a:rPr>
              <a:t>priorities</a:t>
            </a:r>
            <a:r>
              <a:rPr lang="fr-CA" sz="1200" b="0" i="0" kern="1200">
                <a:solidFill>
                  <a:schemeClr val="tx1"/>
                </a:solidFill>
                <a:effectLst/>
                <a:latin typeface="+mn-lt"/>
                <a:ea typeface="+mn-ea"/>
                <a:cs typeface="+mn-cs"/>
              </a:rPr>
              <a:t> and </a:t>
            </a:r>
            <a:r>
              <a:rPr lang="fr-CA" sz="1200" b="0" i="0" kern="1200" err="1">
                <a:solidFill>
                  <a:schemeClr val="tx1"/>
                </a:solidFill>
                <a:effectLst/>
                <a:latin typeface="+mn-lt"/>
                <a:ea typeface="+mn-ea"/>
                <a:cs typeface="+mn-cs"/>
              </a:rPr>
              <a:t>advice</a:t>
            </a:r>
            <a:r>
              <a:rPr lang="fr-CA" sz="1200" b="0" i="0" kern="1200">
                <a:solidFill>
                  <a:schemeClr val="tx1"/>
                </a:solidFill>
                <a:effectLst/>
                <a:latin typeface="+mn-lt"/>
                <a:ea typeface="+mn-ea"/>
                <a:cs typeface="+mn-cs"/>
              </a:rPr>
              <a:t> on </a:t>
            </a:r>
            <a:r>
              <a:rPr lang="fr-CA" sz="1200" b="0" i="0" kern="1200" err="1">
                <a:solidFill>
                  <a:schemeClr val="tx1"/>
                </a:solidFill>
                <a:effectLst/>
                <a:latin typeface="+mn-lt"/>
                <a:ea typeface="+mn-ea"/>
                <a:cs typeface="+mn-cs"/>
              </a:rPr>
              <a:t>funding</a:t>
            </a:r>
            <a:r>
              <a:rPr lang="fr-CA" sz="1200" b="0" i="0" kern="1200">
                <a:solidFill>
                  <a:schemeClr val="tx1"/>
                </a:solidFill>
                <a:effectLst/>
                <a:latin typeface="+mn-lt"/>
                <a:ea typeface="+mn-ea"/>
                <a:cs typeface="+mn-cs"/>
              </a:rPr>
              <a:t> allocation</a:t>
            </a:r>
          </a:p>
          <a:p>
            <a:pPr rtl="0" fontAlgn="base"/>
            <a:r>
              <a:rPr lang="fr-CA" sz="1200" b="0" i="0" kern="1200" err="1">
                <a:solidFill>
                  <a:schemeClr val="tx1"/>
                </a:solidFill>
                <a:effectLst/>
                <a:latin typeface="+mn-lt"/>
                <a:ea typeface="+mn-ea"/>
                <a:cs typeface="+mn-cs"/>
              </a:rPr>
              <a:t>Identify</a:t>
            </a:r>
            <a:r>
              <a:rPr lang="fr-CA" sz="1200" b="0" i="0" kern="1200">
                <a:solidFill>
                  <a:schemeClr val="tx1"/>
                </a:solidFill>
                <a:effectLst/>
                <a:latin typeface="+mn-lt"/>
                <a:ea typeface="+mn-ea"/>
                <a:cs typeface="+mn-cs"/>
              </a:rPr>
              <a:t> the </a:t>
            </a:r>
            <a:r>
              <a:rPr lang="fr-CA" sz="1200" b="0" i="0" kern="1200" err="1">
                <a:solidFill>
                  <a:schemeClr val="tx1"/>
                </a:solidFill>
                <a:effectLst/>
                <a:latin typeface="+mn-lt"/>
                <a:ea typeface="+mn-ea"/>
                <a:cs typeface="+mn-cs"/>
              </a:rPr>
              <a:t>community</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funding</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priorities</a:t>
            </a:r>
            <a:r>
              <a:rPr lang="fr-CA" sz="1200" b="0" i="0" kern="1200">
                <a:solidFill>
                  <a:schemeClr val="tx1"/>
                </a:solidFill>
                <a:effectLst/>
                <a:latin typeface="+mn-lt"/>
                <a:ea typeface="+mn-ea"/>
                <a:cs typeface="+mn-cs"/>
              </a:rPr>
              <a:t> · </a:t>
            </a:r>
            <a:r>
              <a:rPr lang="fr-CA" sz="1200" b="0" i="0" kern="1200" err="1">
                <a:solidFill>
                  <a:schemeClr val="tx1"/>
                </a:solidFill>
                <a:effectLst/>
                <a:latin typeface="+mn-lt"/>
                <a:ea typeface="+mn-ea"/>
                <a:cs typeface="+mn-cs"/>
              </a:rPr>
              <a:t>Determine</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funding</a:t>
            </a:r>
            <a:r>
              <a:rPr lang="fr-CA" sz="1200" b="0" i="0" kern="1200">
                <a:solidFill>
                  <a:schemeClr val="tx1"/>
                </a:solidFill>
                <a:effectLst/>
                <a:latin typeface="+mn-lt"/>
                <a:ea typeface="+mn-ea"/>
                <a:cs typeface="+mn-cs"/>
              </a:rPr>
              <a:t> allocations if multiple </a:t>
            </a:r>
            <a:r>
              <a:rPr lang="fr-CA" sz="1200" b="0" i="0" kern="1200" err="1">
                <a:solidFill>
                  <a:schemeClr val="tx1"/>
                </a:solidFill>
                <a:effectLst/>
                <a:latin typeface="+mn-lt"/>
                <a:ea typeface="+mn-ea"/>
                <a:cs typeface="+mn-cs"/>
              </a:rPr>
              <a:t>funding</a:t>
            </a:r>
            <a:r>
              <a:rPr lang="fr-CA" sz="1200" b="0" i="0" kern="1200">
                <a:solidFill>
                  <a:schemeClr val="tx1"/>
                </a:solidFill>
                <a:effectLst/>
                <a:latin typeface="+mn-lt"/>
                <a:ea typeface="+mn-ea"/>
                <a:cs typeface="+mn-cs"/>
              </a:rPr>
              <a:t> </a:t>
            </a:r>
            <a:r>
              <a:rPr lang="fr-CA" sz="1200" b="0" i="0" kern="1200" err="1">
                <a:solidFill>
                  <a:schemeClr val="tx1"/>
                </a:solidFill>
                <a:effectLst/>
                <a:latin typeface="+mn-lt"/>
                <a:ea typeface="+mn-ea"/>
                <a:cs typeface="+mn-cs"/>
              </a:rPr>
              <a:t>lines</a:t>
            </a:r>
            <a:r>
              <a:rPr lang="fr-CA" sz="1200" b="0" i="0" kern="1200">
                <a:solidFill>
                  <a:schemeClr val="tx1"/>
                </a:solidFill>
                <a:effectLst/>
                <a:latin typeface="+mn-lt"/>
                <a:ea typeface="+mn-ea"/>
                <a:cs typeface="+mn-cs"/>
              </a:rPr>
              <a:t> – multi-</a:t>
            </a:r>
            <a:r>
              <a:rPr lang="fr-CA" sz="1200" b="0" i="0" kern="1200" err="1">
                <a:solidFill>
                  <a:schemeClr val="tx1"/>
                </a:solidFill>
                <a:effectLst/>
                <a:latin typeface="+mn-lt"/>
                <a:ea typeface="+mn-ea"/>
                <a:cs typeface="+mn-cs"/>
              </a:rPr>
              <a:t>year</a:t>
            </a:r>
            <a:r>
              <a:rPr lang="fr-CA" sz="1200" b="0" i="0" kern="1200">
                <a:solidFill>
                  <a:schemeClr val="tx1"/>
                </a:solidFill>
                <a:effectLst/>
                <a:latin typeface="+mn-lt"/>
                <a:ea typeface="+mn-ea"/>
                <a:cs typeface="+mn-cs"/>
              </a:rPr>
              <a:t>, innovation, collaborative, </a:t>
            </a:r>
            <a:r>
              <a:rPr lang="fr-CA" sz="1200" b="0" i="0" kern="1200" err="1">
                <a:solidFill>
                  <a:schemeClr val="tx1"/>
                </a:solidFill>
                <a:effectLst/>
                <a:latin typeface="+mn-lt"/>
                <a:ea typeface="+mn-ea"/>
                <a:cs typeface="+mn-cs"/>
              </a:rPr>
              <a:t>etc</a:t>
            </a:r>
            <a:endParaRPr lang="en-CA" sz="1200" b="0" i="0" kern="1200">
              <a:solidFill>
                <a:schemeClr val="tx1"/>
              </a:solidFill>
              <a:effectLst/>
              <a:latin typeface="+mn-lt"/>
              <a:ea typeface="+mn-ea"/>
              <a:cs typeface="+mn-cs"/>
            </a:endParaRPr>
          </a:p>
          <a:p>
            <a:endParaRPr lang="en-CA"/>
          </a:p>
        </p:txBody>
      </p:sp>
      <p:sp>
        <p:nvSpPr>
          <p:cNvPr id="4" name="Espace réservé du numéro de diapositive 3"/>
          <p:cNvSpPr>
            <a:spLocks noGrp="1"/>
          </p:cNvSpPr>
          <p:nvPr>
            <p:ph type="sldNum" sz="quarter" idx="5"/>
          </p:nvPr>
        </p:nvSpPr>
        <p:spPr/>
        <p:txBody>
          <a:bodyPr/>
          <a:lstStyle/>
          <a:p>
            <a:fld id="{8863BDE8-537F-4A8E-ADD7-E496BF67D473}" type="slidenum">
              <a:rPr lang="en-CA" smtClean="0"/>
              <a:t>12</a:t>
            </a:fld>
            <a:endParaRPr lang="en-CA"/>
          </a:p>
        </p:txBody>
      </p:sp>
    </p:spTree>
    <p:extLst>
      <p:ext uri="{BB962C8B-B14F-4D97-AF65-F5344CB8AC3E}">
        <p14:creationId xmlns:p14="http://schemas.microsoft.com/office/powerpoint/2010/main" val="40419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595959"/>
                </a:solidFill>
              </a:rPr>
              <a:t>We encourage immigrant-serving organizations to reach out to their clients and staff to let them know of this opportunity</a:t>
            </a:r>
          </a:p>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F5D1E-66F2-40A5-81A2-854EE5BAF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60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u="none" strike="noStrike" kern="1200" err="1">
                <a:solidFill>
                  <a:schemeClr val="tx1"/>
                </a:solidFill>
                <a:effectLst/>
                <a:latin typeface="+mn-lt"/>
                <a:ea typeface="+mn-ea"/>
                <a:cs typeface="+mn-cs"/>
              </a:rPr>
              <a:t>What</a:t>
            </a:r>
            <a:r>
              <a:rPr lang="fr-CA" sz="1200" b="0" i="0" u="none" strike="noStrike" kern="1200">
                <a:solidFill>
                  <a:schemeClr val="tx1"/>
                </a:solidFill>
                <a:effectLst/>
                <a:latin typeface="+mn-lt"/>
                <a:ea typeface="+mn-ea"/>
                <a:cs typeface="+mn-cs"/>
              </a:rPr>
              <a:t> are the </a:t>
            </a:r>
            <a:r>
              <a:rPr lang="fr-CA" sz="1200" b="0" i="0" u="none" strike="noStrike" kern="1200" err="1">
                <a:solidFill>
                  <a:schemeClr val="tx1"/>
                </a:solidFill>
                <a:effectLst/>
                <a:latin typeface="+mn-lt"/>
                <a:ea typeface="+mn-ea"/>
                <a:cs typeface="+mn-cs"/>
              </a:rPr>
              <a:t>most</a:t>
            </a:r>
            <a:r>
              <a:rPr lang="fr-CA" sz="1200" b="0" i="0" u="none" strike="noStrike" kern="1200">
                <a:solidFill>
                  <a:schemeClr val="tx1"/>
                </a:solidFill>
                <a:effectLst/>
                <a:latin typeface="+mn-lt"/>
                <a:ea typeface="+mn-ea"/>
                <a:cs typeface="+mn-cs"/>
              </a:rPr>
              <a:t> pressing </a:t>
            </a:r>
            <a:r>
              <a:rPr lang="fr-CA" sz="1200" b="0" i="0" u="none" strike="noStrike" kern="1200" err="1">
                <a:solidFill>
                  <a:schemeClr val="tx1"/>
                </a:solidFill>
                <a:effectLst/>
                <a:latin typeface="+mn-lt"/>
                <a:ea typeface="+mn-ea"/>
                <a:cs typeface="+mn-cs"/>
              </a:rPr>
              <a:t>priorities</a:t>
            </a:r>
            <a:r>
              <a:rPr lang="fr-CA" sz="1200" b="0" i="0" u="none" strike="noStrike" kern="1200">
                <a:solidFill>
                  <a:schemeClr val="tx1"/>
                </a:solidFill>
                <a:effectLst/>
                <a:latin typeface="+mn-lt"/>
                <a:ea typeface="+mn-ea"/>
                <a:cs typeface="+mn-cs"/>
              </a:rPr>
              <a:t> to support immigrants’ </a:t>
            </a:r>
            <a:r>
              <a:rPr lang="fr-CA" sz="1200" b="0" i="0" u="none" strike="noStrike" kern="1200" err="1">
                <a:solidFill>
                  <a:schemeClr val="tx1"/>
                </a:solidFill>
                <a:effectLst/>
                <a:latin typeface="+mn-lt"/>
                <a:ea typeface="+mn-ea"/>
                <a:cs typeface="+mn-cs"/>
              </a:rPr>
              <a:t>economic</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mobility</a:t>
            </a:r>
            <a:r>
              <a:rPr lang="fr-CA" sz="1200" b="0" i="0" u="none" strike="noStrike" kern="1200">
                <a:solidFill>
                  <a:schemeClr val="tx1"/>
                </a:solidFill>
                <a:effectLst/>
                <a:latin typeface="+mn-lt"/>
                <a:ea typeface="+mn-ea"/>
                <a:cs typeface="+mn-cs"/>
              </a:rPr>
              <a:t>?</a:t>
            </a:r>
          </a:p>
          <a:p>
            <a:r>
              <a:rPr lang="fr-CA" sz="1200" b="0" i="0" u="none" strike="noStrike" kern="1200" err="1">
                <a:solidFill>
                  <a:schemeClr val="tx1"/>
                </a:solidFill>
                <a:effectLst/>
                <a:latin typeface="+mn-lt"/>
                <a:ea typeface="+mn-ea"/>
                <a:cs typeface="+mn-cs"/>
              </a:rPr>
              <a:t>Who</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should</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be</a:t>
            </a:r>
            <a:r>
              <a:rPr lang="fr-CA" sz="1200" b="0" i="0" u="none" strike="noStrike" kern="1200">
                <a:solidFill>
                  <a:schemeClr val="tx1"/>
                </a:solidFill>
                <a:effectLst/>
                <a:latin typeface="+mn-lt"/>
                <a:ea typeface="+mn-ea"/>
                <a:cs typeface="+mn-cs"/>
              </a:rPr>
              <a:t> </a:t>
            </a:r>
            <a:r>
              <a:rPr lang="fr-CA" sz="1200" b="1" i="0" u="none" strike="noStrike" kern="1200" err="1">
                <a:solidFill>
                  <a:schemeClr val="tx1"/>
                </a:solidFill>
                <a:effectLst/>
                <a:latin typeface="+mn-lt"/>
                <a:ea typeface="+mn-ea"/>
                <a:cs typeface="+mn-cs"/>
              </a:rPr>
              <a:t>proactively</a:t>
            </a:r>
            <a:r>
              <a:rPr lang="fr-CA" sz="1200" b="1"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invited</a:t>
            </a:r>
            <a:r>
              <a:rPr lang="fr-CA" sz="1200" b="0" i="0" u="none" strike="noStrike" kern="1200">
                <a:solidFill>
                  <a:schemeClr val="tx1"/>
                </a:solidFill>
                <a:effectLst/>
                <a:latin typeface="+mn-lt"/>
                <a:ea typeface="+mn-ea"/>
                <a:cs typeface="+mn-cs"/>
              </a:rPr>
              <a:t> to </a:t>
            </a:r>
            <a:r>
              <a:rPr lang="fr-CA" sz="1200" b="0" i="0" u="none" strike="noStrike" kern="1200" err="1">
                <a:solidFill>
                  <a:schemeClr val="tx1"/>
                </a:solidFill>
                <a:effectLst/>
                <a:latin typeface="+mn-lt"/>
                <a:ea typeface="+mn-ea"/>
                <a:cs typeface="+mn-cs"/>
              </a:rPr>
              <a:t>apply</a:t>
            </a:r>
            <a:r>
              <a:rPr lang="fr-CA" sz="1200" b="0" i="0" u="none" strike="noStrike" kern="1200">
                <a:solidFill>
                  <a:schemeClr val="tx1"/>
                </a:solidFill>
                <a:effectLst/>
                <a:latin typeface="+mn-lt"/>
                <a:ea typeface="+mn-ea"/>
                <a:cs typeface="+mn-cs"/>
              </a:rPr>
              <a:t> to the </a:t>
            </a:r>
            <a:r>
              <a:rPr lang="fr-CA" sz="1200" b="0" i="0" u="none" strike="noStrike" kern="1200" err="1">
                <a:solidFill>
                  <a:schemeClr val="tx1"/>
                </a:solidFill>
                <a:effectLst/>
                <a:latin typeface="+mn-lt"/>
                <a:ea typeface="+mn-ea"/>
                <a:cs typeface="+mn-cs"/>
              </a:rPr>
              <a:t>People’s</a:t>
            </a:r>
            <a:r>
              <a:rPr lang="fr-CA" sz="1200" b="0" i="0" u="none" strike="noStrike" kern="1200">
                <a:solidFill>
                  <a:schemeClr val="tx1"/>
                </a:solidFill>
                <a:effectLst/>
                <a:latin typeface="+mn-lt"/>
                <a:ea typeface="+mn-ea"/>
                <a:cs typeface="+mn-cs"/>
              </a:rPr>
              <a:t> Panel </a:t>
            </a:r>
          </a:p>
          <a:p>
            <a:r>
              <a:rPr lang="fr-CA" sz="1200" b="0" i="0" u="none" strike="noStrike" kern="1200" err="1">
                <a:solidFill>
                  <a:schemeClr val="tx1"/>
                </a:solidFill>
                <a:effectLst/>
                <a:latin typeface="+mn-lt"/>
                <a:ea typeface="+mn-ea"/>
                <a:cs typeface="+mn-cs"/>
              </a:rPr>
              <a:t>What</a:t>
            </a:r>
            <a:r>
              <a:rPr lang="fr-CA" sz="1200" b="0" i="0" u="none" strike="noStrike" kern="1200">
                <a:solidFill>
                  <a:schemeClr val="tx1"/>
                </a:solidFill>
                <a:effectLst/>
                <a:latin typeface="+mn-lt"/>
                <a:ea typeface="+mn-ea"/>
                <a:cs typeface="+mn-cs"/>
              </a:rPr>
              <a:t> </a:t>
            </a:r>
            <a:r>
              <a:rPr lang="fr-CA" sz="1200" b="0" i="0" u="none" strike="noStrike" kern="1200" err="1">
                <a:solidFill>
                  <a:schemeClr val="tx1"/>
                </a:solidFill>
                <a:effectLst/>
                <a:latin typeface="+mn-lt"/>
                <a:ea typeface="+mn-ea"/>
                <a:cs typeface="+mn-cs"/>
              </a:rPr>
              <a:t>criteria</a:t>
            </a:r>
            <a:r>
              <a:rPr lang="fr-CA" sz="1200" b="0" i="0" u="none" strike="noStrike" kern="1200">
                <a:solidFill>
                  <a:schemeClr val="tx1"/>
                </a:solidFill>
                <a:effectLst/>
                <a:latin typeface="+mn-lt"/>
                <a:ea typeface="+mn-ea"/>
                <a:cs typeface="+mn-cs"/>
              </a:rPr>
              <a:t> are </a:t>
            </a:r>
            <a:r>
              <a:rPr lang="fr-CA" sz="1200" b="0" i="0" u="none" strike="noStrike" kern="1200" err="1">
                <a:solidFill>
                  <a:schemeClr val="tx1"/>
                </a:solidFill>
                <a:effectLst/>
                <a:latin typeface="+mn-lt"/>
                <a:ea typeface="+mn-ea"/>
                <a:cs typeface="+mn-cs"/>
              </a:rPr>
              <a:t>most</a:t>
            </a:r>
            <a:r>
              <a:rPr lang="fr-CA" sz="1200" b="0" i="0" u="none" strike="noStrike" kern="1200">
                <a:solidFill>
                  <a:schemeClr val="tx1"/>
                </a:solidFill>
                <a:effectLst/>
                <a:latin typeface="+mn-lt"/>
                <a:ea typeface="+mn-ea"/>
                <a:cs typeface="+mn-cs"/>
              </a:rPr>
              <a:t> important for </a:t>
            </a:r>
            <a:r>
              <a:rPr lang="fr-CA" sz="1200" b="0" i="0" u="none" strike="noStrike" kern="1200" err="1">
                <a:solidFill>
                  <a:schemeClr val="tx1"/>
                </a:solidFill>
                <a:effectLst/>
                <a:latin typeface="+mn-lt"/>
                <a:ea typeface="+mn-ea"/>
                <a:cs typeface="+mn-cs"/>
              </a:rPr>
              <a:t>selection</a:t>
            </a:r>
            <a:r>
              <a:rPr lang="fr-CA" sz="1200" b="0" i="0" u="none" strike="noStrike" kern="1200">
                <a:solidFill>
                  <a:schemeClr val="tx1"/>
                </a:solidFill>
                <a:effectLst/>
                <a:latin typeface="+mn-lt"/>
                <a:ea typeface="+mn-ea"/>
                <a:cs typeface="+mn-cs"/>
              </a:rPr>
              <a:t>? </a:t>
            </a:r>
          </a:p>
          <a:p>
            <a:endParaRPr lang="en-CA"/>
          </a:p>
        </p:txBody>
      </p:sp>
      <p:sp>
        <p:nvSpPr>
          <p:cNvPr id="4" name="Espace réservé du numéro de diapositive 3"/>
          <p:cNvSpPr>
            <a:spLocks noGrp="1"/>
          </p:cNvSpPr>
          <p:nvPr>
            <p:ph type="sldNum" sz="quarter" idx="5"/>
          </p:nvPr>
        </p:nvSpPr>
        <p:spPr/>
        <p:txBody>
          <a:bodyPr/>
          <a:lstStyle/>
          <a:p>
            <a:fld id="{8863BDE8-537F-4A8E-ADD7-E496BF67D473}" type="slidenum">
              <a:rPr lang="en-CA" smtClean="0"/>
              <a:t>15</a:t>
            </a:fld>
            <a:endParaRPr lang="en-CA"/>
          </a:p>
        </p:txBody>
      </p:sp>
    </p:spTree>
    <p:extLst>
      <p:ext uri="{BB962C8B-B14F-4D97-AF65-F5344CB8AC3E}">
        <p14:creationId xmlns:p14="http://schemas.microsoft.com/office/powerpoint/2010/main" val="945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431F-F693-471E-89AF-65D3A804F4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02FA870-B155-438E-A2FF-CE402BB43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3D32999-38B5-4DDC-AE1C-2AC86A5AB6DB}"/>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5" name="Footer Placeholder 4">
            <a:extLst>
              <a:ext uri="{FF2B5EF4-FFF2-40B4-BE49-F238E27FC236}">
                <a16:creationId xmlns:a16="http://schemas.microsoft.com/office/drawing/2014/main" id="{74308A1F-2F0C-4C35-A02A-041AFD1D88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C08706-34AC-4FD9-BD17-C73F3498DE83}"/>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188795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0F12-7002-4F7C-859E-33C3F3DA48C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9A0298-3B47-4338-9643-87B6DCC6E6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C11EC3-0935-4BA8-995A-6E3762E60389}"/>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5" name="Footer Placeholder 4">
            <a:extLst>
              <a:ext uri="{FF2B5EF4-FFF2-40B4-BE49-F238E27FC236}">
                <a16:creationId xmlns:a16="http://schemas.microsoft.com/office/drawing/2014/main" id="{0249C8C4-0E42-4B7D-931F-50043AD940A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E0097E-DEE3-4369-AB2A-26767EC77C01}"/>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80586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FEA0BE-ACEF-489A-A587-DAC940B04A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7282C92-D204-4DF5-8138-8E7F80194A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89BCD3A-0B8D-477F-AAA8-AADB04C8F5FC}"/>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5" name="Footer Placeholder 4">
            <a:extLst>
              <a:ext uri="{FF2B5EF4-FFF2-40B4-BE49-F238E27FC236}">
                <a16:creationId xmlns:a16="http://schemas.microsoft.com/office/drawing/2014/main" id="{D19E950F-A1A0-4854-B0F5-624A6044C9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CEA4FD-53CE-4892-8FA7-19E5B003AB73}"/>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164074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B9D6-9B84-4DD5-BECA-9174FE4EFED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51EE91-DFFA-40DC-A45F-131F5BA1B1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0CE0E76-5F22-4EED-813A-AC12E43CCC12}"/>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5" name="Footer Placeholder 4">
            <a:extLst>
              <a:ext uri="{FF2B5EF4-FFF2-40B4-BE49-F238E27FC236}">
                <a16:creationId xmlns:a16="http://schemas.microsoft.com/office/drawing/2014/main" id="{47BBB8BF-4B23-41D0-B5BA-1CA9D271410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CCF1A4-D7AC-4337-8A39-B56CE04F9A3B}"/>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132822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5B38-5AB7-4041-B1B8-BF9F0208F3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9C4B0CB-22D2-45D3-9FF2-4024DD830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4527C-822E-4072-BB39-FC76C57C575A}"/>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5" name="Footer Placeholder 4">
            <a:extLst>
              <a:ext uri="{FF2B5EF4-FFF2-40B4-BE49-F238E27FC236}">
                <a16:creationId xmlns:a16="http://schemas.microsoft.com/office/drawing/2014/main" id="{902BC4D5-B1D0-4225-9AB6-37FB365A749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71D8A5C-0010-4F63-91B4-54A88A9FDDFD}"/>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14490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043D-46C2-42B4-8370-9DF33B77671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E5EC257-44BC-48FC-9392-E710772F0A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B8AA6C7-3451-4B23-920E-B9414AD578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D56610C-4715-49DE-A30C-685AC5BC10C8}"/>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6" name="Footer Placeholder 5">
            <a:extLst>
              <a:ext uri="{FF2B5EF4-FFF2-40B4-BE49-F238E27FC236}">
                <a16:creationId xmlns:a16="http://schemas.microsoft.com/office/drawing/2014/main" id="{89F4AFD6-D847-4192-857C-EF829AE3F94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C5A1ADA-B05F-4E84-B7C9-1E47291B59AB}"/>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75237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F4D1-B834-4C94-8815-199052FA2DA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9BCBA2F-C6D6-4BDA-A946-22D73D09E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F0BF3D-1705-4BE8-830F-CB7E056FE4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EEC1B47-2D7D-419D-87DA-F9957C8AC4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B1312D-E002-44BD-AE76-DAFFD03069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DDD5DD8-81B0-4641-85CF-E1B238E391F4}"/>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8" name="Footer Placeholder 7">
            <a:extLst>
              <a:ext uri="{FF2B5EF4-FFF2-40B4-BE49-F238E27FC236}">
                <a16:creationId xmlns:a16="http://schemas.microsoft.com/office/drawing/2014/main" id="{D0E34304-6E14-42F9-AF52-8857A79BBCB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3E9AC38-03EF-4583-9FFD-D704C6ABB4D8}"/>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186943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2678-0C68-4866-8980-129CD521B08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188B6F4-3147-4EF7-B9E6-9EFA16B0E313}"/>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4" name="Footer Placeholder 3">
            <a:extLst>
              <a:ext uri="{FF2B5EF4-FFF2-40B4-BE49-F238E27FC236}">
                <a16:creationId xmlns:a16="http://schemas.microsoft.com/office/drawing/2014/main" id="{D38CE4F9-9357-4980-A6C7-4CF5254AB82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F4FF19B-BBBB-4426-AB66-B4CA0FC910A4}"/>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302035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1185F-F633-4060-A90F-581C687AA01E}"/>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3" name="Footer Placeholder 2">
            <a:extLst>
              <a:ext uri="{FF2B5EF4-FFF2-40B4-BE49-F238E27FC236}">
                <a16:creationId xmlns:a16="http://schemas.microsoft.com/office/drawing/2014/main" id="{B5F6A5A4-B77C-4BCF-91E8-2D67781599E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D786F44-7A8A-409F-BEBE-7F72447ABDE5}"/>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112912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38E6-1132-427D-BE16-E1ADEDB99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F6B56A2-D2CF-41B3-B33A-EB55DDB13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41A2D7D-92B2-4EE8-B7C5-1A41B2E91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FD19B3-153F-4065-8D76-8628EEDEBD73}"/>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6" name="Footer Placeholder 5">
            <a:extLst>
              <a:ext uri="{FF2B5EF4-FFF2-40B4-BE49-F238E27FC236}">
                <a16:creationId xmlns:a16="http://schemas.microsoft.com/office/drawing/2014/main" id="{6E2B35D2-565B-4F4F-AE02-B4A255CED3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2503441-6767-4C05-831D-B2C33859987C}"/>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252648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4C80-2174-47AB-853E-FF9C34A87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3E5F1F3-DA0C-4F4B-9D53-1546C1BBD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4BB27-1E89-48E7-98E8-4859EEDF5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662AC-DB40-4407-83CF-D2986831B4DC}"/>
              </a:ext>
            </a:extLst>
          </p:cNvPr>
          <p:cNvSpPr>
            <a:spLocks noGrp="1"/>
          </p:cNvSpPr>
          <p:nvPr>
            <p:ph type="dt" sz="half" idx="10"/>
          </p:nvPr>
        </p:nvSpPr>
        <p:spPr/>
        <p:txBody>
          <a:bodyPr/>
          <a:lstStyle/>
          <a:p>
            <a:fld id="{CBFDEEA9-AE72-4769-9436-540508081283}" type="datetimeFigureOut">
              <a:rPr lang="en-CA" smtClean="0"/>
              <a:t>2021-11-01</a:t>
            </a:fld>
            <a:endParaRPr lang="en-CA"/>
          </a:p>
        </p:txBody>
      </p:sp>
      <p:sp>
        <p:nvSpPr>
          <p:cNvPr id="6" name="Footer Placeholder 5">
            <a:extLst>
              <a:ext uri="{FF2B5EF4-FFF2-40B4-BE49-F238E27FC236}">
                <a16:creationId xmlns:a16="http://schemas.microsoft.com/office/drawing/2014/main" id="{3F5A2676-8762-4160-9863-5329073D88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A0809AA-6394-4C71-A792-ADF56D0CE194}"/>
              </a:ext>
            </a:extLst>
          </p:cNvPr>
          <p:cNvSpPr>
            <a:spLocks noGrp="1"/>
          </p:cNvSpPr>
          <p:nvPr>
            <p:ph type="sldNum" sz="quarter" idx="12"/>
          </p:nvPr>
        </p:nvSpPr>
        <p:spPr/>
        <p:txBody>
          <a:bodyPr/>
          <a:lstStyle/>
          <a:p>
            <a:fld id="{D8358466-BCCC-4F8A-94E4-FBD7113F75AE}" type="slidenum">
              <a:rPr lang="en-CA" smtClean="0"/>
              <a:t>‹#›</a:t>
            </a:fld>
            <a:endParaRPr lang="en-CA"/>
          </a:p>
        </p:txBody>
      </p:sp>
    </p:spTree>
    <p:extLst>
      <p:ext uri="{BB962C8B-B14F-4D97-AF65-F5344CB8AC3E}">
        <p14:creationId xmlns:p14="http://schemas.microsoft.com/office/powerpoint/2010/main" val="119141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956818-E2F4-490D-AB2F-5E959FD17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7C0CA3E-85D9-4C3D-9D82-B37247194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E5A0EA-CC0B-40F0-90F7-36AF59C41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DEEA9-AE72-4769-9436-540508081283}" type="datetimeFigureOut">
              <a:rPr lang="en-CA" smtClean="0"/>
              <a:t>2021-11-01</a:t>
            </a:fld>
            <a:endParaRPr lang="en-CA"/>
          </a:p>
        </p:txBody>
      </p:sp>
      <p:sp>
        <p:nvSpPr>
          <p:cNvPr id="5" name="Footer Placeholder 4">
            <a:extLst>
              <a:ext uri="{FF2B5EF4-FFF2-40B4-BE49-F238E27FC236}">
                <a16:creationId xmlns:a16="http://schemas.microsoft.com/office/drawing/2014/main" id="{AABA30CB-C21E-41D7-AF80-F6EDADD61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0682E9D-4613-429A-8CDD-F9488A66F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58466-BCCC-4F8A-94E4-FBD7113F75AE}" type="slidenum">
              <a:rPr lang="en-CA" smtClean="0"/>
              <a:t>‹#›</a:t>
            </a:fld>
            <a:endParaRPr lang="en-CA"/>
          </a:p>
        </p:txBody>
      </p:sp>
    </p:spTree>
    <p:extLst>
      <p:ext uri="{BB962C8B-B14F-4D97-AF65-F5344CB8AC3E}">
        <p14:creationId xmlns:p14="http://schemas.microsoft.com/office/powerpoint/2010/main" val="1524911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Myriam@tamarackcommunity.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file:///D:\Work%2520Documents\Custom%2520Training\2021%2520Consulting\WES%2520Mariam%2520Assefa%2520Fund\Participatory%2520Grantmaking%2520resources\Grantcraft%2520-%2520DecidingTogether_Final_2018100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0976" y="4053385"/>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0CA67455-5AE7-BA4C-95A5-77B0E1319D57}"/>
              </a:ext>
            </a:extLst>
          </p:cNvPr>
          <p:cNvPicPr>
            <a:picLocks noChangeAspect="1"/>
          </p:cNvPicPr>
          <p:nvPr/>
        </p:nvPicPr>
        <p:blipFill rotWithShape="1">
          <a:blip r:embed="rId2">
            <a:extLst>
              <a:ext uri="{28A0092B-C50C-407E-A947-70E740481C1C}">
                <a14:useLocalDpi xmlns:a14="http://schemas.microsoft.com/office/drawing/2010/main" val="0"/>
              </a:ext>
            </a:extLst>
          </a:blip>
          <a:srcRect t="26846"/>
          <a:stretch/>
        </p:blipFill>
        <p:spPr>
          <a:xfrm>
            <a:off x="0" y="0"/>
            <a:ext cx="12192000" cy="5944150"/>
          </a:xfrm>
          <a:prstGeom prst="rect">
            <a:avLst/>
          </a:prstGeom>
        </p:spPr>
      </p:pic>
      <p:sp>
        <p:nvSpPr>
          <p:cNvPr id="5" name="Rectangle 4">
            <a:extLst>
              <a:ext uri="{FF2B5EF4-FFF2-40B4-BE49-F238E27FC236}">
                <a16:creationId xmlns:a16="http://schemas.microsoft.com/office/drawing/2014/main" id="{740E5F60-4F51-5645-9E27-E4C195841F01}"/>
              </a:ext>
            </a:extLst>
          </p:cNvPr>
          <p:cNvSpPr/>
          <p:nvPr/>
        </p:nvSpPr>
        <p:spPr>
          <a:xfrm>
            <a:off x="0" y="0"/>
            <a:ext cx="12166940" cy="5944148"/>
          </a:xfrm>
          <a:prstGeom prst="rect">
            <a:avLst/>
          </a:prstGeom>
          <a:solidFill>
            <a:srgbClr val="004946">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Rectangle 6">
            <a:extLst>
              <a:ext uri="{FF2B5EF4-FFF2-40B4-BE49-F238E27FC236}">
                <a16:creationId xmlns:a16="http://schemas.microsoft.com/office/drawing/2014/main" id="{1A5CDEC9-2219-4D41-ABE9-FC63A9DA1927}"/>
              </a:ext>
            </a:extLst>
          </p:cNvPr>
          <p:cNvSpPr/>
          <p:nvPr/>
        </p:nvSpPr>
        <p:spPr>
          <a:xfrm>
            <a:off x="2498381" y="1324171"/>
            <a:ext cx="7195239" cy="1323439"/>
          </a:xfrm>
          <a:prstGeom prst="rect">
            <a:avLst/>
          </a:prstGeom>
        </p:spPr>
        <p:txBody>
          <a:bodyPr wrap="none">
            <a:spAutoFit/>
          </a:bodyPr>
          <a:lstStyle/>
          <a:p>
            <a:pPr algn="ctr"/>
            <a:r>
              <a:rPr lang="en-US" sz="4400" b="1">
                <a:solidFill>
                  <a:schemeClr val="bg1"/>
                </a:solidFill>
                <a:latin typeface="Calibri" panose="020F0502020204030204" pitchFamily="34" charset="0"/>
                <a:cs typeface="Calibri" panose="020F0502020204030204" pitchFamily="34" charset="0"/>
              </a:rPr>
              <a:t>Building Equitable Economies </a:t>
            </a:r>
          </a:p>
          <a:p>
            <a:pPr algn="ctr"/>
            <a:r>
              <a:rPr lang="en-US" sz="3600" b="1">
                <a:solidFill>
                  <a:schemeClr val="bg1"/>
                </a:solidFill>
                <a:latin typeface="Calibri" panose="020F0502020204030204" pitchFamily="34" charset="0"/>
                <a:cs typeface="Calibri" panose="020F0502020204030204" pitchFamily="34" charset="0"/>
              </a:rPr>
              <a:t>A Participatory Grantmaking Pilot </a:t>
            </a:r>
          </a:p>
        </p:txBody>
      </p:sp>
      <p:pic>
        <p:nvPicPr>
          <p:cNvPr id="11" name="Picture 10">
            <a:extLst>
              <a:ext uri="{FF2B5EF4-FFF2-40B4-BE49-F238E27FC236}">
                <a16:creationId xmlns:a16="http://schemas.microsoft.com/office/drawing/2014/main" id="{25C4E692-9EC4-2849-923A-BD3756211A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4496" y="6057341"/>
            <a:ext cx="2186588" cy="686730"/>
          </a:xfrm>
          <a:prstGeom prst="rect">
            <a:avLst/>
          </a:prstGeom>
        </p:spPr>
      </p:pic>
      <p:sp>
        <p:nvSpPr>
          <p:cNvPr id="3" name="TextBox 2">
            <a:extLst>
              <a:ext uri="{FF2B5EF4-FFF2-40B4-BE49-F238E27FC236}">
                <a16:creationId xmlns:a16="http://schemas.microsoft.com/office/drawing/2014/main" id="{8CCD2F5F-2EC3-4183-8B85-50EA300492BD}"/>
              </a:ext>
            </a:extLst>
          </p:cNvPr>
          <p:cNvSpPr txBox="1"/>
          <p:nvPr/>
        </p:nvSpPr>
        <p:spPr>
          <a:xfrm>
            <a:off x="3918853" y="3699979"/>
            <a:ext cx="4322612" cy="646331"/>
          </a:xfrm>
          <a:prstGeom prst="rect">
            <a:avLst/>
          </a:prstGeom>
          <a:noFill/>
        </p:spPr>
        <p:txBody>
          <a:bodyPr wrap="square" rtlCol="0">
            <a:spAutoFit/>
          </a:bodyPr>
          <a:lstStyle/>
          <a:p>
            <a:pPr algn="ctr"/>
            <a:r>
              <a:rPr lang="en-CA">
                <a:solidFill>
                  <a:schemeClr val="bg1"/>
                </a:solidFill>
              </a:rPr>
              <a:t>Launching meeting – Peel community</a:t>
            </a:r>
          </a:p>
          <a:p>
            <a:pPr algn="ctr"/>
            <a:r>
              <a:rPr lang="en-CA">
                <a:solidFill>
                  <a:schemeClr val="bg1"/>
                </a:solidFill>
              </a:rPr>
              <a:t>October 28, 2021 – 2:00 – 3:00 pm </a:t>
            </a:r>
          </a:p>
        </p:txBody>
      </p:sp>
    </p:spTree>
    <p:extLst>
      <p:ext uri="{BB962C8B-B14F-4D97-AF65-F5344CB8AC3E}">
        <p14:creationId xmlns:p14="http://schemas.microsoft.com/office/powerpoint/2010/main" val="23161575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EA186344-7336-4D66-BF69-7B14A233F5BD}"/>
              </a:ext>
            </a:extLst>
          </p:cNvPr>
          <p:cNvPicPr/>
          <p:nvPr/>
        </p:nvPicPr>
        <p:blipFill>
          <a:blip r:embed="rId3" cstate="screen">
            <a:extLst>
              <a:ext uri="{28A0092B-C50C-407E-A947-70E740481C1C}">
                <a14:useLocalDpi xmlns:a14="http://schemas.microsoft.com/office/drawing/2010/main"/>
              </a:ext>
            </a:extLst>
          </a:blip>
          <a:stretch>
            <a:fillRect/>
          </a:stretch>
        </p:blipFill>
        <p:spPr>
          <a:xfrm>
            <a:off x="826221" y="6077600"/>
            <a:ext cx="1689387" cy="519580"/>
          </a:xfrm>
          <a:prstGeom prst="rect">
            <a:avLst/>
          </a:prstGeom>
        </p:spPr>
      </p:pic>
      <p:sp>
        <p:nvSpPr>
          <p:cNvPr id="10" name="Text Box 8">
            <a:extLst>
              <a:ext uri="{FF2B5EF4-FFF2-40B4-BE49-F238E27FC236}">
                <a16:creationId xmlns:a16="http://schemas.microsoft.com/office/drawing/2014/main" id="{8B34CC18-71E7-2249-B673-0866A81EFD6A}"/>
              </a:ext>
            </a:extLst>
          </p:cNvPr>
          <p:cNvSpPr txBox="1">
            <a:spLocks noChangeArrowheads="1"/>
          </p:cNvSpPr>
          <p:nvPr/>
        </p:nvSpPr>
        <p:spPr bwMode="auto">
          <a:xfrm>
            <a:off x="826221" y="440170"/>
            <a:ext cx="93032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a:solidFill>
                  <a:srgbClr val="008989"/>
                </a:solidFill>
                <a:latin typeface="Glacial Indifference" pitchFamily="50" charset="0"/>
              </a:rPr>
              <a:t>Key Milestones of the Participatory </a:t>
            </a:r>
            <a:r>
              <a:rPr lang="en-CA" sz="2400" err="1">
                <a:solidFill>
                  <a:srgbClr val="008989"/>
                </a:solidFill>
                <a:latin typeface="Glacial Indifference" pitchFamily="50" charset="0"/>
              </a:rPr>
              <a:t>Grantmaking</a:t>
            </a:r>
            <a:r>
              <a:rPr lang="en-CA" sz="2400">
                <a:solidFill>
                  <a:srgbClr val="008989"/>
                </a:solidFill>
                <a:latin typeface="Glacial Indifference" pitchFamily="50" charset="0"/>
              </a:rPr>
              <a:t> Project  </a:t>
            </a:r>
            <a:r>
              <a:rPr kumimoji="0" lang="en-CA" sz="2400" b="0" i="0" u="none" strike="noStrike" kern="1200" cap="none" spc="0" normalizeH="0" baseline="0" noProof="0">
                <a:ln>
                  <a:noFill/>
                </a:ln>
                <a:solidFill>
                  <a:srgbClr val="008989"/>
                </a:solidFill>
                <a:effectLst/>
                <a:uLnTx/>
                <a:uFillTx/>
                <a:latin typeface="Glacial Indifference" pitchFamily="50" charset="0"/>
                <a:ea typeface="+mn-ea"/>
                <a:cs typeface="+mn-cs"/>
              </a:rPr>
              <a:t> </a:t>
            </a:r>
            <a:br>
              <a:rPr kumimoji="0" lang="en-CA" sz="2400" b="0" i="0" u="none" strike="noStrike" kern="1200" cap="none" spc="0" normalizeH="0" baseline="0" noProof="0">
                <a:ln>
                  <a:noFill/>
                </a:ln>
                <a:solidFill>
                  <a:srgbClr val="008989"/>
                </a:solidFill>
                <a:effectLst/>
                <a:uLnTx/>
                <a:uFillTx/>
                <a:latin typeface="Glacial Indifference" pitchFamily="50" charset="0"/>
                <a:ea typeface="+mn-ea"/>
                <a:cs typeface="+mn-cs"/>
              </a:rPr>
            </a:br>
            <a:endParaRPr kumimoji="0" lang="en-CA" sz="2400" b="0" i="0" u="none" strike="noStrike" kern="1200" cap="none" spc="0" normalizeH="0" baseline="0" noProof="0">
              <a:ln>
                <a:noFill/>
              </a:ln>
              <a:solidFill>
                <a:srgbClr val="008989"/>
              </a:solidFill>
              <a:effectLst/>
              <a:uLnTx/>
              <a:uFillTx/>
              <a:latin typeface="Glacial Indifference" pitchFamily="50" charset="0"/>
              <a:ea typeface="+mn-ea"/>
              <a:cs typeface="+mn-cs"/>
            </a:endParaRPr>
          </a:p>
        </p:txBody>
      </p:sp>
      <p:sp>
        <p:nvSpPr>
          <p:cNvPr id="4" name="TextBox 3">
            <a:extLst>
              <a:ext uri="{FF2B5EF4-FFF2-40B4-BE49-F238E27FC236}">
                <a16:creationId xmlns:a16="http://schemas.microsoft.com/office/drawing/2014/main" id="{4C6B54A2-A0A4-4692-8783-D029F07FB37E}"/>
              </a:ext>
            </a:extLst>
          </p:cNvPr>
          <p:cNvSpPr txBox="1"/>
          <p:nvPr/>
        </p:nvSpPr>
        <p:spPr>
          <a:xfrm>
            <a:off x="3959461" y="2007668"/>
            <a:ext cx="1703107" cy="1354217"/>
          </a:xfrm>
          <a:prstGeom prst="rect">
            <a:avLst/>
          </a:prstGeom>
          <a:noFill/>
        </p:spPr>
        <p:txBody>
          <a:bodyPr wrap="square" rtlCol="0">
            <a:spAutoFit/>
          </a:bodyPr>
          <a:lstStyle/>
          <a:p>
            <a:r>
              <a:rPr lang="en-CA" sz="2000">
                <a:solidFill>
                  <a:schemeClr val="bg1"/>
                </a:solidFill>
              </a:rPr>
              <a:t>Reimaging Collaboration </a:t>
            </a:r>
          </a:p>
          <a:p>
            <a:endParaRPr lang="en-CA" sz="1400">
              <a:solidFill>
                <a:schemeClr val="bg1"/>
              </a:solidFill>
            </a:endParaRPr>
          </a:p>
          <a:p>
            <a:r>
              <a:rPr lang="en-CA" sz="1400">
                <a:solidFill>
                  <a:schemeClr val="bg1"/>
                </a:solidFill>
              </a:rPr>
              <a:t>November 18, 2020</a:t>
            </a:r>
          </a:p>
          <a:p>
            <a:r>
              <a:rPr lang="en-CA" sz="1400">
                <a:solidFill>
                  <a:schemeClr val="bg1"/>
                </a:solidFill>
              </a:rPr>
              <a:t>1:00 – 2:15 pm ET </a:t>
            </a:r>
          </a:p>
        </p:txBody>
      </p:sp>
      <p:sp>
        <p:nvSpPr>
          <p:cNvPr id="5" name="TextBox 4">
            <a:extLst>
              <a:ext uri="{FF2B5EF4-FFF2-40B4-BE49-F238E27FC236}">
                <a16:creationId xmlns:a16="http://schemas.microsoft.com/office/drawing/2014/main" id="{1C02153D-FA27-4E12-8369-327CD2E1A846}"/>
              </a:ext>
            </a:extLst>
          </p:cNvPr>
          <p:cNvSpPr txBox="1"/>
          <p:nvPr/>
        </p:nvSpPr>
        <p:spPr>
          <a:xfrm>
            <a:off x="6458127" y="2010367"/>
            <a:ext cx="1518408" cy="1354217"/>
          </a:xfrm>
          <a:prstGeom prst="rect">
            <a:avLst/>
          </a:prstGeom>
          <a:noFill/>
        </p:spPr>
        <p:txBody>
          <a:bodyPr wrap="square" rtlCol="0">
            <a:spAutoFit/>
          </a:bodyPr>
          <a:lstStyle/>
          <a:p>
            <a:r>
              <a:rPr lang="en-CA" sz="2000">
                <a:solidFill>
                  <a:schemeClr val="bg1"/>
                </a:solidFill>
              </a:rPr>
              <a:t>Reinventing Engagement</a:t>
            </a:r>
          </a:p>
          <a:p>
            <a:r>
              <a:rPr lang="en-CA" sz="1400">
                <a:solidFill>
                  <a:schemeClr val="bg1"/>
                </a:solidFill>
              </a:rPr>
              <a:t> </a:t>
            </a:r>
          </a:p>
          <a:p>
            <a:r>
              <a:rPr lang="en-CA" sz="1400">
                <a:solidFill>
                  <a:schemeClr val="bg1"/>
                </a:solidFill>
              </a:rPr>
              <a:t>December 2, 2020 </a:t>
            </a:r>
          </a:p>
          <a:p>
            <a:r>
              <a:rPr lang="en-CA" sz="1400">
                <a:solidFill>
                  <a:schemeClr val="bg1"/>
                </a:solidFill>
              </a:rPr>
              <a:t>1:00 – 2:15 pm  ET</a:t>
            </a:r>
          </a:p>
        </p:txBody>
      </p:sp>
      <p:sp>
        <p:nvSpPr>
          <p:cNvPr id="11" name="TextBox 10">
            <a:extLst>
              <a:ext uri="{FF2B5EF4-FFF2-40B4-BE49-F238E27FC236}">
                <a16:creationId xmlns:a16="http://schemas.microsoft.com/office/drawing/2014/main" id="{12AA6E0C-B712-4DEB-9404-F6F6E1344A4D}"/>
              </a:ext>
            </a:extLst>
          </p:cNvPr>
          <p:cNvSpPr txBox="1"/>
          <p:nvPr/>
        </p:nvSpPr>
        <p:spPr>
          <a:xfrm>
            <a:off x="826220" y="1271167"/>
            <a:ext cx="9899445" cy="5196294"/>
          </a:xfrm>
          <a:prstGeom prst="rect">
            <a:avLst/>
          </a:prstGeom>
          <a:noFill/>
        </p:spPr>
        <p:txBody>
          <a:bodyPr wrap="square">
            <a:spAutoFit/>
          </a:bodyPr>
          <a:lstStyle/>
          <a:p>
            <a:pPr marL="342900" lvl="0" indent="-342900">
              <a:lnSpc>
                <a:spcPct val="150000"/>
              </a:lnSpc>
              <a:buFont typeface="+mj-lt"/>
              <a:buAutoNum type="arabicPeriod"/>
            </a:pPr>
            <a:r>
              <a:rPr lang="en-CA" sz="18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Connect with potential Ontario communities and seek their input (e.g., on criteria for selection) through a community information session </a:t>
            </a:r>
          </a:p>
          <a:p>
            <a:pPr marL="342900" lvl="0" indent="-342900">
              <a:lnSpc>
                <a:spcPct val="150000"/>
              </a:lnSpc>
              <a:buFont typeface="+mj-lt"/>
              <a:buAutoNum type="arabicPeriod"/>
            </a:pPr>
            <a:r>
              <a:rPr lang="en-CA">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Receive letters of interest from communities (criteria: </a:t>
            </a:r>
            <a:r>
              <a:rPr lang="fr-CA">
                <a:solidFill>
                  <a:schemeClr val="bg1">
                    <a:lumMod val="50000"/>
                  </a:schemeClr>
                </a:solidFill>
              </a:rPr>
              <a:t>population make-up, </a:t>
            </a:r>
            <a:r>
              <a:rPr lang="fr-CA" err="1">
                <a:solidFill>
                  <a:schemeClr val="bg1">
                    <a:lumMod val="50000"/>
                  </a:schemeClr>
                </a:solidFill>
              </a:rPr>
              <a:t>community</a:t>
            </a:r>
            <a:r>
              <a:rPr lang="fr-CA">
                <a:solidFill>
                  <a:schemeClr val="bg1">
                    <a:lumMod val="50000"/>
                  </a:schemeClr>
                </a:solidFill>
              </a:rPr>
              <a:t> </a:t>
            </a:r>
            <a:r>
              <a:rPr lang="fr-CA" err="1">
                <a:solidFill>
                  <a:schemeClr val="bg1">
                    <a:lumMod val="50000"/>
                  </a:schemeClr>
                </a:solidFill>
              </a:rPr>
              <a:t>readiness</a:t>
            </a:r>
            <a:r>
              <a:rPr lang="fr-CA">
                <a:solidFill>
                  <a:schemeClr val="bg1">
                    <a:lumMod val="50000"/>
                  </a:schemeClr>
                </a:solidFill>
              </a:rPr>
              <a:t>, </a:t>
            </a:r>
            <a:r>
              <a:rPr lang="fr-CA" err="1">
                <a:solidFill>
                  <a:schemeClr val="bg1">
                    <a:lumMod val="50000"/>
                  </a:schemeClr>
                </a:solidFill>
              </a:rPr>
              <a:t>assets</a:t>
            </a:r>
            <a:r>
              <a:rPr lang="fr-CA">
                <a:solidFill>
                  <a:schemeClr val="bg1">
                    <a:lumMod val="50000"/>
                  </a:schemeClr>
                </a:solidFill>
              </a:rPr>
              <a:t> and </a:t>
            </a:r>
            <a:r>
              <a:rPr lang="fr-CA" err="1">
                <a:solidFill>
                  <a:schemeClr val="bg1">
                    <a:lumMod val="50000"/>
                  </a:schemeClr>
                </a:solidFill>
              </a:rPr>
              <a:t>opportunities</a:t>
            </a:r>
            <a:r>
              <a:rPr lang="fr-CA">
                <a:solidFill>
                  <a:schemeClr val="bg1">
                    <a:lumMod val="50000"/>
                  </a:schemeClr>
                </a:solidFill>
              </a:rPr>
              <a:t>, </a:t>
            </a:r>
            <a:r>
              <a:rPr lang="fr-CA" err="1">
                <a:solidFill>
                  <a:schemeClr val="bg1">
                    <a:lumMod val="50000"/>
                  </a:schemeClr>
                </a:solidFill>
              </a:rPr>
              <a:t>recognized</a:t>
            </a:r>
            <a:r>
              <a:rPr lang="fr-CA">
                <a:solidFill>
                  <a:schemeClr val="bg1">
                    <a:lumMod val="50000"/>
                  </a:schemeClr>
                </a:solidFill>
              </a:rPr>
              <a:t> </a:t>
            </a:r>
            <a:r>
              <a:rPr lang="fr-CA" err="1">
                <a:solidFill>
                  <a:schemeClr val="bg1">
                    <a:lumMod val="50000"/>
                  </a:schemeClr>
                </a:solidFill>
              </a:rPr>
              <a:t>needs</a:t>
            </a:r>
            <a:r>
              <a:rPr lang="fr-CA">
                <a:solidFill>
                  <a:schemeClr val="bg1">
                    <a:lumMod val="50000"/>
                  </a:schemeClr>
                </a:solidFill>
              </a:rPr>
              <a:t>) </a:t>
            </a:r>
            <a:endParaRPr lang="en-CA" sz="18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CA" sz="18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Identify the geographic community for the participatory pilot and key partners </a:t>
            </a:r>
          </a:p>
          <a:p>
            <a:pPr marL="342900" lvl="0" indent="-342900">
              <a:lnSpc>
                <a:spcPct val="150000"/>
              </a:lnSpc>
              <a:buFont typeface="+mj-lt"/>
              <a:buAutoNum type="arabicPeriod"/>
            </a:pPr>
            <a:r>
              <a:rPr lang="en-CA" sz="1800" b="1">
                <a:effectLst/>
                <a:latin typeface="Calibri" panose="020F0502020204030204" pitchFamily="34" charset="0"/>
                <a:ea typeface="Calibri" panose="020F0502020204030204" pitchFamily="34" charset="0"/>
                <a:cs typeface="Times New Roman" panose="02020603050405020304" pitchFamily="18" charset="0"/>
              </a:rPr>
              <a:t>Recruit key community representatives for the People’s Panel to identify the needs of immigrants and refugees in the Peel community and funding priorities </a:t>
            </a:r>
            <a:r>
              <a:rPr lang="en-CA" b="1">
                <a:latin typeface="Calibri" panose="020F0502020204030204" pitchFamily="34" charset="0"/>
                <a:ea typeface="Calibri" panose="020F0502020204030204" pitchFamily="34" charset="0"/>
                <a:cs typeface="Times New Roman" panose="02020603050405020304" pitchFamily="18" charset="0"/>
              </a:rPr>
              <a:t>&amp;</a:t>
            </a:r>
            <a:r>
              <a:rPr lang="en-CA" sz="1800" b="1">
                <a:effectLst/>
                <a:latin typeface="Calibri" panose="020F0502020204030204" pitchFamily="34" charset="0"/>
                <a:ea typeface="Calibri" panose="020F0502020204030204" pitchFamily="34" charset="0"/>
                <a:cs typeface="Times New Roman" panose="02020603050405020304" pitchFamily="18" charset="0"/>
              </a:rPr>
              <a:t> process for this pilot</a:t>
            </a:r>
          </a:p>
          <a:p>
            <a:pPr marL="342900" lvl="0" indent="-342900">
              <a:lnSpc>
                <a:spcPct val="150000"/>
              </a:lnSpc>
              <a:buFont typeface="+mj-lt"/>
              <a:buAutoNum type="arabicPeriod"/>
            </a:pPr>
            <a:r>
              <a:rPr lang="en-CA" sz="1800">
                <a:effectLst/>
                <a:latin typeface="Calibri" panose="020F0502020204030204" pitchFamily="34" charset="0"/>
                <a:ea typeface="Calibri" panose="020F0502020204030204" pitchFamily="34" charset="0"/>
                <a:cs typeface="Times New Roman" panose="02020603050405020304" pitchFamily="18" charset="0"/>
              </a:rPr>
              <a:t>Engage community representatives to help make funding decisions</a:t>
            </a:r>
          </a:p>
          <a:p>
            <a:pPr marL="342900" lvl="0" indent="-342900">
              <a:lnSpc>
                <a:spcPct val="150000"/>
              </a:lnSpc>
              <a:buFont typeface="+mj-lt"/>
              <a:buAutoNum type="arabicPeriod"/>
            </a:pPr>
            <a:r>
              <a:rPr lang="en-CA" sz="1800">
                <a:effectLst/>
                <a:latin typeface="Calibri" panose="020F0502020204030204" pitchFamily="34" charset="0"/>
                <a:ea typeface="Calibri" panose="020F0502020204030204" pitchFamily="34" charset="0"/>
                <a:cs typeface="Times New Roman" panose="02020603050405020304" pitchFamily="18" charset="0"/>
              </a:rPr>
              <a:t>Disburse the grants to selected organizations</a:t>
            </a:r>
          </a:p>
          <a:p>
            <a:pPr marL="342900" lvl="0" indent="-342900">
              <a:lnSpc>
                <a:spcPct val="150000"/>
              </a:lnSpc>
              <a:buFont typeface="+mj-lt"/>
              <a:buAutoNum type="arabicPeriod"/>
            </a:pPr>
            <a:r>
              <a:rPr lang="en-CA" sz="1800">
                <a:effectLst/>
                <a:latin typeface="Calibri" panose="020F0502020204030204" pitchFamily="34" charset="0"/>
                <a:ea typeface="Calibri" panose="020F0502020204030204" pitchFamily="34" charset="0"/>
                <a:cs typeface="Times New Roman" panose="02020603050405020304" pitchFamily="18" charset="0"/>
              </a:rPr>
              <a:t>Provide supports to funded projects </a:t>
            </a:r>
          </a:p>
          <a:p>
            <a:pPr marL="342900" lvl="0" indent="-342900">
              <a:lnSpc>
                <a:spcPct val="150000"/>
              </a:lnSpc>
              <a:spcAft>
                <a:spcPts val="800"/>
              </a:spcAft>
              <a:buFont typeface="+mj-lt"/>
              <a:buAutoNum type="arabicPeriod"/>
            </a:pPr>
            <a:r>
              <a:rPr lang="en-CA" sz="1800">
                <a:effectLst/>
                <a:latin typeface="Calibri" panose="020F0502020204030204" pitchFamily="34" charset="0"/>
                <a:ea typeface="Calibri" panose="020F0502020204030204" pitchFamily="34" charset="0"/>
                <a:cs typeface="Times New Roman" panose="02020603050405020304" pitchFamily="18" charset="0"/>
              </a:rPr>
              <a:t>Share learnings and insights on participatory </a:t>
            </a:r>
            <a:r>
              <a:rPr lang="en-CA" sz="1800" err="1">
                <a:effectLst/>
                <a:latin typeface="Calibri" panose="020F0502020204030204" pitchFamily="34" charset="0"/>
                <a:ea typeface="Calibri" panose="020F0502020204030204" pitchFamily="34" charset="0"/>
                <a:cs typeface="Times New Roman" panose="02020603050405020304" pitchFamily="18" charset="0"/>
              </a:rPr>
              <a:t>grantmaking</a:t>
            </a:r>
            <a:r>
              <a:rPr lang="en-CA" sz="1800">
                <a:effectLst/>
                <a:latin typeface="Calibri" panose="020F0502020204030204" pitchFamily="34" charset="0"/>
                <a:ea typeface="Calibri" panose="020F0502020204030204" pitchFamily="34" charset="0"/>
                <a:cs typeface="Times New Roman" panose="02020603050405020304" pitchFamily="18" charset="0"/>
              </a:rPr>
              <a:t> to help advance this form of </a:t>
            </a:r>
            <a:r>
              <a:rPr lang="en-CA" sz="1800" err="1">
                <a:effectLst/>
                <a:latin typeface="Calibri" panose="020F0502020204030204" pitchFamily="34" charset="0"/>
                <a:ea typeface="Calibri" panose="020F0502020204030204" pitchFamily="34" charset="0"/>
                <a:cs typeface="Times New Roman" panose="02020603050405020304" pitchFamily="18" charset="0"/>
              </a:rPr>
              <a:t>grantmaking</a:t>
            </a:r>
            <a:r>
              <a:rPr lang="en-CA" sz="1800">
                <a:effectLst/>
                <a:latin typeface="Calibri" panose="020F0502020204030204" pitchFamily="34" charset="0"/>
                <a:ea typeface="Calibri" panose="020F0502020204030204" pitchFamily="34" charset="0"/>
                <a:cs typeface="Times New Roman" panose="02020603050405020304" pitchFamily="18" charset="0"/>
              </a:rPr>
              <a:t> </a:t>
            </a:r>
          </a:p>
          <a:p>
            <a:pPr marL="114300" defTabSz="457200"/>
            <a:endParaRPr lang="en-US" sz="2800">
              <a:solidFill>
                <a:srgbClr val="595959"/>
              </a:solidFill>
            </a:endParaRPr>
          </a:p>
        </p:txBody>
      </p:sp>
      <p:pic>
        <p:nvPicPr>
          <p:cNvPr id="3" name="Graphique 2" descr="Star avec un remplissage uni">
            <a:extLst>
              <a:ext uri="{FF2B5EF4-FFF2-40B4-BE49-F238E27FC236}">
                <a16:creationId xmlns:a16="http://schemas.microsoft.com/office/drawing/2014/main" id="{4C322664-0D17-ED4E-B0F8-6372FDB56E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415" y="3361885"/>
            <a:ext cx="368724" cy="368724"/>
          </a:xfrm>
          <a:prstGeom prst="rect">
            <a:avLst/>
          </a:prstGeom>
        </p:spPr>
      </p:pic>
    </p:spTree>
    <p:extLst>
      <p:ext uri="{BB962C8B-B14F-4D97-AF65-F5344CB8AC3E}">
        <p14:creationId xmlns:p14="http://schemas.microsoft.com/office/powerpoint/2010/main" val="392355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EA186344-7336-4D66-BF69-7B14A233F5BD}"/>
              </a:ext>
            </a:extLst>
          </p:cNvPr>
          <p:cNvPicPr/>
          <p:nvPr/>
        </p:nvPicPr>
        <p:blipFill>
          <a:blip r:embed="rId3" cstate="screen">
            <a:extLst>
              <a:ext uri="{28A0092B-C50C-407E-A947-70E740481C1C}">
                <a14:useLocalDpi xmlns:a14="http://schemas.microsoft.com/office/drawing/2010/main"/>
              </a:ext>
            </a:extLst>
          </a:blip>
          <a:stretch>
            <a:fillRect/>
          </a:stretch>
        </p:blipFill>
        <p:spPr>
          <a:xfrm>
            <a:off x="826221" y="6077600"/>
            <a:ext cx="1689387" cy="519580"/>
          </a:xfrm>
          <a:prstGeom prst="rect">
            <a:avLst/>
          </a:prstGeom>
        </p:spPr>
      </p:pic>
      <p:sp>
        <p:nvSpPr>
          <p:cNvPr id="10" name="Text Box 8">
            <a:extLst>
              <a:ext uri="{FF2B5EF4-FFF2-40B4-BE49-F238E27FC236}">
                <a16:creationId xmlns:a16="http://schemas.microsoft.com/office/drawing/2014/main" id="{8B34CC18-71E7-2249-B673-0866A81EFD6A}"/>
              </a:ext>
            </a:extLst>
          </p:cNvPr>
          <p:cNvSpPr txBox="1">
            <a:spLocks noChangeArrowheads="1"/>
          </p:cNvSpPr>
          <p:nvPr/>
        </p:nvSpPr>
        <p:spPr bwMode="auto">
          <a:xfrm>
            <a:off x="826221" y="440170"/>
            <a:ext cx="93032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a:solidFill>
                  <a:srgbClr val="008989"/>
                </a:solidFill>
                <a:latin typeface="Glacial Indifference" pitchFamily="50" charset="0"/>
              </a:rPr>
              <a:t>Building Equitable Economies - The Participatory </a:t>
            </a:r>
            <a:r>
              <a:rPr lang="en-CA" sz="2400" err="1">
                <a:solidFill>
                  <a:srgbClr val="008989"/>
                </a:solidFill>
                <a:latin typeface="Glacial Indifference" pitchFamily="50" charset="0"/>
              </a:rPr>
              <a:t>Grantmaking</a:t>
            </a:r>
            <a:r>
              <a:rPr lang="en-CA" sz="2400">
                <a:solidFill>
                  <a:srgbClr val="008989"/>
                </a:solidFill>
                <a:latin typeface="Glacial Indifference" pitchFamily="50" charset="0"/>
              </a:rPr>
              <a:t> Pilot  </a:t>
            </a:r>
            <a:r>
              <a:rPr kumimoji="0" lang="en-CA" sz="2400" b="0" i="0" u="none" strike="noStrike" kern="1200" cap="none" spc="0" normalizeH="0" baseline="0" noProof="0">
                <a:ln>
                  <a:noFill/>
                </a:ln>
                <a:solidFill>
                  <a:srgbClr val="008989"/>
                </a:solidFill>
                <a:effectLst/>
                <a:uLnTx/>
                <a:uFillTx/>
                <a:latin typeface="Glacial Indifference" pitchFamily="50" charset="0"/>
                <a:ea typeface="+mn-ea"/>
                <a:cs typeface="+mn-cs"/>
              </a:rPr>
              <a:t> </a:t>
            </a:r>
            <a:br>
              <a:rPr kumimoji="0" lang="en-CA" sz="2400" b="0" i="0" u="none" strike="noStrike" kern="1200" cap="none" spc="0" normalizeH="0" baseline="0" noProof="0">
                <a:ln>
                  <a:noFill/>
                </a:ln>
                <a:solidFill>
                  <a:srgbClr val="008989"/>
                </a:solidFill>
                <a:effectLst/>
                <a:uLnTx/>
                <a:uFillTx/>
                <a:latin typeface="Glacial Indifference" pitchFamily="50" charset="0"/>
                <a:ea typeface="+mn-ea"/>
                <a:cs typeface="+mn-cs"/>
              </a:rPr>
            </a:br>
            <a:endParaRPr kumimoji="0" lang="en-CA" sz="2400" b="0" i="0" u="none" strike="noStrike" kern="1200" cap="none" spc="0" normalizeH="0" baseline="0" noProof="0">
              <a:ln>
                <a:noFill/>
              </a:ln>
              <a:solidFill>
                <a:srgbClr val="008989"/>
              </a:solidFill>
              <a:effectLst/>
              <a:uLnTx/>
              <a:uFillTx/>
              <a:latin typeface="Glacial Indifference" pitchFamily="50" charset="0"/>
              <a:ea typeface="+mn-ea"/>
              <a:cs typeface="+mn-cs"/>
            </a:endParaRPr>
          </a:p>
        </p:txBody>
      </p:sp>
      <p:sp>
        <p:nvSpPr>
          <p:cNvPr id="4" name="TextBox 3">
            <a:extLst>
              <a:ext uri="{FF2B5EF4-FFF2-40B4-BE49-F238E27FC236}">
                <a16:creationId xmlns:a16="http://schemas.microsoft.com/office/drawing/2014/main" id="{4C6B54A2-A0A4-4692-8783-D029F07FB37E}"/>
              </a:ext>
            </a:extLst>
          </p:cNvPr>
          <p:cNvSpPr txBox="1"/>
          <p:nvPr/>
        </p:nvSpPr>
        <p:spPr>
          <a:xfrm>
            <a:off x="3959461" y="2007668"/>
            <a:ext cx="1703107" cy="1354217"/>
          </a:xfrm>
          <a:prstGeom prst="rect">
            <a:avLst/>
          </a:prstGeom>
          <a:noFill/>
        </p:spPr>
        <p:txBody>
          <a:bodyPr wrap="square" rtlCol="0">
            <a:spAutoFit/>
          </a:bodyPr>
          <a:lstStyle/>
          <a:p>
            <a:r>
              <a:rPr lang="en-CA" sz="2000">
                <a:solidFill>
                  <a:schemeClr val="bg1"/>
                </a:solidFill>
              </a:rPr>
              <a:t>Reimaging Collaboration </a:t>
            </a:r>
          </a:p>
          <a:p>
            <a:endParaRPr lang="en-CA" sz="1400">
              <a:solidFill>
                <a:schemeClr val="bg1"/>
              </a:solidFill>
            </a:endParaRPr>
          </a:p>
          <a:p>
            <a:r>
              <a:rPr lang="en-CA" sz="1400">
                <a:solidFill>
                  <a:schemeClr val="bg1"/>
                </a:solidFill>
              </a:rPr>
              <a:t>November 18, 2020</a:t>
            </a:r>
          </a:p>
          <a:p>
            <a:r>
              <a:rPr lang="en-CA" sz="1400">
                <a:solidFill>
                  <a:schemeClr val="bg1"/>
                </a:solidFill>
              </a:rPr>
              <a:t>1:00 – 2:15 pm ET </a:t>
            </a:r>
          </a:p>
        </p:txBody>
      </p:sp>
      <p:sp>
        <p:nvSpPr>
          <p:cNvPr id="5" name="TextBox 4">
            <a:extLst>
              <a:ext uri="{FF2B5EF4-FFF2-40B4-BE49-F238E27FC236}">
                <a16:creationId xmlns:a16="http://schemas.microsoft.com/office/drawing/2014/main" id="{1C02153D-FA27-4E12-8369-327CD2E1A846}"/>
              </a:ext>
            </a:extLst>
          </p:cNvPr>
          <p:cNvSpPr txBox="1"/>
          <p:nvPr/>
        </p:nvSpPr>
        <p:spPr>
          <a:xfrm>
            <a:off x="6458127" y="2010367"/>
            <a:ext cx="1518408" cy="1354217"/>
          </a:xfrm>
          <a:prstGeom prst="rect">
            <a:avLst/>
          </a:prstGeom>
          <a:noFill/>
        </p:spPr>
        <p:txBody>
          <a:bodyPr wrap="square" rtlCol="0">
            <a:spAutoFit/>
          </a:bodyPr>
          <a:lstStyle/>
          <a:p>
            <a:r>
              <a:rPr lang="en-CA" sz="2000">
                <a:solidFill>
                  <a:schemeClr val="bg1"/>
                </a:solidFill>
              </a:rPr>
              <a:t>Reinventing Engagement</a:t>
            </a:r>
          </a:p>
          <a:p>
            <a:r>
              <a:rPr lang="en-CA" sz="1400">
                <a:solidFill>
                  <a:schemeClr val="bg1"/>
                </a:solidFill>
              </a:rPr>
              <a:t> </a:t>
            </a:r>
          </a:p>
          <a:p>
            <a:r>
              <a:rPr lang="en-CA" sz="1400">
                <a:solidFill>
                  <a:schemeClr val="bg1"/>
                </a:solidFill>
              </a:rPr>
              <a:t>December 2, 2020 </a:t>
            </a:r>
          </a:p>
          <a:p>
            <a:r>
              <a:rPr lang="en-CA" sz="1400">
                <a:solidFill>
                  <a:schemeClr val="bg1"/>
                </a:solidFill>
              </a:rPr>
              <a:t>1:00 – 2:15 pm  ET</a:t>
            </a:r>
          </a:p>
        </p:txBody>
      </p:sp>
      <p:sp>
        <p:nvSpPr>
          <p:cNvPr id="11" name="TextBox 10">
            <a:extLst>
              <a:ext uri="{FF2B5EF4-FFF2-40B4-BE49-F238E27FC236}">
                <a16:creationId xmlns:a16="http://schemas.microsoft.com/office/drawing/2014/main" id="{12AA6E0C-B712-4DEB-9404-F6F6E1344A4D}"/>
              </a:ext>
            </a:extLst>
          </p:cNvPr>
          <p:cNvSpPr txBox="1"/>
          <p:nvPr/>
        </p:nvSpPr>
        <p:spPr>
          <a:xfrm>
            <a:off x="826221" y="1815864"/>
            <a:ext cx="8955342" cy="523220"/>
          </a:xfrm>
          <a:prstGeom prst="rect">
            <a:avLst/>
          </a:prstGeom>
          <a:noFill/>
        </p:spPr>
        <p:txBody>
          <a:bodyPr wrap="square">
            <a:spAutoFit/>
          </a:bodyPr>
          <a:lstStyle/>
          <a:p>
            <a:pPr marL="114300" defTabSz="457200"/>
            <a:r>
              <a:rPr lang="en-US" sz="2800">
                <a:solidFill>
                  <a:srgbClr val="595959"/>
                </a:solidFill>
              </a:rPr>
              <a:t>Initial Timelines </a:t>
            </a:r>
          </a:p>
        </p:txBody>
      </p:sp>
      <p:graphicFrame>
        <p:nvGraphicFramePr>
          <p:cNvPr id="2" name="Diagram 1">
            <a:extLst>
              <a:ext uri="{FF2B5EF4-FFF2-40B4-BE49-F238E27FC236}">
                <a16:creationId xmlns:a16="http://schemas.microsoft.com/office/drawing/2014/main" id="{527F2F70-3392-42AE-B0CB-7FBD3162EC90}"/>
              </a:ext>
            </a:extLst>
          </p:cNvPr>
          <p:cNvGraphicFramePr/>
          <p:nvPr>
            <p:extLst>
              <p:ext uri="{D42A27DB-BD31-4B8C-83A1-F6EECF244321}">
                <p14:modId xmlns:p14="http://schemas.microsoft.com/office/powerpoint/2010/main" val="1065104032"/>
              </p:ext>
            </p:extLst>
          </p:nvPr>
        </p:nvGraphicFramePr>
        <p:xfrm>
          <a:off x="914400" y="1880802"/>
          <a:ext cx="10704351" cy="3096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457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C8776-8547-5745-98E6-6E8100C2ECB6}"/>
              </a:ext>
            </a:extLst>
          </p:cNvPr>
          <p:cNvSpPr>
            <a:spLocks noGrp="1"/>
          </p:cNvSpPr>
          <p:nvPr>
            <p:ph type="title"/>
          </p:nvPr>
        </p:nvSpPr>
        <p:spPr>
          <a:xfrm>
            <a:off x="838200" y="0"/>
            <a:ext cx="10515600" cy="1325563"/>
          </a:xfrm>
        </p:spPr>
        <p:txBody>
          <a:bodyPr>
            <a:normAutofit/>
          </a:bodyPr>
          <a:lstStyle/>
          <a:p>
            <a:r>
              <a:rPr lang="en-CA" sz="3200" b="1">
                <a:solidFill>
                  <a:srgbClr val="008989"/>
                </a:solidFill>
                <a:latin typeface="Glacial Indifference" pitchFamily="50" charset="0"/>
              </a:rPr>
              <a:t>People’s Panel</a:t>
            </a:r>
            <a:endParaRPr lang="en-CA" sz="3200" b="1"/>
          </a:p>
        </p:txBody>
      </p:sp>
      <p:sp>
        <p:nvSpPr>
          <p:cNvPr id="3" name="Espace réservé du contenu 2">
            <a:extLst>
              <a:ext uri="{FF2B5EF4-FFF2-40B4-BE49-F238E27FC236}">
                <a16:creationId xmlns:a16="http://schemas.microsoft.com/office/drawing/2014/main" id="{A26247B0-6B7D-9246-B6CE-698E4E05B53E}"/>
              </a:ext>
            </a:extLst>
          </p:cNvPr>
          <p:cNvSpPr>
            <a:spLocks noGrp="1"/>
          </p:cNvSpPr>
          <p:nvPr>
            <p:ph idx="1"/>
          </p:nvPr>
        </p:nvSpPr>
        <p:spPr>
          <a:xfrm>
            <a:off x="1035423" y="1147486"/>
            <a:ext cx="10632836" cy="4966447"/>
          </a:xfrm>
        </p:spPr>
        <p:txBody>
          <a:bodyPr vert="horz" lIns="91440" tIns="45720" rIns="91440" bIns="45720" rtlCol="0" anchor="t">
            <a:normAutofit fontScale="92500" lnSpcReduction="10000"/>
          </a:bodyPr>
          <a:lstStyle/>
          <a:p>
            <a:r>
              <a:rPr lang="en-CA">
                <a:solidFill>
                  <a:schemeClr val="bg2">
                    <a:lumMod val="50000"/>
                  </a:schemeClr>
                </a:solidFill>
              </a:rPr>
              <a:t>Main Responsibilities: </a:t>
            </a:r>
          </a:p>
          <a:p>
            <a:pPr lvl="1"/>
            <a:r>
              <a:rPr lang="en-CA">
                <a:solidFill>
                  <a:schemeClr val="bg2">
                    <a:lumMod val="50000"/>
                  </a:schemeClr>
                </a:solidFill>
              </a:rPr>
              <a:t>Define the Community’s needs and priorities for this project </a:t>
            </a:r>
          </a:p>
          <a:p>
            <a:pPr lvl="1"/>
            <a:r>
              <a:rPr lang="en-CA">
                <a:solidFill>
                  <a:schemeClr val="bg2">
                    <a:lumMod val="50000"/>
                  </a:schemeClr>
                </a:solidFill>
              </a:rPr>
              <a:t>Determine the application process </a:t>
            </a:r>
            <a:r>
              <a:rPr lang="en-CA" i="1">
                <a:solidFill>
                  <a:schemeClr val="bg2">
                    <a:lumMod val="50000"/>
                  </a:schemeClr>
                </a:solidFill>
              </a:rPr>
              <a:t>(e.g., funding streams, criteria, amount…) </a:t>
            </a:r>
          </a:p>
          <a:p>
            <a:pPr lvl="1"/>
            <a:r>
              <a:rPr lang="en-CA">
                <a:solidFill>
                  <a:schemeClr val="bg2">
                    <a:lumMod val="50000"/>
                  </a:schemeClr>
                </a:solidFill>
              </a:rPr>
              <a:t>Make decisions about funded projects/organizations with available funds (up to 600k)</a:t>
            </a:r>
            <a:endParaRPr lang="en-CA">
              <a:solidFill>
                <a:schemeClr val="bg2">
                  <a:lumMod val="50000"/>
                </a:schemeClr>
              </a:solidFill>
              <a:cs typeface="Calibri"/>
            </a:endParaRPr>
          </a:p>
          <a:p>
            <a:pPr lvl="1"/>
            <a:r>
              <a:rPr lang="en-CA">
                <a:solidFill>
                  <a:schemeClr val="bg2">
                    <a:lumMod val="50000"/>
                  </a:schemeClr>
                </a:solidFill>
              </a:rPr>
              <a:t>Contribute to evaluation &amp; learning of the project</a:t>
            </a:r>
          </a:p>
          <a:p>
            <a:pPr marL="457200" lvl="1" indent="0">
              <a:buNone/>
            </a:pPr>
            <a:endParaRPr lang="en-CA">
              <a:solidFill>
                <a:schemeClr val="bg2">
                  <a:lumMod val="50000"/>
                </a:schemeClr>
              </a:solidFill>
            </a:endParaRPr>
          </a:p>
          <a:p>
            <a:r>
              <a:rPr lang="en-CA">
                <a:solidFill>
                  <a:schemeClr val="bg2">
                    <a:lumMod val="50000"/>
                  </a:schemeClr>
                </a:solidFill>
              </a:rPr>
              <a:t>Engagement: </a:t>
            </a:r>
          </a:p>
          <a:p>
            <a:pPr lvl="1"/>
            <a:r>
              <a:rPr lang="en-CA">
                <a:solidFill>
                  <a:schemeClr val="bg2">
                    <a:lumMod val="50000"/>
                  </a:schemeClr>
                </a:solidFill>
              </a:rPr>
              <a:t>Work collaboratively with all members of the People’s Panel and Tamarack  </a:t>
            </a:r>
          </a:p>
          <a:p>
            <a:pPr lvl="1"/>
            <a:r>
              <a:rPr lang="en-CA">
                <a:solidFill>
                  <a:schemeClr val="bg2">
                    <a:lumMod val="50000"/>
                  </a:schemeClr>
                </a:solidFill>
              </a:rPr>
              <a:t>Respect the values/principles defined by the group</a:t>
            </a:r>
          </a:p>
          <a:p>
            <a:pPr lvl="1"/>
            <a:r>
              <a:rPr lang="en-CA">
                <a:solidFill>
                  <a:schemeClr val="bg2">
                    <a:lumMod val="50000"/>
                  </a:schemeClr>
                </a:solidFill>
              </a:rPr>
              <a:t>Contribute to the process in the best interest of the Peel community  </a:t>
            </a:r>
          </a:p>
          <a:p>
            <a:pPr marL="457200" lvl="1" indent="0">
              <a:buNone/>
            </a:pPr>
            <a:endParaRPr lang="en-CA">
              <a:solidFill>
                <a:schemeClr val="bg2">
                  <a:lumMod val="50000"/>
                </a:schemeClr>
              </a:solidFill>
            </a:endParaRPr>
          </a:p>
          <a:p>
            <a:r>
              <a:rPr lang="en-CA">
                <a:solidFill>
                  <a:schemeClr val="bg2">
                    <a:lumMod val="50000"/>
                  </a:schemeClr>
                </a:solidFill>
              </a:rPr>
              <a:t>Conflict of interests : </a:t>
            </a:r>
          </a:p>
          <a:p>
            <a:pPr lvl="1"/>
            <a:r>
              <a:rPr lang="en-CA">
                <a:solidFill>
                  <a:schemeClr val="bg2">
                    <a:lumMod val="50000"/>
                  </a:schemeClr>
                </a:solidFill>
              </a:rPr>
              <a:t>If this situation arises, it should be declared by members of the panel before engaging in the </a:t>
            </a:r>
            <a:r>
              <a:rPr lang="en-CA" err="1">
                <a:solidFill>
                  <a:schemeClr val="bg2">
                    <a:lumMod val="50000"/>
                  </a:schemeClr>
                </a:solidFill>
              </a:rPr>
              <a:t>grantmaking</a:t>
            </a:r>
            <a:r>
              <a:rPr lang="en-CA">
                <a:solidFill>
                  <a:schemeClr val="bg2">
                    <a:lumMod val="50000"/>
                  </a:schemeClr>
                </a:solidFill>
              </a:rPr>
              <a:t> part of the process       </a:t>
            </a:r>
          </a:p>
          <a:p>
            <a:pPr marL="457200" lvl="1" indent="0">
              <a:buNone/>
            </a:pPr>
            <a:endParaRPr lang="en-CA">
              <a:solidFill>
                <a:schemeClr val="tx1">
                  <a:lumMod val="50000"/>
                  <a:lumOff val="50000"/>
                </a:schemeClr>
              </a:solidFill>
            </a:endParaRPr>
          </a:p>
        </p:txBody>
      </p:sp>
      <p:pic>
        <p:nvPicPr>
          <p:cNvPr id="4" name="Picture 5">
            <a:extLst>
              <a:ext uri="{FF2B5EF4-FFF2-40B4-BE49-F238E27FC236}">
                <a16:creationId xmlns:a16="http://schemas.microsoft.com/office/drawing/2014/main" id="{7EB5089D-8F51-0848-9B8B-A6A671595818}"/>
              </a:ext>
            </a:extLst>
          </p:cNvPr>
          <p:cNvPicPr/>
          <p:nvPr/>
        </p:nvPicPr>
        <p:blipFill>
          <a:blip r:embed="rId3" cstate="screen">
            <a:extLst>
              <a:ext uri="{28A0092B-C50C-407E-A947-70E740481C1C}">
                <a14:useLocalDpi xmlns:a14="http://schemas.microsoft.com/office/drawing/2010/main"/>
              </a:ext>
            </a:extLst>
          </a:blip>
          <a:stretch>
            <a:fillRect/>
          </a:stretch>
        </p:blipFill>
        <p:spPr>
          <a:xfrm>
            <a:off x="826221" y="6077600"/>
            <a:ext cx="1689387" cy="519580"/>
          </a:xfrm>
          <a:prstGeom prst="rect">
            <a:avLst/>
          </a:prstGeom>
        </p:spPr>
      </p:pic>
    </p:spTree>
    <p:extLst>
      <p:ext uri="{BB962C8B-B14F-4D97-AF65-F5344CB8AC3E}">
        <p14:creationId xmlns:p14="http://schemas.microsoft.com/office/powerpoint/2010/main" val="308656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10904-6F8C-264D-B45A-1F39921D3990}"/>
              </a:ext>
            </a:extLst>
          </p:cNvPr>
          <p:cNvSpPr>
            <a:spLocks noGrp="1"/>
          </p:cNvSpPr>
          <p:nvPr>
            <p:ph type="title"/>
          </p:nvPr>
        </p:nvSpPr>
        <p:spPr/>
        <p:txBody>
          <a:bodyPr/>
          <a:lstStyle/>
          <a:p>
            <a:r>
              <a:rPr lang="en-CA" b="1">
                <a:solidFill>
                  <a:srgbClr val="008989"/>
                </a:solidFill>
                <a:latin typeface="Glacial Indifference" pitchFamily="50" charset="0"/>
              </a:rPr>
              <a:t>People’s Panel</a:t>
            </a:r>
            <a:endParaRPr lang="en-CA">
              <a:solidFill>
                <a:srgbClr val="009999"/>
              </a:solidFill>
            </a:endParaRPr>
          </a:p>
        </p:txBody>
      </p:sp>
      <p:sp>
        <p:nvSpPr>
          <p:cNvPr id="3" name="Espace réservé du contenu 2">
            <a:extLst>
              <a:ext uri="{FF2B5EF4-FFF2-40B4-BE49-F238E27FC236}">
                <a16:creationId xmlns:a16="http://schemas.microsoft.com/office/drawing/2014/main" id="{64640F8B-96CC-BF43-A5D6-9DAD3B633EA7}"/>
              </a:ext>
            </a:extLst>
          </p:cNvPr>
          <p:cNvSpPr>
            <a:spLocks noGrp="1"/>
          </p:cNvSpPr>
          <p:nvPr>
            <p:ph sz="half" idx="1"/>
          </p:nvPr>
        </p:nvSpPr>
        <p:spPr>
          <a:xfrm>
            <a:off x="914400" y="1593806"/>
            <a:ext cx="4893972" cy="4351338"/>
          </a:xfrm>
        </p:spPr>
        <p:txBody>
          <a:bodyPr>
            <a:normAutofit fontScale="92500" lnSpcReduction="10000"/>
          </a:bodyPr>
          <a:lstStyle/>
          <a:p>
            <a:pPr marL="0" indent="0">
              <a:buNone/>
            </a:pPr>
            <a:r>
              <a:rPr lang="en-CA" sz="2600">
                <a:solidFill>
                  <a:schemeClr val="bg2">
                    <a:lumMod val="50000"/>
                  </a:schemeClr>
                </a:solidFill>
              </a:rPr>
              <a:t>Panel’s composition </a:t>
            </a:r>
          </a:p>
          <a:p>
            <a:r>
              <a:rPr lang="en-CA" sz="2200">
                <a:solidFill>
                  <a:schemeClr val="bg2">
                    <a:lumMod val="50000"/>
                  </a:schemeClr>
                </a:solidFill>
              </a:rPr>
              <a:t>10 members (seeking a balance: 5 individuals, 5 organizations) </a:t>
            </a:r>
          </a:p>
          <a:p>
            <a:r>
              <a:rPr lang="en-CA" sz="2200">
                <a:solidFill>
                  <a:schemeClr val="bg2">
                    <a:lumMod val="50000"/>
                  </a:schemeClr>
                </a:solidFill>
              </a:rPr>
              <a:t>Aim to represent a diversity of experiences in the Peel community in terms of: </a:t>
            </a:r>
          </a:p>
          <a:p>
            <a:pPr lvl="2"/>
            <a:r>
              <a:rPr lang="en-CA" sz="1800">
                <a:solidFill>
                  <a:schemeClr val="bg2">
                    <a:lumMod val="50000"/>
                  </a:schemeClr>
                </a:solidFill>
              </a:rPr>
              <a:t>Geography </a:t>
            </a:r>
          </a:p>
          <a:p>
            <a:pPr lvl="2"/>
            <a:r>
              <a:rPr lang="en-CA" sz="1800">
                <a:solidFill>
                  <a:schemeClr val="bg2">
                    <a:lumMod val="50000"/>
                  </a:schemeClr>
                </a:solidFill>
              </a:rPr>
              <a:t>Ethnicity &amp; cultural background   </a:t>
            </a:r>
          </a:p>
          <a:p>
            <a:pPr lvl="2"/>
            <a:r>
              <a:rPr lang="en-CA" sz="1800">
                <a:solidFill>
                  <a:schemeClr val="bg2">
                    <a:lumMod val="50000"/>
                  </a:schemeClr>
                </a:solidFill>
              </a:rPr>
              <a:t>Gender &amp; identity </a:t>
            </a:r>
          </a:p>
          <a:p>
            <a:pPr lvl="2"/>
            <a:r>
              <a:rPr lang="en-CA" sz="1800">
                <a:solidFill>
                  <a:schemeClr val="bg2">
                    <a:lumMod val="50000"/>
                  </a:schemeClr>
                </a:solidFill>
              </a:rPr>
              <a:t>Age </a:t>
            </a:r>
          </a:p>
          <a:p>
            <a:pPr lvl="2"/>
            <a:r>
              <a:rPr lang="en-CA" sz="1800">
                <a:solidFill>
                  <a:schemeClr val="bg2">
                    <a:lumMod val="50000"/>
                  </a:schemeClr>
                </a:solidFill>
              </a:rPr>
              <a:t>Lived experience of being immigrant, refugee and/or racialized </a:t>
            </a:r>
          </a:p>
          <a:p>
            <a:pPr lvl="2"/>
            <a:r>
              <a:rPr lang="en-CA" sz="1800">
                <a:solidFill>
                  <a:schemeClr val="bg2">
                    <a:lumMod val="50000"/>
                  </a:schemeClr>
                </a:solidFill>
              </a:rPr>
              <a:t>Working in the immigrant-serving sector/other sectors of activity  </a:t>
            </a:r>
          </a:p>
          <a:p>
            <a:endParaRPr lang="en-CA"/>
          </a:p>
        </p:txBody>
      </p:sp>
      <p:sp>
        <p:nvSpPr>
          <p:cNvPr id="4" name="Espace réservé du contenu 3">
            <a:extLst>
              <a:ext uri="{FF2B5EF4-FFF2-40B4-BE49-F238E27FC236}">
                <a16:creationId xmlns:a16="http://schemas.microsoft.com/office/drawing/2014/main" id="{BC3FF9D4-47EA-6E41-A3BA-881A2E58B94C}"/>
              </a:ext>
            </a:extLst>
          </p:cNvPr>
          <p:cNvSpPr>
            <a:spLocks noGrp="1"/>
          </p:cNvSpPr>
          <p:nvPr>
            <p:ph sz="half" idx="2"/>
          </p:nvPr>
        </p:nvSpPr>
        <p:spPr>
          <a:xfrm>
            <a:off x="6248399" y="1623119"/>
            <a:ext cx="5381223" cy="4351338"/>
          </a:xfrm>
        </p:spPr>
        <p:txBody>
          <a:bodyPr vert="horz" lIns="91440" tIns="45720" rIns="91440" bIns="45720" rtlCol="0" anchor="t">
            <a:normAutofit fontScale="92500" lnSpcReduction="10000"/>
          </a:bodyPr>
          <a:lstStyle/>
          <a:p>
            <a:pPr marL="0" indent="0">
              <a:buNone/>
            </a:pPr>
            <a:r>
              <a:rPr lang="en-CA" sz="2600">
                <a:solidFill>
                  <a:schemeClr val="bg2">
                    <a:lumMod val="50000"/>
                  </a:schemeClr>
                </a:solidFill>
              </a:rPr>
              <a:t>Commitment : </a:t>
            </a:r>
          </a:p>
          <a:p>
            <a:r>
              <a:rPr lang="en-CA" sz="2200">
                <a:solidFill>
                  <a:schemeClr val="bg2">
                    <a:lumMod val="50000"/>
                  </a:schemeClr>
                </a:solidFill>
              </a:rPr>
              <a:t>Attend </a:t>
            </a:r>
            <a:r>
              <a:rPr lang="en-CA" sz="2200" b="1">
                <a:solidFill>
                  <a:schemeClr val="bg2">
                    <a:lumMod val="50000"/>
                  </a:schemeClr>
                </a:solidFill>
              </a:rPr>
              <a:t>4 virtual planning and design meetings       </a:t>
            </a:r>
            <a:r>
              <a:rPr lang="en-CA" sz="2200">
                <a:solidFill>
                  <a:schemeClr val="bg2">
                    <a:lumMod val="50000"/>
                  </a:schemeClr>
                </a:solidFill>
              </a:rPr>
              <a:t>(2h each meeting for 4 consecutive weeks) </a:t>
            </a:r>
          </a:p>
          <a:p>
            <a:pPr lvl="1"/>
            <a:r>
              <a:rPr lang="en-CA" sz="2200">
                <a:solidFill>
                  <a:schemeClr val="bg2">
                    <a:lumMod val="50000"/>
                  </a:schemeClr>
                </a:solidFill>
              </a:rPr>
              <a:t>Proposed dates and times:  </a:t>
            </a:r>
          </a:p>
          <a:p>
            <a:pPr lvl="1"/>
            <a:r>
              <a:rPr lang="en-CA" sz="2200">
                <a:solidFill>
                  <a:schemeClr val="bg2">
                    <a:lumMod val="50000"/>
                  </a:schemeClr>
                </a:solidFill>
              </a:rPr>
              <a:t>Nov. 25, Dec. 2, Dec. 9, Dec. 16, 2021 </a:t>
            </a:r>
          </a:p>
          <a:p>
            <a:pPr lvl="1"/>
            <a:r>
              <a:rPr lang="en-CA" sz="2200">
                <a:solidFill>
                  <a:schemeClr val="bg2">
                    <a:lumMod val="50000"/>
                  </a:schemeClr>
                </a:solidFill>
              </a:rPr>
              <a:t>4:30-6:30 pm </a:t>
            </a:r>
          </a:p>
          <a:p>
            <a:r>
              <a:rPr lang="en-CA" sz="2200">
                <a:solidFill>
                  <a:schemeClr val="bg2">
                    <a:lumMod val="50000"/>
                  </a:schemeClr>
                </a:solidFill>
              </a:rPr>
              <a:t>Attend </a:t>
            </a:r>
            <a:r>
              <a:rPr lang="en-CA" sz="2200" b="1">
                <a:solidFill>
                  <a:schemeClr val="bg2">
                    <a:lumMod val="50000"/>
                  </a:schemeClr>
                </a:solidFill>
              </a:rPr>
              <a:t>2 </a:t>
            </a:r>
            <a:r>
              <a:rPr lang="en-CA" sz="2200" b="1" err="1">
                <a:solidFill>
                  <a:schemeClr val="bg2">
                    <a:lumMod val="50000"/>
                  </a:schemeClr>
                </a:solidFill>
              </a:rPr>
              <a:t>grantmaking</a:t>
            </a:r>
            <a:r>
              <a:rPr lang="en-CA" sz="2200" b="1">
                <a:solidFill>
                  <a:schemeClr val="bg2">
                    <a:lumMod val="50000"/>
                  </a:schemeClr>
                </a:solidFill>
              </a:rPr>
              <a:t> meetings </a:t>
            </a:r>
          </a:p>
          <a:p>
            <a:pPr lvl="1"/>
            <a:r>
              <a:rPr lang="en-CA" sz="2200">
                <a:solidFill>
                  <a:schemeClr val="bg2">
                    <a:lumMod val="50000"/>
                  </a:schemeClr>
                </a:solidFill>
              </a:rPr>
              <a:t>March-April 2022 (TBD) </a:t>
            </a:r>
          </a:p>
          <a:p>
            <a:pPr marL="0" indent="0">
              <a:buNone/>
            </a:pPr>
            <a:endParaRPr lang="en-CA" sz="2600">
              <a:solidFill>
                <a:schemeClr val="bg2">
                  <a:lumMod val="50000"/>
                </a:schemeClr>
              </a:solidFill>
            </a:endParaRPr>
          </a:p>
          <a:p>
            <a:pPr marL="0" indent="0">
              <a:buNone/>
            </a:pPr>
            <a:r>
              <a:rPr lang="en-CA" sz="2600">
                <a:solidFill>
                  <a:schemeClr val="bg2">
                    <a:lumMod val="50000"/>
                  </a:schemeClr>
                </a:solidFill>
              </a:rPr>
              <a:t>Compensation: </a:t>
            </a:r>
          </a:p>
          <a:p>
            <a:r>
              <a:rPr lang="en-CA" sz="2200">
                <a:solidFill>
                  <a:schemeClr val="bg2">
                    <a:lumMod val="50000"/>
                  </a:schemeClr>
                </a:solidFill>
              </a:rPr>
              <a:t>Members of the People’s Panel will receive compensation (GTA living wage rate) </a:t>
            </a:r>
            <a:endParaRPr lang="en-CA" sz="2200">
              <a:solidFill>
                <a:schemeClr val="bg2">
                  <a:lumMod val="50000"/>
                </a:schemeClr>
              </a:solidFill>
              <a:cs typeface="Calibri"/>
            </a:endParaRPr>
          </a:p>
          <a:p>
            <a:endParaRPr lang="en-CA"/>
          </a:p>
        </p:txBody>
      </p:sp>
      <p:pic>
        <p:nvPicPr>
          <p:cNvPr id="6" name="Picture 5">
            <a:extLst>
              <a:ext uri="{FF2B5EF4-FFF2-40B4-BE49-F238E27FC236}">
                <a16:creationId xmlns:a16="http://schemas.microsoft.com/office/drawing/2014/main" id="{076F9723-610A-7342-8AC1-C2DBBCFE8683}"/>
              </a:ext>
            </a:extLst>
          </p:cNvPr>
          <p:cNvPicPr/>
          <p:nvPr/>
        </p:nvPicPr>
        <p:blipFill>
          <a:blip r:embed="rId2" cstate="screen">
            <a:extLst>
              <a:ext uri="{28A0092B-C50C-407E-A947-70E740481C1C}">
                <a14:useLocalDpi xmlns:a14="http://schemas.microsoft.com/office/drawing/2010/main"/>
              </a:ext>
            </a:extLst>
          </a:blip>
          <a:stretch>
            <a:fillRect/>
          </a:stretch>
        </p:blipFill>
        <p:spPr>
          <a:xfrm>
            <a:off x="826221" y="6077600"/>
            <a:ext cx="1689387" cy="519580"/>
          </a:xfrm>
          <a:prstGeom prst="rect">
            <a:avLst/>
          </a:prstGeom>
        </p:spPr>
      </p:pic>
    </p:spTree>
    <p:extLst>
      <p:ext uri="{BB962C8B-B14F-4D97-AF65-F5344CB8AC3E}">
        <p14:creationId xmlns:p14="http://schemas.microsoft.com/office/powerpoint/2010/main" val="2749432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EA186344-7336-4D66-BF69-7B14A233F5BD}"/>
              </a:ext>
            </a:extLst>
          </p:cNvPr>
          <p:cNvPicPr/>
          <p:nvPr/>
        </p:nvPicPr>
        <p:blipFill>
          <a:blip r:embed="rId3" cstate="screen">
            <a:extLst>
              <a:ext uri="{28A0092B-C50C-407E-A947-70E740481C1C}">
                <a14:useLocalDpi xmlns:a14="http://schemas.microsoft.com/office/drawing/2010/main"/>
              </a:ext>
            </a:extLst>
          </a:blip>
          <a:stretch>
            <a:fillRect/>
          </a:stretch>
        </p:blipFill>
        <p:spPr>
          <a:xfrm>
            <a:off x="826221" y="6077600"/>
            <a:ext cx="1689387" cy="519580"/>
          </a:xfrm>
          <a:prstGeom prst="rect">
            <a:avLst/>
          </a:prstGeom>
        </p:spPr>
      </p:pic>
      <p:sp>
        <p:nvSpPr>
          <p:cNvPr id="10" name="Text Box 8">
            <a:extLst>
              <a:ext uri="{FF2B5EF4-FFF2-40B4-BE49-F238E27FC236}">
                <a16:creationId xmlns:a16="http://schemas.microsoft.com/office/drawing/2014/main" id="{8B34CC18-71E7-2249-B673-0866A81EFD6A}"/>
              </a:ext>
            </a:extLst>
          </p:cNvPr>
          <p:cNvSpPr txBox="1">
            <a:spLocks noChangeArrowheads="1"/>
          </p:cNvSpPr>
          <p:nvPr/>
        </p:nvSpPr>
        <p:spPr bwMode="auto">
          <a:xfrm>
            <a:off x="826221" y="440170"/>
            <a:ext cx="930329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a:ln>
                  <a:noFill/>
                </a:ln>
                <a:solidFill>
                  <a:srgbClr val="008989"/>
                </a:solidFill>
                <a:effectLst/>
                <a:uLnTx/>
                <a:uFillTx/>
                <a:latin typeface="Glacial Indifference" pitchFamily="50" charset="0"/>
                <a:ea typeface="+mn-ea"/>
                <a:cs typeface="+mn-cs"/>
              </a:rPr>
              <a:t>Next </a:t>
            </a:r>
            <a:r>
              <a:rPr lang="en-CA" sz="2800">
                <a:solidFill>
                  <a:srgbClr val="008989"/>
                </a:solidFill>
                <a:latin typeface="Glacial Indifference" pitchFamily="50" charset="0"/>
              </a:rPr>
              <a:t>Steps – recruitment process for the People’s Panel </a:t>
            </a:r>
            <a:r>
              <a:rPr lang="en-CA" sz="2400">
                <a:solidFill>
                  <a:srgbClr val="008989"/>
                </a:solidFill>
                <a:latin typeface="Glacial Indifference" pitchFamily="50" charset="0"/>
              </a:rPr>
              <a:t> </a:t>
            </a:r>
            <a:br>
              <a:rPr kumimoji="0" lang="en-CA" sz="2400" b="0" i="0" u="none" strike="noStrike" kern="1200" cap="none" spc="0" normalizeH="0" baseline="0" noProof="0">
                <a:ln>
                  <a:noFill/>
                </a:ln>
                <a:solidFill>
                  <a:srgbClr val="008989"/>
                </a:solidFill>
                <a:effectLst/>
                <a:uLnTx/>
                <a:uFillTx/>
                <a:latin typeface="Glacial Indifference" pitchFamily="50" charset="0"/>
                <a:ea typeface="+mn-ea"/>
                <a:cs typeface="+mn-cs"/>
              </a:rPr>
            </a:br>
            <a:endParaRPr kumimoji="0" lang="en-CA" sz="2400" b="0" i="0" u="none" strike="noStrike" kern="1200" cap="none" spc="0" normalizeH="0" baseline="0" noProof="0">
              <a:ln>
                <a:noFill/>
              </a:ln>
              <a:solidFill>
                <a:srgbClr val="008989"/>
              </a:solidFill>
              <a:effectLst/>
              <a:uLnTx/>
              <a:uFillTx/>
              <a:latin typeface="Glacial Indifference" pitchFamily="50" charset="0"/>
              <a:ea typeface="+mn-ea"/>
              <a:cs typeface="+mn-cs"/>
            </a:endParaRPr>
          </a:p>
        </p:txBody>
      </p:sp>
      <p:sp>
        <p:nvSpPr>
          <p:cNvPr id="4" name="TextBox 3">
            <a:extLst>
              <a:ext uri="{FF2B5EF4-FFF2-40B4-BE49-F238E27FC236}">
                <a16:creationId xmlns:a16="http://schemas.microsoft.com/office/drawing/2014/main" id="{4C6B54A2-A0A4-4692-8783-D029F07FB37E}"/>
              </a:ext>
            </a:extLst>
          </p:cNvPr>
          <p:cNvSpPr txBox="1"/>
          <p:nvPr/>
        </p:nvSpPr>
        <p:spPr>
          <a:xfrm>
            <a:off x="3959461" y="2007668"/>
            <a:ext cx="1703107" cy="1354217"/>
          </a:xfrm>
          <a:prstGeom prst="rect">
            <a:avLst/>
          </a:prstGeom>
          <a:noFill/>
        </p:spPr>
        <p:txBody>
          <a:bodyPr wrap="square" rtlCol="0">
            <a:spAutoFit/>
          </a:bodyPr>
          <a:lstStyle/>
          <a:p>
            <a:r>
              <a:rPr lang="en-CA" sz="2000">
                <a:solidFill>
                  <a:schemeClr val="bg1"/>
                </a:solidFill>
              </a:rPr>
              <a:t>Reimaging Collaboration </a:t>
            </a:r>
          </a:p>
          <a:p>
            <a:endParaRPr lang="en-CA" sz="1400">
              <a:solidFill>
                <a:schemeClr val="bg1"/>
              </a:solidFill>
            </a:endParaRPr>
          </a:p>
          <a:p>
            <a:r>
              <a:rPr lang="en-CA" sz="1400">
                <a:solidFill>
                  <a:schemeClr val="bg1"/>
                </a:solidFill>
              </a:rPr>
              <a:t>November 18, 2020</a:t>
            </a:r>
          </a:p>
          <a:p>
            <a:r>
              <a:rPr lang="en-CA" sz="1400">
                <a:solidFill>
                  <a:schemeClr val="bg1"/>
                </a:solidFill>
              </a:rPr>
              <a:t>1:00 – 2:15 pm ET </a:t>
            </a:r>
          </a:p>
        </p:txBody>
      </p:sp>
      <p:sp>
        <p:nvSpPr>
          <p:cNvPr id="5" name="TextBox 4">
            <a:extLst>
              <a:ext uri="{FF2B5EF4-FFF2-40B4-BE49-F238E27FC236}">
                <a16:creationId xmlns:a16="http://schemas.microsoft.com/office/drawing/2014/main" id="{1C02153D-FA27-4E12-8369-327CD2E1A846}"/>
              </a:ext>
            </a:extLst>
          </p:cNvPr>
          <p:cNvSpPr txBox="1"/>
          <p:nvPr/>
        </p:nvSpPr>
        <p:spPr>
          <a:xfrm>
            <a:off x="6458127" y="2010367"/>
            <a:ext cx="1518408" cy="1354217"/>
          </a:xfrm>
          <a:prstGeom prst="rect">
            <a:avLst/>
          </a:prstGeom>
          <a:noFill/>
        </p:spPr>
        <p:txBody>
          <a:bodyPr wrap="square" rtlCol="0">
            <a:spAutoFit/>
          </a:bodyPr>
          <a:lstStyle/>
          <a:p>
            <a:r>
              <a:rPr lang="en-CA" sz="2000">
                <a:solidFill>
                  <a:schemeClr val="bg1"/>
                </a:solidFill>
              </a:rPr>
              <a:t>Reinventing Engagement</a:t>
            </a:r>
          </a:p>
          <a:p>
            <a:r>
              <a:rPr lang="en-CA" sz="1400">
                <a:solidFill>
                  <a:schemeClr val="bg1"/>
                </a:solidFill>
              </a:rPr>
              <a:t> </a:t>
            </a:r>
          </a:p>
          <a:p>
            <a:r>
              <a:rPr lang="en-CA" sz="1400">
                <a:solidFill>
                  <a:schemeClr val="bg1"/>
                </a:solidFill>
              </a:rPr>
              <a:t>December 2, 2020 </a:t>
            </a:r>
          </a:p>
          <a:p>
            <a:r>
              <a:rPr lang="en-CA" sz="1400">
                <a:solidFill>
                  <a:schemeClr val="bg1"/>
                </a:solidFill>
              </a:rPr>
              <a:t>1:00 – 2:15 pm  ET</a:t>
            </a:r>
          </a:p>
        </p:txBody>
      </p:sp>
      <p:sp>
        <p:nvSpPr>
          <p:cNvPr id="11" name="TextBox 10">
            <a:extLst>
              <a:ext uri="{FF2B5EF4-FFF2-40B4-BE49-F238E27FC236}">
                <a16:creationId xmlns:a16="http://schemas.microsoft.com/office/drawing/2014/main" id="{12AA6E0C-B712-4DEB-9404-F6F6E1344A4D}"/>
              </a:ext>
            </a:extLst>
          </p:cNvPr>
          <p:cNvSpPr txBox="1"/>
          <p:nvPr/>
        </p:nvSpPr>
        <p:spPr>
          <a:xfrm>
            <a:off x="722183" y="855668"/>
            <a:ext cx="10060715" cy="4647426"/>
          </a:xfrm>
          <a:prstGeom prst="rect">
            <a:avLst/>
          </a:prstGeom>
          <a:noFill/>
        </p:spPr>
        <p:txBody>
          <a:bodyPr wrap="square">
            <a:spAutoFit/>
          </a:bodyPr>
          <a:lstStyle/>
          <a:p>
            <a:pPr marL="114300" defTabSz="457200"/>
            <a:endParaRPr lang="en-US" sz="2800">
              <a:solidFill>
                <a:srgbClr val="595959"/>
              </a:solidFill>
            </a:endParaRPr>
          </a:p>
          <a:p>
            <a:pPr marL="114300" defTabSz="457200"/>
            <a:r>
              <a:rPr lang="en-US" sz="2400">
                <a:solidFill>
                  <a:schemeClr val="bg2">
                    <a:lumMod val="50000"/>
                  </a:schemeClr>
                </a:solidFill>
              </a:rPr>
              <a:t>Community members are invited to express their interest by:</a:t>
            </a:r>
          </a:p>
          <a:p>
            <a:pPr marL="628650" indent="-514350" defTabSz="457200">
              <a:buFont typeface="+mj-lt"/>
              <a:buAutoNum type="arabicPeriod"/>
            </a:pPr>
            <a:r>
              <a:rPr lang="en-US" sz="2400">
                <a:solidFill>
                  <a:schemeClr val="bg2">
                    <a:lumMod val="50000"/>
                  </a:schemeClr>
                </a:solidFill>
              </a:rPr>
              <a:t>Filling in a simple application form</a:t>
            </a:r>
          </a:p>
          <a:p>
            <a:pPr marL="628650" indent="-514350" defTabSz="457200">
              <a:buFont typeface="+mj-lt"/>
              <a:buAutoNum type="arabicPeriod"/>
            </a:pPr>
            <a:r>
              <a:rPr lang="en-US" sz="2400">
                <a:solidFill>
                  <a:schemeClr val="bg2">
                    <a:lumMod val="50000"/>
                  </a:schemeClr>
                </a:solidFill>
              </a:rPr>
              <a:t>Explaining shortly why they should be selected for the People’s Panel and what experiences/expertise they bring to this work (250-500 words) </a:t>
            </a:r>
          </a:p>
          <a:p>
            <a:pPr marL="114300" defTabSz="457200"/>
            <a:endParaRPr lang="en-US" sz="2400">
              <a:solidFill>
                <a:schemeClr val="bg2">
                  <a:lumMod val="50000"/>
                </a:schemeClr>
              </a:solidFill>
            </a:endParaRPr>
          </a:p>
          <a:p>
            <a:pPr marL="114300" defTabSz="457200"/>
            <a:r>
              <a:rPr lang="en-US" sz="2400">
                <a:solidFill>
                  <a:schemeClr val="bg2">
                    <a:lumMod val="50000"/>
                  </a:schemeClr>
                </a:solidFill>
              </a:rPr>
              <a:t>Applications should be sent to </a:t>
            </a:r>
            <a:r>
              <a:rPr lang="en-US" sz="2400">
                <a:solidFill>
                  <a:schemeClr val="bg2">
                    <a:lumMod val="50000"/>
                  </a:schemeClr>
                </a:solidFill>
                <a:hlinkClick r:id="rId4">
                  <a:extLst>
                    <a:ext uri="{A12FA001-AC4F-418D-AE19-62706E023703}">
                      <ahyp:hlinkClr xmlns:ahyp="http://schemas.microsoft.com/office/drawing/2018/hyperlinkcolor" val="tx"/>
                    </a:ext>
                  </a:extLst>
                </a:hlinkClick>
              </a:rPr>
              <a:t>Myriam@tamarackcommunity.ca</a:t>
            </a:r>
            <a:r>
              <a:rPr lang="en-US" sz="2400">
                <a:solidFill>
                  <a:schemeClr val="bg2">
                    <a:lumMod val="50000"/>
                  </a:schemeClr>
                </a:solidFill>
              </a:rPr>
              <a:t> by 5 pm on November 15, 2021. Please reach out to Myriam if you need support with the application process.   </a:t>
            </a:r>
          </a:p>
          <a:p>
            <a:pPr marL="114300" defTabSz="457200"/>
            <a:endParaRPr lang="en-US" sz="2400">
              <a:solidFill>
                <a:schemeClr val="bg2">
                  <a:lumMod val="50000"/>
                </a:schemeClr>
              </a:solidFill>
            </a:endParaRPr>
          </a:p>
          <a:p>
            <a:pPr marL="114300" defTabSz="457200"/>
            <a:r>
              <a:rPr lang="en-US" sz="2400">
                <a:solidFill>
                  <a:schemeClr val="bg2">
                    <a:lumMod val="50000"/>
                  </a:schemeClr>
                </a:solidFill>
              </a:rPr>
              <a:t>All applicants will be notified of the decision by Nov. 19, 2021    </a:t>
            </a:r>
          </a:p>
          <a:p>
            <a:pPr marL="114300" defTabSz="457200"/>
            <a:endParaRPr lang="en-US" sz="2800">
              <a:solidFill>
                <a:srgbClr val="595959"/>
              </a:solidFill>
            </a:endParaRPr>
          </a:p>
        </p:txBody>
      </p:sp>
    </p:spTree>
    <p:extLst>
      <p:ext uri="{BB962C8B-B14F-4D97-AF65-F5344CB8AC3E}">
        <p14:creationId xmlns:p14="http://schemas.microsoft.com/office/powerpoint/2010/main" val="3833434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2800" b="0" i="0" u="none" strike="noStrike" kern="1200" cap="none" spc="0" normalizeH="0" baseline="0" noProof="0">
                <a:ln>
                  <a:noFill/>
                </a:ln>
                <a:solidFill>
                  <a:prstClr val="black"/>
                </a:solidFill>
                <a:effectLst/>
                <a:uLnTx/>
                <a:uFillTx/>
                <a:latin typeface="Glacial Indifference" pitchFamily="50" charset="0"/>
                <a:ea typeface="+mn-ea"/>
                <a:cs typeface="+mn-cs"/>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2399"/>
            <a:ext cx="12192000" cy="698111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lacial Indifference" pitchFamily="50" charset="0"/>
              <a:ea typeface="+mn-ea"/>
              <a:cs typeface="+mn-cs"/>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2084" y="6263279"/>
            <a:ext cx="2361646" cy="540000"/>
          </a:xfrm>
          <a:prstGeom prst="rect">
            <a:avLst/>
          </a:prstGeom>
        </p:spPr>
      </p:pic>
      <p:sp>
        <p:nvSpPr>
          <p:cNvPr id="11" name="Text Box 8">
            <a:extLst>
              <a:ext uri="{FF2B5EF4-FFF2-40B4-BE49-F238E27FC236}">
                <a16:creationId xmlns:a16="http://schemas.microsoft.com/office/drawing/2014/main" id="{571EB52D-9579-4A9F-A821-032021C8341B}"/>
              </a:ext>
            </a:extLst>
          </p:cNvPr>
          <p:cNvSpPr txBox="1">
            <a:spLocks noChangeArrowheads="1"/>
          </p:cNvSpPr>
          <p:nvPr/>
        </p:nvSpPr>
        <p:spPr bwMode="auto">
          <a:xfrm>
            <a:off x="1240279" y="765532"/>
            <a:ext cx="939637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600" b="1">
                <a:solidFill>
                  <a:schemeClr val="bg1"/>
                </a:solidFill>
                <a:latin typeface="Glacial Indifference" pitchFamily="50" charset="0"/>
              </a:rPr>
              <a:t>Questions &amp; Answers  | </a:t>
            </a:r>
            <a:r>
              <a:rPr kumimoji="0" lang="en-CA" sz="3600" b="1" u="none" strike="noStrike" kern="1200" cap="none" spc="0" normalizeH="0" baseline="0" noProof="0">
                <a:ln>
                  <a:noFill/>
                </a:ln>
                <a:solidFill>
                  <a:schemeClr val="bg1"/>
                </a:solidFill>
                <a:effectLst/>
                <a:uLnTx/>
                <a:uFillTx/>
                <a:latin typeface="Glacial Indifference" pitchFamily="50" charset="0"/>
              </a:rPr>
              <a:t>Seeking your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3600">
              <a:solidFill>
                <a:schemeClr val="bg1"/>
              </a:solidFill>
              <a:latin typeface="Glacial Indifference" pitchFamily="50" charset="0"/>
            </a:endParaRPr>
          </a:p>
          <a:p>
            <a:pPr>
              <a:defRPr/>
            </a:pPr>
            <a:r>
              <a:rPr lang="en-CA" sz="3200">
                <a:solidFill>
                  <a:schemeClr val="bg1"/>
                </a:solidFill>
                <a:latin typeface="Glacial Indifference"/>
              </a:rPr>
              <a:t>From your knowledge of Peel region’s needs: </a:t>
            </a:r>
            <a:endParaRPr lang="en-CA" sz="3200">
              <a:solidFill>
                <a:schemeClr val="bg1"/>
              </a:solidFill>
              <a:latin typeface="Glacial Indifference" pitchFamily="50" charset="0"/>
            </a:endParaRPr>
          </a:p>
          <a:p>
            <a:pPr>
              <a:defRPr/>
            </a:pPr>
            <a:endParaRPr lang="en-CA" sz="3200">
              <a:solidFill>
                <a:schemeClr val="bg1"/>
              </a:solidFill>
              <a:latin typeface="Glacial Indifference" pitchFamily="50" charset="0"/>
            </a:endParaRPr>
          </a:p>
          <a:p>
            <a:pPr>
              <a:defRPr/>
            </a:pPr>
            <a:r>
              <a:rPr lang="en-CA" sz="3200">
                <a:solidFill>
                  <a:schemeClr val="bg1"/>
                </a:solidFill>
                <a:latin typeface="Glacial Indifference" pitchFamily="50" charset="0"/>
              </a:rPr>
              <a:t>What are the most pressing priorities to support immigrants’ economic mobility? </a:t>
            </a:r>
          </a:p>
          <a:p>
            <a:pPr>
              <a:defRPr/>
            </a:pPr>
            <a:endParaRPr lang="en-CA" sz="3200">
              <a:solidFill>
                <a:schemeClr val="bg1"/>
              </a:solidFill>
              <a:latin typeface="Glacial Indifference" pitchFamily="50" charset="0"/>
            </a:endParaRPr>
          </a:p>
          <a:p>
            <a:pPr marL="1200150" lvl="1" indent="-457200">
              <a:buFont typeface="Arial" panose="020B0604020202020204" pitchFamily="34" charset="0"/>
              <a:buChar char="•"/>
              <a:defRPr/>
            </a:pPr>
            <a:r>
              <a:rPr lang="en-CA" sz="3200">
                <a:solidFill>
                  <a:schemeClr val="bg1"/>
                </a:solidFill>
                <a:latin typeface="Glacial Indifference" pitchFamily="50" charset="0"/>
              </a:rPr>
              <a:t>Who should be proactively invited to apply to the People’s Panel?  </a:t>
            </a:r>
          </a:p>
          <a:p>
            <a:pPr marL="1200150" lvl="1" indent="-457200">
              <a:buFont typeface="Arial" panose="020B0604020202020204" pitchFamily="34" charset="0"/>
              <a:buChar char="•"/>
              <a:defRPr/>
            </a:pPr>
            <a:r>
              <a:rPr lang="en-CA" sz="3200">
                <a:solidFill>
                  <a:schemeClr val="bg1"/>
                </a:solidFill>
                <a:latin typeface="Glacial Indifference" pitchFamily="50" charset="0"/>
              </a:rPr>
              <a:t>What criteria are most important for selection? </a:t>
            </a:r>
          </a:p>
          <a:p>
            <a:pPr>
              <a:defRPr/>
            </a:pPr>
            <a:r>
              <a:rPr lang="en-CA" sz="3200">
                <a:solidFill>
                  <a:schemeClr val="bg1"/>
                </a:solidFill>
                <a:latin typeface="Glacial Indifference" pitchFamily="50"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3600" b="0" u="none" strike="noStrike" kern="1200" cap="none" spc="0" normalizeH="0" baseline="0" noProof="0">
              <a:ln>
                <a:noFill/>
              </a:ln>
              <a:solidFill>
                <a:schemeClr val="bg1"/>
              </a:solidFill>
              <a:effectLst/>
              <a:uLnTx/>
              <a:uFillTx/>
              <a:latin typeface="Glacial Indifference" pitchFamily="50" charset="0"/>
            </a:endParaRPr>
          </a:p>
        </p:txBody>
      </p:sp>
    </p:spTree>
    <p:extLst>
      <p:ext uri="{BB962C8B-B14F-4D97-AF65-F5344CB8AC3E}">
        <p14:creationId xmlns:p14="http://schemas.microsoft.com/office/powerpoint/2010/main" val="271880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2800" b="0" i="0" u="none" strike="noStrike" kern="1200" cap="none" spc="0" normalizeH="0" baseline="0" noProof="0">
                <a:ln>
                  <a:noFill/>
                </a:ln>
                <a:solidFill>
                  <a:prstClr val="black"/>
                </a:solidFill>
                <a:effectLst/>
                <a:uLnTx/>
                <a:uFillTx/>
                <a:latin typeface="Glacial Indifference" pitchFamily="50" charset="0"/>
                <a:ea typeface="+mn-ea"/>
                <a:cs typeface="+mn-cs"/>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123110"/>
            <a:ext cx="12192000" cy="698111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lacial Indifference" pitchFamily="50" charset="0"/>
              <a:ea typeface="+mn-ea"/>
              <a:cs typeface="+mn-cs"/>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
        <p:nvSpPr>
          <p:cNvPr id="11" name="Text Box 8">
            <a:extLst>
              <a:ext uri="{FF2B5EF4-FFF2-40B4-BE49-F238E27FC236}">
                <a16:creationId xmlns:a16="http://schemas.microsoft.com/office/drawing/2014/main" id="{571EB52D-9579-4A9F-A821-032021C8341B}"/>
              </a:ext>
            </a:extLst>
          </p:cNvPr>
          <p:cNvSpPr txBox="1">
            <a:spLocks noChangeArrowheads="1"/>
          </p:cNvSpPr>
          <p:nvPr/>
        </p:nvSpPr>
        <p:spPr bwMode="auto">
          <a:xfrm>
            <a:off x="1131813" y="765532"/>
            <a:ext cx="93963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u="none" strike="noStrike" kern="1200" cap="none" spc="0" normalizeH="0" baseline="0" noProof="0">
                <a:ln>
                  <a:noFill/>
                </a:ln>
                <a:solidFill>
                  <a:schemeClr val="bg1"/>
                </a:solidFill>
                <a:effectLst/>
                <a:uLnTx/>
                <a:uFillTx/>
                <a:latin typeface="Glacial Indifference" pitchFamily="50" charset="0"/>
              </a:rPr>
              <a:t>Thank You </a:t>
            </a:r>
          </a:p>
        </p:txBody>
      </p:sp>
      <p:pic>
        <p:nvPicPr>
          <p:cNvPr id="4" name="Picture 3" descr="A picture containing text, many, different, several&#10;&#10;Description automatically generated">
            <a:extLst>
              <a:ext uri="{FF2B5EF4-FFF2-40B4-BE49-F238E27FC236}">
                <a16:creationId xmlns:a16="http://schemas.microsoft.com/office/drawing/2014/main" id="{F169980C-3D55-43D7-B085-189B9E03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916" y="1672537"/>
            <a:ext cx="6252165" cy="3512923"/>
          </a:xfrm>
          <a:prstGeom prst="rect">
            <a:avLst/>
          </a:prstGeom>
        </p:spPr>
      </p:pic>
    </p:spTree>
    <p:extLst>
      <p:ext uri="{BB962C8B-B14F-4D97-AF65-F5344CB8AC3E}">
        <p14:creationId xmlns:p14="http://schemas.microsoft.com/office/powerpoint/2010/main" val="229549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7289" y="2465389"/>
            <a:ext cx="6953688" cy="2862322"/>
          </a:xfrm>
          <a:prstGeom prst="rect">
            <a:avLst/>
          </a:prstGeom>
          <a:noFill/>
        </p:spPr>
        <p:txBody>
          <a:bodyPr wrap="square">
            <a:spAutoFit/>
          </a:bodyPr>
          <a:lstStyle/>
          <a:p>
            <a:pPr>
              <a:defRPr/>
            </a:pPr>
            <a:r>
              <a:rPr lang="en-US">
                <a:solidFill>
                  <a:schemeClr val="tx2">
                    <a:lumMod val="50000"/>
                  </a:schemeClr>
                </a:solidFill>
              </a:rPr>
              <a:t>Building a connected force for community change.</a:t>
            </a:r>
          </a:p>
          <a:p>
            <a:pPr>
              <a:defRPr/>
            </a:pPr>
            <a:endParaRPr lang="en-US">
              <a:solidFill>
                <a:schemeClr val="tx2">
                  <a:lumMod val="50000"/>
                </a:schemeClr>
              </a:solidFill>
            </a:endParaRPr>
          </a:p>
          <a:p>
            <a:pPr marL="214313" indent="-214313">
              <a:buFont typeface="Arial" panose="020B0604020202020204" pitchFamily="34" charset="0"/>
              <a:buChar char="•"/>
              <a:defRPr/>
            </a:pPr>
            <a:r>
              <a:rPr lang="en-US">
                <a:solidFill>
                  <a:schemeClr val="tx2">
                    <a:lumMod val="50000"/>
                  </a:schemeClr>
                </a:solidFill>
              </a:rPr>
              <a:t>Online Learning Communities</a:t>
            </a:r>
          </a:p>
          <a:p>
            <a:pPr marL="214313" indent="-214313">
              <a:buFont typeface="Arial" panose="020B0604020202020204" pitchFamily="34" charset="0"/>
              <a:buChar char="•"/>
              <a:defRPr/>
            </a:pPr>
            <a:r>
              <a:rPr lang="en-US">
                <a:solidFill>
                  <a:schemeClr val="tx2">
                    <a:lumMod val="50000"/>
                  </a:schemeClr>
                </a:solidFill>
              </a:rPr>
              <a:t>Communities of Practice</a:t>
            </a:r>
          </a:p>
          <a:p>
            <a:pPr marL="214313" indent="-214313">
              <a:buFont typeface="Arial" panose="020B0604020202020204" pitchFamily="34" charset="0"/>
              <a:buChar char="•"/>
              <a:defRPr/>
            </a:pPr>
            <a:r>
              <a:rPr lang="en-US">
                <a:solidFill>
                  <a:schemeClr val="tx2">
                    <a:lumMod val="50000"/>
                  </a:schemeClr>
                </a:solidFill>
              </a:rPr>
              <a:t>Monthly online seminars</a:t>
            </a:r>
          </a:p>
          <a:p>
            <a:pPr marL="214313" indent="-214313">
              <a:buFont typeface="Arial" panose="020B0604020202020204" pitchFamily="34" charset="0"/>
              <a:buChar char="•"/>
              <a:defRPr/>
            </a:pPr>
            <a:r>
              <a:rPr lang="en-US">
                <a:solidFill>
                  <a:schemeClr val="tx2">
                    <a:lumMod val="50000"/>
                  </a:schemeClr>
                </a:solidFill>
              </a:rPr>
              <a:t>A monthly online journal – Engage! magazine</a:t>
            </a:r>
          </a:p>
          <a:p>
            <a:pPr marL="214313" indent="-214313">
              <a:buFont typeface="Arial" panose="020B0604020202020204" pitchFamily="34" charset="0"/>
              <a:buChar char="•"/>
              <a:defRPr/>
            </a:pPr>
            <a:r>
              <a:rPr lang="en-US">
                <a:solidFill>
                  <a:schemeClr val="tx2">
                    <a:lumMod val="50000"/>
                  </a:schemeClr>
                </a:solidFill>
              </a:rPr>
              <a:t>Face to face learning events</a:t>
            </a:r>
          </a:p>
          <a:p>
            <a:pPr marL="214313" indent="-214313">
              <a:buFont typeface="Arial" panose="020B0604020202020204" pitchFamily="34" charset="0"/>
              <a:buChar char="•"/>
              <a:defRPr/>
            </a:pPr>
            <a:endParaRPr lang="en-US">
              <a:solidFill>
                <a:schemeClr val="tx2">
                  <a:lumMod val="50000"/>
                </a:schemeClr>
              </a:solidFill>
            </a:endParaRPr>
          </a:p>
          <a:p>
            <a:pPr>
              <a:defRPr/>
            </a:pPr>
            <a:r>
              <a:rPr lang="en-US">
                <a:solidFill>
                  <a:schemeClr val="tx2">
                    <a:lumMod val="50000"/>
                  </a:schemeClr>
                </a:solidFill>
              </a:rPr>
              <a:t>To learn more email: </a:t>
            </a:r>
            <a:r>
              <a:rPr lang="en-US" b="1">
                <a:solidFill>
                  <a:schemeClr val="tx2">
                    <a:lumMod val="50000"/>
                  </a:schemeClr>
                </a:solidFill>
              </a:rPr>
              <a:t>learnmore@tamarackcommunity.ca</a:t>
            </a:r>
          </a:p>
          <a:p>
            <a:pPr marL="214313" indent="-214313">
              <a:buFont typeface="Arial" panose="020B0604020202020204" pitchFamily="34" charset="0"/>
              <a:buChar char="•"/>
              <a:defRPr/>
            </a:pPr>
            <a:endParaRPr lang="en-US">
              <a:solidFill>
                <a:schemeClr val="tx2">
                  <a:lumMod val="50000"/>
                </a:schemeClr>
              </a:solidFill>
            </a:endParaRPr>
          </a:p>
        </p:txBody>
      </p:sp>
      <p:sp>
        <p:nvSpPr>
          <p:cNvPr id="14339" name="TextBox 4"/>
          <p:cNvSpPr txBox="1">
            <a:spLocks noChangeArrowheads="1"/>
          </p:cNvSpPr>
          <p:nvPr/>
        </p:nvSpPr>
        <p:spPr bwMode="auto">
          <a:xfrm>
            <a:off x="847289" y="1828801"/>
            <a:ext cx="574115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r>
              <a:rPr lang="en-CA" altLang="en-US" sz="2400">
                <a:solidFill>
                  <a:srgbClr val="F79403"/>
                </a:solidFill>
              </a:rPr>
              <a:t>tamarackcommunity.ca</a:t>
            </a:r>
          </a:p>
        </p:txBody>
      </p:sp>
      <p:pic>
        <p:nvPicPr>
          <p:cNvPr id="1434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1828802"/>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936" y="379048"/>
            <a:ext cx="2368438" cy="127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51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a typeface="ＭＳ Ｐゴシック" charset="-128"/>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a typeface="ＭＳ Ｐゴシック" charset="-128"/>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a typeface="ＭＳ Ｐゴシック" charset="-128"/>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fontAlgn="base">
              <a:spcAft>
                <a:spcPct val="0"/>
              </a:spcAft>
            </a:pPr>
            <a:r>
              <a:rPr lang="en-CA" altLang="en-US" sz="2800">
                <a:solidFill>
                  <a:prstClr val="black"/>
                </a:solidFill>
                <a:latin typeface="Glacial Indifference" pitchFamily="50" charset="0"/>
                <a:ea typeface="ＭＳ Ｐゴシック" charset="-128"/>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2400">
              <a:solidFill>
                <a:prstClr val="white"/>
              </a:solidFill>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828800" y="688484"/>
            <a:ext cx="787790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600" b="1">
                <a:solidFill>
                  <a:prstClr val="white"/>
                </a:solidFill>
                <a:latin typeface="Glacial Indifference" pitchFamily="2" charset="0"/>
                <a:ea typeface="ＭＳ Ｐゴシック" charset="-128"/>
              </a:rPr>
              <a:t>Gratitude &amp; Acknowledgement</a:t>
            </a:r>
            <a:br>
              <a:rPr lang="en-US" sz="2400">
                <a:solidFill>
                  <a:prstClr val="white"/>
                </a:solidFill>
                <a:latin typeface="Glacial Indifference" pitchFamily="2" charset="0"/>
                <a:ea typeface="ＭＳ Ｐゴシック" charset="-128"/>
              </a:rPr>
            </a:br>
            <a:endParaRPr lang="en-US" sz="240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a:solidFill>
                  <a:schemeClr val="bg1"/>
                </a:solidFill>
                <a:latin typeface="Glacial Indifference"/>
                <a:ea typeface="ＭＳ Ｐゴシック"/>
              </a:rPr>
              <a:t>We begin this session by acknowledging that we are meeting on Indigenous land.  As settlers, we are grateful for the opportunity to meet and we thank all the generations of Indigenous peoples who have taken care of this land.  </a:t>
            </a:r>
            <a:endParaRPr lang="en-US" sz="2400">
              <a:solidFill>
                <a:schemeClr val="bg1"/>
              </a:solidFill>
              <a:latin typeface="Glacial Indifference" pitchFamily="2" charset="0"/>
              <a:ea typeface="ＭＳ Ｐゴシック" charset="-128"/>
            </a:endParaRPr>
          </a:p>
          <a:p>
            <a:pPr eaLnBrk="0" fontAlgn="base" hangingPunct="0">
              <a:spcBef>
                <a:spcPct val="0"/>
              </a:spcBef>
              <a:spcAft>
                <a:spcPct val="0"/>
              </a:spcAft>
            </a:pPr>
            <a:endParaRPr lang="en-US" sz="240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a:solidFill>
                  <a:prstClr val="white"/>
                </a:solidFill>
                <a:latin typeface="Glacial Indifference" pitchFamily="2" charset="0"/>
                <a:ea typeface="ＭＳ Ｐゴシック" charset="-128"/>
              </a:rPr>
              <a:t>As settlers, this recognition of the contributions and historic importance of Indigenous peoples must be clearly and overtly connected to our collective commitment to make the promise and the challenge of Truth and Reconciliation real in our communities.  </a:t>
            </a:r>
          </a:p>
        </p:txBody>
      </p:sp>
      <p:pic>
        <p:nvPicPr>
          <p:cNvPr id="9" name="Picture 8">
            <a:extLst>
              <a:ext uri="{FF2B5EF4-FFF2-40B4-BE49-F238E27FC236}">
                <a16:creationId xmlns:a16="http://schemas.microsoft.com/office/drawing/2014/main" id="{BAB20081-8DCF-4D6A-8585-DB4CFA7506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21029" y="6139844"/>
            <a:ext cx="1817580" cy="415597"/>
          </a:xfrm>
          <a:prstGeom prst="rect">
            <a:avLst/>
          </a:prstGeom>
        </p:spPr>
      </p:pic>
    </p:spTree>
    <p:extLst>
      <p:ext uri="{BB962C8B-B14F-4D97-AF65-F5344CB8AC3E}">
        <p14:creationId xmlns:p14="http://schemas.microsoft.com/office/powerpoint/2010/main" val="232417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EA186344-7336-4D66-BF69-7B14A233F5BD}"/>
              </a:ext>
            </a:extLst>
          </p:cNvPr>
          <p:cNvPicPr/>
          <p:nvPr/>
        </p:nvPicPr>
        <p:blipFill>
          <a:blip r:embed="rId3" cstate="screen">
            <a:extLst>
              <a:ext uri="{28A0092B-C50C-407E-A947-70E740481C1C}">
                <a14:useLocalDpi xmlns:a14="http://schemas.microsoft.com/office/drawing/2010/main"/>
              </a:ext>
            </a:extLst>
          </a:blip>
          <a:stretch>
            <a:fillRect/>
          </a:stretch>
        </p:blipFill>
        <p:spPr>
          <a:xfrm>
            <a:off x="826221" y="6077600"/>
            <a:ext cx="1689387" cy="519580"/>
          </a:xfrm>
          <a:prstGeom prst="rect">
            <a:avLst/>
          </a:prstGeom>
        </p:spPr>
      </p:pic>
      <p:sp>
        <p:nvSpPr>
          <p:cNvPr id="10" name="Text Box 8">
            <a:extLst>
              <a:ext uri="{FF2B5EF4-FFF2-40B4-BE49-F238E27FC236}">
                <a16:creationId xmlns:a16="http://schemas.microsoft.com/office/drawing/2014/main" id="{8B34CC18-71E7-2249-B673-0866A81EFD6A}"/>
              </a:ext>
            </a:extLst>
          </p:cNvPr>
          <p:cNvSpPr txBox="1">
            <a:spLocks noChangeArrowheads="1"/>
          </p:cNvSpPr>
          <p:nvPr/>
        </p:nvSpPr>
        <p:spPr bwMode="auto">
          <a:xfrm>
            <a:off x="826221" y="440170"/>
            <a:ext cx="93032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200">
                <a:solidFill>
                  <a:srgbClr val="008989"/>
                </a:solidFill>
                <a:latin typeface="Glacial Indifference" pitchFamily="50" charset="0"/>
              </a:rPr>
              <a:t>Agenda</a:t>
            </a:r>
            <a:r>
              <a:rPr lang="en-CA" sz="2400">
                <a:solidFill>
                  <a:srgbClr val="008989"/>
                </a:solidFill>
                <a:latin typeface="Glacial Indifference" pitchFamily="50" charset="0"/>
              </a:rPr>
              <a:t> </a:t>
            </a:r>
            <a:br>
              <a:rPr kumimoji="0" lang="en-CA" sz="2400" b="0" i="0" u="none" strike="noStrike" kern="1200" cap="none" spc="0" normalizeH="0" baseline="0" noProof="0">
                <a:ln>
                  <a:noFill/>
                </a:ln>
                <a:solidFill>
                  <a:srgbClr val="008989"/>
                </a:solidFill>
                <a:effectLst/>
                <a:uLnTx/>
                <a:uFillTx/>
                <a:latin typeface="Glacial Indifference" pitchFamily="50" charset="0"/>
                <a:ea typeface="+mn-ea"/>
                <a:cs typeface="+mn-cs"/>
              </a:rPr>
            </a:br>
            <a:endParaRPr kumimoji="0" lang="en-CA" sz="2400" b="0" i="0" u="none" strike="noStrike" kern="1200" cap="none" spc="0" normalizeH="0" baseline="0" noProof="0">
              <a:ln>
                <a:noFill/>
              </a:ln>
              <a:solidFill>
                <a:srgbClr val="008989"/>
              </a:solidFill>
              <a:effectLst/>
              <a:uLnTx/>
              <a:uFillTx/>
              <a:latin typeface="Glacial Indifference" pitchFamily="50" charset="0"/>
              <a:ea typeface="+mn-ea"/>
              <a:cs typeface="+mn-cs"/>
            </a:endParaRPr>
          </a:p>
        </p:txBody>
      </p:sp>
      <p:sp>
        <p:nvSpPr>
          <p:cNvPr id="4" name="TextBox 3">
            <a:extLst>
              <a:ext uri="{FF2B5EF4-FFF2-40B4-BE49-F238E27FC236}">
                <a16:creationId xmlns:a16="http://schemas.microsoft.com/office/drawing/2014/main" id="{4C6B54A2-A0A4-4692-8783-D029F07FB37E}"/>
              </a:ext>
            </a:extLst>
          </p:cNvPr>
          <p:cNvSpPr txBox="1"/>
          <p:nvPr/>
        </p:nvSpPr>
        <p:spPr>
          <a:xfrm>
            <a:off x="3959461" y="2007668"/>
            <a:ext cx="1703107" cy="1354217"/>
          </a:xfrm>
          <a:prstGeom prst="rect">
            <a:avLst/>
          </a:prstGeom>
          <a:noFill/>
        </p:spPr>
        <p:txBody>
          <a:bodyPr wrap="square" rtlCol="0">
            <a:spAutoFit/>
          </a:bodyPr>
          <a:lstStyle/>
          <a:p>
            <a:r>
              <a:rPr lang="en-CA" sz="2000">
                <a:solidFill>
                  <a:schemeClr val="bg1"/>
                </a:solidFill>
              </a:rPr>
              <a:t>Reimaging Collaboration </a:t>
            </a:r>
          </a:p>
          <a:p>
            <a:endParaRPr lang="en-CA" sz="1400">
              <a:solidFill>
                <a:schemeClr val="bg1"/>
              </a:solidFill>
            </a:endParaRPr>
          </a:p>
          <a:p>
            <a:r>
              <a:rPr lang="en-CA" sz="1400">
                <a:solidFill>
                  <a:schemeClr val="bg1"/>
                </a:solidFill>
              </a:rPr>
              <a:t>November 18, 2020</a:t>
            </a:r>
          </a:p>
          <a:p>
            <a:r>
              <a:rPr lang="en-CA" sz="1400">
                <a:solidFill>
                  <a:schemeClr val="bg1"/>
                </a:solidFill>
              </a:rPr>
              <a:t>1:00 – 2:15 pm ET </a:t>
            </a:r>
          </a:p>
        </p:txBody>
      </p:sp>
      <p:sp>
        <p:nvSpPr>
          <p:cNvPr id="5" name="TextBox 4">
            <a:extLst>
              <a:ext uri="{FF2B5EF4-FFF2-40B4-BE49-F238E27FC236}">
                <a16:creationId xmlns:a16="http://schemas.microsoft.com/office/drawing/2014/main" id="{1C02153D-FA27-4E12-8369-327CD2E1A846}"/>
              </a:ext>
            </a:extLst>
          </p:cNvPr>
          <p:cNvSpPr txBox="1"/>
          <p:nvPr/>
        </p:nvSpPr>
        <p:spPr>
          <a:xfrm>
            <a:off x="6458127" y="2010367"/>
            <a:ext cx="1518408" cy="1354217"/>
          </a:xfrm>
          <a:prstGeom prst="rect">
            <a:avLst/>
          </a:prstGeom>
          <a:noFill/>
        </p:spPr>
        <p:txBody>
          <a:bodyPr wrap="square" rtlCol="0">
            <a:spAutoFit/>
          </a:bodyPr>
          <a:lstStyle/>
          <a:p>
            <a:r>
              <a:rPr lang="en-CA" sz="2000">
                <a:solidFill>
                  <a:schemeClr val="bg1"/>
                </a:solidFill>
              </a:rPr>
              <a:t>Reinventing Engagement</a:t>
            </a:r>
          </a:p>
          <a:p>
            <a:r>
              <a:rPr lang="en-CA" sz="1400">
                <a:solidFill>
                  <a:schemeClr val="bg1"/>
                </a:solidFill>
              </a:rPr>
              <a:t> </a:t>
            </a:r>
          </a:p>
          <a:p>
            <a:r>
              <a:rPr lang="en-CA" sz="1400">
                <a:solidFill>
                  <a:schemeClr val="bg1"/>
                </a:solidFill>
              </a:rPr>
              <a:t>December 2, 2020 </a:t>
            </a:r>
          </a:p>
          <a:p>
            <a:r>
              <a:rPr lang="en-CA" sz="1400">
                <a:solidFill>
                  <a:schemeClr val="bg1"/>
                </a:solidFill>
              </a:rPr>
              <a:t>1:00 – 2:15 pm  ET</a:t>
            </a:r>
          </a:p>
        </p:txBody>
      </p:sp>
      <p:sp>
        <p:nvSpPr>
          <p:cNvPr id="2" name="TextBox 1">
            <a:extLst>
              <a:ext uri="{FF2B5EF4-FFF2-40B4-BE49-F238E27FC236}">
                <a16:creationId xmlns:a16="http://schemas.microsoft.com/office/drawing/2014/main" id="{7CFA7026-CEB8-4E3C-A636-8199AE594676}"/>
              </a:ext>
            </a:extLst>
          </p:cNvPr>
          <p:cNvSpPr txBox="1"/>
          <p:nvPr/>
        </p:nvSpPr>
        <p:spPr>
          <a:xfrm>
            <a:off x="1090427" y="1260117"/>
            <a:ext cx="9508885" cy="4616648"/>
          </a:xfrm>
          <a:prstGeom prst="rect">
            <a:avLst/>
          </a:prstGeom>
          <a:noFill/>
        </p:spPr>
        <p:txBody>
          <a:bodyPr wrap="square" rtlCol="0">
            <a:spAutoFit/>
          </a:bodyPr>
          <a:lstStyle/>
          <a:p>
            <a:pPr marL="342900" indent="-342900">
              <a:buFont typeface="+mj-lt"/>
              <a:buAutoNum type="arabicPeriod"/>
            </a:pPr>
            <a:r>
              <a:rPr lang="en-CA" sz="2000">
                <a:solidFill>
                  <a:schemeClr val="bg2">
                    <a:lumMod val="50000"/>
                  </a:schemeClr>
                </a:solidFill>
              </a:rPr>
              <a:t>Announcement and Congratulations to the </a:t>
            </a:r>
            <a:r>
              <a:rPr lang="fr-CA" sz="2000">
                <a:solidFill>
                  <a:schemeClr val="bg2">
                    <a:lumMod val="50000"/>
                  </a:schemeClr>
                </a:solidFill>
              </a:rPr>
              <a:t>Peel </a:t>
            </a:r>
            <a:r>
              <a:rPr lang="fr-CA" sz="2000" err="1">
                <a:solidFill>
                  <a:schemeClr val="bg2">
                    <a:lumMod val="50000"/>
                  </a:schemeClr>
                </a:solidFill>
              </a:rPr>
              <a:t>community</a:t>
            </a:r>
            <a:r>
              <a:rPr lang="fr-CA" sz="2000">
                <a:solidFill>
                  <a:schemeClr val="bg2">
                    <a:lumMod val="50000"/>
                  </a:schemeClr>
                </a:solidFill>
              </a:rPr>
              <a:t>!  </a:t>
            </a:r>
            <a:endParaRPr lang="en-CA" sz="2000">
              <a:solidFill>
                <a:schemeClr val="bg2">
                  <a:lumMod val="50000"/>
                </a:schemeClr>
              </a:solidFill>
            </a:endParaRPr>
          </a:p>
          <a:p>
            <a:pPr marL="342900" indent="-342900">
              <a:buFont typeface="+mj-lt"/>
              <a:buAutoNum type="arabicPeriod"/>
            </a:pPr>
            <a:endParaRPr lang="en-CA" sz="2000">
              <a:solidFill>
                <a:schemeClr val="bg2">
                  <a:lumMod val="50000"/>
                </a:schemeClr>
              </a:solidFill>
            </a:endParaRPr>
          </a:p>
          <a:p>
            <a:pPr marL="342900" indent="-342900">
              <a:buFont typeface="+mj-lt"/>
              <a:buAutoNum type="arabicPeriod"/>
            </a:pPr>
            <a:r>
              <a:rPr lang="en-CA" sz="2000">
                <a:solidFill>
                  <a:schemeClr val="bg2">
                    <a:lumMod val="50000"/>
                  </a:schemeClr>
                </a:solidFill>
              </a:rPr>
              <a:t>Introduction: WES Mariam Assefa Fund, Tamarack and Peel Newcomer Strategy Group</a:t>
            </a:r>
          </a:p>
          <a:p>
            <a:pPr marL="342900" indent="-342900">
              <a:buFont typeface="+mj-lt"/>
              <a:buAutoNum type="arabicPeriod"/>
            </a:pPr>
            <a:endParaRPr lang="en-CA" sz="2000">
              <a:solidFill>
                <a:schemeClr val="bg2">
                  <a:lumMod val="50000"/>
                </a:schemeClr>
              </a:solidFill>
            </a:endParaRPr>
          </a:p>
          <a:p>
            <a:pPr marL="342900" indent="-342900">
              <a:buFont typeface="+mj-lt"/>
              <a:buAutoNum type="arabicPeriod"/>
            </a:pPr>
            <a:r>
              <a:rPr lang="fr-CA" sz="2000">
                <a:solidFill>
                  <a:schemeClr val="bg2">
                    <a:lumMod val="50000"/>
                  </a:schemeClr>
                </a:solidFill>
              </a:rPr>
              <a:t>Information about the </a:t>
            </a:r>
            <a:r>
              <a:rPr lang="fr-CA" sz="2000" err="1">
                <a:solidFill>
                  <a:schemeClr val="bg2">
                    <a:lumMod val="50000"/>
                  </a:schemeClr>
                </a:solidFill>
              </a:rPr>
              <a:t>Participatory</a:t>
            </a:r>
            <a:r>
              <a:rPr lang="fr-CA" sz="2000">
                <a:solidFill>
                  <a:schemeClr val="bg2">
                    <a:lumMod val="50000"/>
                  </a:schemeClr>
                </a:solidFill>
              </a:rPr>
              <a:t> </a:t>
            </a:r>
            <a:r>
              <a:rPr lang="fr-CA" sz="2000" err="1">
                <a:solidFill>
                  <a:schemeClr val="bg2">
                    <a:lumMod val="50000"/>
                  </a:schemeClr>
                </a:solidFill>
              </a:rPr>
              <a:t>Grantmaking</a:t>
            </a:r>
            <a:r>
              <a:rPr lang="fr-CA" sz="2000">
                <a:solidFill>
                  <a:schemeClr val="bg2">
                    <a:lumMod val="50000"/>
                  </a:schemeClr>
                </a:solidFill>
              </a:rPr>
              <a:t> </a:t>
            </a:r>
            <a:r>
              <a:rPr lang="fr-CA" sz="2000" err="1">
                <a:solidFill>
                  <a:schemeClr val="bg2">
                    <a:lumMod val="50000"/>
                  </a:schemeClr>
                </a:solidFill>
              </a:rPr>
              <a:t>project</a:t>
            </a:r>
            <a:r>
              <a:rPr lang="fr-CA" sz="2000">
                <a:solidFill>
                  <a:schemeClr val="bg2">
                    <a:lumMod val="50000"/>
                  </a:schemeClr>
                </a:solidFill>
              </a:rPr>
              <a:t> and the </a:t>
            </a:r>
            <a:r>
              <a:rPr lang="fr-CA" sz="2000" err="1">
                <a:solidFill>
                  <a:schemeClr val="bg2">
                    <a:lumMod val="50000"/>
                  </a:schemeClr>
                </a:solidFill>
              </a:rPr>
              <a:t>People’s</a:t>
            </a:r>
            <a:r>
              <a:rPr lang="fr-CA" sz="2000">
                <a:solidFill>
                  <a:schemeClr val="bg2">
                    <a:lumMod val="50000"/>
                  </a:schemeClr>
                </a:solidFill>
              </a:rPr>
              <a:t> Panel </a:t>
            </a:r>
          </a:p>
          <a:p>
            <a:pPr marL="342900" indent="-342900">
              <a:buFont typeface="+mj-lt"/>
              <a:buAutoNum type="arabicPeriod"/>
            </a:pPr>
            <a:endParaRPr lang="fr-CA" sz="2000">
              <a:solidFill>
                <a:schemeClr val="bg2">
                  <a:lumMod val="50000"/>
                </a:schemeClr>
              </a:solidFill>
            </a:endParaRPr>
          </a:p>
          <a:p>
            <a:pPr marL="342900" indent="-342900">
              <a:buFont typeface="+mj-lt"/>
              <a:buAutoNum type="arabicPeriod"/>
            </a:pPr>
            <a:r>
              <a:rPr lang="fr-CA" sz="2000">
                <a:solidFill>
                  <a:schemeClr val="bg2">
                    <a:lumMod val="50000"/>
                  </a:schemeClr>
                </a:solidFill>
              </a:rPr>
              <a:t>Questions &amp; </a:t>
            </a:r>
            <a:r>
              <a:rPr lang="fr-CA" sz="2000" err="1">
                <a:solidFill>
                  <a:schemeClr val="bg2">
                    <a:lumMod val="50000"/>
                  </a:schemeClr>
                </a:solidFill>
              </a:rPr>
              <a:t>Answers</a:t>
            </a:r>
            <a:endParaRPr lang="fr-CA" sz="2000">
              <a:solidFill>
                <a:schemeClr val="bg2">
                  <a:lumMod val="50000"/>
                </a:schemeClr>
              </a:solidFill>
            </a:endParaRPr>
          </a:p>
          <a:p>
            <a:pPr marL="342900" indent="-342900">
              <a:buFont typeface="+mj-lt"/>
              <a:buAutoNum type="arabicPeriod"/>
            </a:pPr>
            <a:endParaRPr lang="fr-CA" sz="2000">
              <a:solidFill>
                <a:schemeClr val="bg2">
                  <a:lumMod val="50000"/>
                </a:schemeClr>
              </a:solidFill>
            </a:endParaRPr>
          </a:p>
          <a:p>
            <a:pPr marL="342900" indent="-342900">
              <a:buFont typeface="+mj-lt"/>
              <a:buAutoNum type="arabicPeriod"/>
            </a:pPr>
            <a:r>
              <a:rPr lang="en-CA" sz="2000">
                <a:solidFill>
                  <a:schemeClr val="bg2">
                    <a:lumMod val="50000"/>
                  </a:schemeClr>
                </a:solidFill>
              </a:rPr>
              <a:t>Seeking your Advice on the Community’s Priorities and the People’s Team </a:t>
            </a:r>
          </a:p>
          <a:p>
            <a:endParaRPr lang="en-CA" sz="2000">
              <a:solidFill>
                <a:schemeClr val="bg2">
                  <a:lumMod val="50000"/>
                </a:schemeClr>
              </a:solidFill>
            </a:endParaRPr>
          </a:p>
          <a:p>
            <a:endParaRPr lang="en-CA" sz="2000">
              <a:solidFill>
                <a:schemeClr val="bg2">
                  <a:lumMod val="50000"/>
                </a:schemeClr>
              </a:solidFill>
            </a:endParaRPr>
          </a:p>
          <a:p>
            <a:r>
              <a:rPr lang="en-CA" sz="2000">
                <a:solidFill>
                  <a:schemeClr val="bg2">
                    <a:lumMod val="50000"/>
                  </a:schemeClr>
                </a:solidFill>
              </a:rPr>
              <a:t>Thank you for your Engagement ! </a:t>
            </a:r>
          </a:p>
          <a:p>
            <a:endParaRPr lang="en-CA"/>
          </a:p>
          <a:p>
            <a:endParaRPr lang="en-CA"/>
          </a:p>
          <a:p>
            <a:pPr marL="342900" indent="-342900">
              <a:buFont typeface="+mj-lt"/>
              <a:buAutoNum type="arabicPeriod"/>
            </a:pPr>
            <a:endParaRPr lang="en-CA"/>
          </a:p>
        </p:txBody>
      </p:sp>
    </p:spTree>
    <p:extLst>
      <p:ext uri="{BB962C8B-B14F-4D97-AF65-F5344CB8AC3E}">
        <p14:creationId xmlns:p14="http://schemas.microsoft.com/office/powerpoint/2010/main" val="11819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013F57-2E31-4A0E-9622-76EFA5D3D8CB}"/>
              </a:ext>
            </a:extLst>
          </p:cNvPr>
          <p:cNvSpPr>
            <a:spLocks noGrp="1"/>
          </p:cNvSpPr>
          <p:nvPr>
            <p:ph type="sldNum" sz="quarter" idx="12"/>
          </p:nvPr>
        </p:nvSpPr>
        <p:spPr/>
        <p:txBody>
          <a:bodyPr/>
          <a:lstStyle/>
          <a:p>
            <a:fld id="{86F836CB-C3E9-9F4A-85E3-BEB095F889E2}" type="slidenum">
              <a:rPr lang="en-US" smtClean="0"/>
              <a:t>4</a:t>
            </a:fld>
            <a:endParaRPr lang="en-US"/>
          </a:p>
        </p:txBody>
      </p:sp>
      <p:pic>
        <p:nvPicPr>
          <p:cNvPr id="5" name="Picture 5">
            <a:extLst>
              <a:ext uri="{FF2B5EF4-FFF2-40B4-BE49-F238E27FC236}">
                <a16:creationId xmlns:a16="http://schemas.microsoft.com/office/drawing/2014/main" id="{21FF0DCB-4030-46C8-984D-E197F0B0CE22}"/>
              </a:ext>
            </a:extLst>
          </p:cNvPr>
          <p:cNvPicPr>
            <a:picLocks noGrp="1" noChangeAspect="1"/>
          </p:cNvPicPr>
          <p:nvPr>
            <p:ph idx="1"/>
          </p:nvPr>
        </p:nvPicPr>
        <p:blipFill>
          <a:blip r:embed="rId2"/>
          <a:stretch>
            <a:fillRect/>
          </a:stretch>
        </p:blipFill>
        <p:spPr>
          <a:xfrm>
            <a:off x="467622" y="2705714"/>
            <a:ext cx="2686050" cy="1581150"/>
          </a:xfrm>
        </p:spPr>
      </p:pic>
      <p:sp>
        <p:nvSpPr>
          <p:cNvPr id="4" name="Title 3">
            <a:extLst>
              <a:ext uri="{FF2B5EF4-FFF2-40B4-BE49-F238E27FC236}">
                <a16:creationId xmlns:a16="http://schemas.microsoft.com/office/drawing/2014/main" id="{B7A176E0-9B30-49CD-9132-03ED8EE09D7A}"/>
              </a:ext>
            </a:extLst>
          </p:cNvPr>
          <p:cNvSpPr>
            <a:spLocks noGrp="1"/>
          </p:cNvSpPr>
          <p:nvPr>
            <p:ph type="title"/>
          </p:nvPr>
        </p:nvSpPr>
        <p:spPr>
          <a:xfrm>
            <a:off x="838200" y="494270"/>
            <a:ext cx="10515600" cy="819699"/>
          </a:xfrm>
        </p:spPr>
        <p:txBody>
          <a:bodyPr>
            <a:normAutofit fontScale="90000"/>
          </a:bodyPr>
          <a:lstStyle/>
          <a:p>
            <a:br>
              <a:rPr lang="en-US" sz="2800">
                <a:latin typeface="Montserrat"/>
              </a:rPr>
            </a:br>
            <a:r>
              <a:rPr lang="en-US" sz="2800">
                <a:latin typeface="Montserrat"/>
              </a:rPr>
              <a:t>WES Mariam Assefa Fund</a:t>
            </a:r>
            <a:br>
              <a:rPr lang="en-US" sz="2800">
                <a:latin typeface="Montserrat"/>
              </a:rPr>
            </a:br>
            <a:endParaRPr lang="en-US" sz="2800"/>
          </a:p>
        </p:txBody>
      </p:sp>
      <p:pic>
        <p:nvPicPr>
          <p:cNvPr id="6" name="Picture 6">
            <a:extLst>
              <a:ext uri="{FF2B5EF4-FFF2-40B4-BE49-F238E27FC236}">
                <a16:creationId xmlns:a16="http://schemas.microsoft.com/office/drawing/2014/main" id="{2E6FDAA1-4DF6-4CAC-9EC8-280FF7A6705D}"/>
              </a:ext>
            </a:extLst>
          </p:cNvPr>
          <p:cNvPicPr>
            <a:picLocks noChangeAspect="1"/>
          </p:cNvPicPr>
          <p:nvPr/>
        </p:nvPicPr>
        <p:blipFill>
          <a:blip r:embed="rId3"/>
          <a:stretch>
            <a:fillRect/>
          </a:stretch>
        </p:blipFill>
        <p:spPr>
          <a:xfrm>
            <a:off x="3280172" y="2707061"/>
            <a:ext cx="2686050" cy="1581150"/>
          </a:xfrm>
          <a:prstGeom prst="rect">
            <a:avLst/>
          </a:prstGeom>
        </p:spPr>
      </p:pic>
      <p:pic>
        <p:nvPicPr>
          <p:cNvPr id="7" name="Picture 7" descr="A group of people posing for a photo&#10;&#10;Description automatically generated">
            <a:extLst>
              <a:ext uri="{FF2B5EF4-FFF2-40B4-BE49-F238E27FC236}">
                <a16:creationId xmlns:a16="http://schemas.microsoft.com/office/drawing/2014/main" id="{650F4F71-3F7A-4C85-AEDC-69B0882C60C5}"/>
              </a:ext>
            </a:extLst>
          </p:cNvPr>
          <p:cNvPicPr>
            <a:picLocks noChangeAspect="1"/>
          </p:cNvPicPr>
          <p:nvPr/>
        </p:nvPicPr>
        <p:blipFill>
          <a:blip r:embed="rId4"/>
          <a:stretch>
            <a:fillRect/>
          </a:stretch>
        </p:blipFill>
        <p:spPr>
          <a:xfrm>
            <a:off x="6100803" y="2707061"/>
            <a:ext cx="2695575" cy="1581150"/>
          </a:xfrm>
          <a:prstGeom prst="rect">
            <a:avLst/>
          </a:prstGeom>
        </p:spPr>
      </p:pic>
      <p:pic>
        <p:nvPicPr>
          <p:cNvPr id="8" name="Picture 8">
            <a:extLst>
              <a:ext uri="{FF2B5EF4-FFF2-40B4-BE49-F238E27FC236}">
                <a16:creationId xmlns:a16="http://schemas.microsoft.com/office/drawing/2014/main" id="{D7F09B4F-AB25-4210-A99C-5A3D42A1458B}"/>
              </a:ext>
            </a:extLst>
          </p:cNvPr>
          <p:cNvPicPr>
            <a:picLocks noChangeAspect="1"/>
          </p:cNvPicPr>
          <p:nvPr/>
        </p:nvPicPr>
        <p:blipFill>
          <a:blip r:embed="rId5"/>
          <a:stretch>
            <a:fillRect/>
          </a:stretch>
        </p:blipFill>
        <p:spPr>
          <a:xfrm>
            <a:off x="8896712" y="2707062"/>
            <a:ext cx="2686050" cy="1581150"/>
          </a:xfrm>
          <a:prstGeom prst="rect">
            <a:avLst/>
          </a:prstGeom>
        </p:spPr>
      </p:pic>
      <p:sp>
        <p:nvSpPr>
          <p:cNvPr id="9" name="TextBox 8">
            <a:extLst>
              <a:ext uri="{FF2B5EF4-FFF2-40B4-BE49-F238E27FC236}">
                <a16:creationId xmlns:a16="http://schemas.microsoft.com/office/drawing/2014/main" id="{E8766912-B989-4B4F-AD8B-B2AD7E9F5846}"/>
              </a:ext>
            </a:extLst>
          </p:cNvPr>
          <p:cNvSpPr txBox="1"/>
          <p:nvPr/>
        </p:nvSpPr>
        <p:spPr>
          <a:xfrm>
            <a:off x="314901" y="4313574"/>
            <a:ext cx="27431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171616"/>
                </a:solidFill>
                <a:latin typeface="Source Sans Pro"/>
                <a:ea typeface="+mn-lt"/>
                <a:cs typeface="+mn-lt"/>
              </a:rPr>
              <a:t>1) Catalyze solutions </a:t>
            </a:r>
            <a:br>
              <a:rPr lang="en-US" sz="1600">
                <a:latin typeface="Source Sans Pro"/>
                <a:ea typeface="+mn-lt"/>
                <a:cs typeface="+mn-lt"/>
              </a:rPr>
            </a:br>
            <a:r>
              <a:rPr lang="en-US" sz="1600">
                <a:solidFill>
                  <a:srgbClr val="171616"/>
                </a:solidFill>
                <a:latin typeface="Source Sans Pro"/>
                <a:ea typeface="+mn-lt"/>
                <a:cs typeface="+mn-lt"/>
              </a:rPr>
              <a:t>that advance </a:t>
            </a:r>
            <a:r>
              <a:rPr lang="en-US" sz="1600" b="1">
                <a:solidFill>
                  <a:srgbClr val="171616"/>
                </a:solidFill>
                <a:latin typeface="Source Sans Pro"/>
                <a:ea typeface="+mn-lt"/>
                <a:cs typeface="+mn-lt"/>
              </a:rPr>
              <a:t>equitable economic mobility </a:t>
            </a:r>
            <a:r>
              <a:rPr lang="en-US" sz="1600">
                <a:solidFill>
                  <a:srgbClr val="171616"/>
                </a:solidFill>
                <a:latin typeface="Source Sans Pro"/>
                <a:ea typeface="+mn-lt"/>
                <a:cs typeface="+mn-lt"/>
              </a:rPr>
              <a:t>for immigrants and refugees</a:t>
            </a:r>
            <a:endParaRPr lang="en-US" sz="1600">
              <a:solidFill>
                <a:srgbClr val="171616"/>
              </a:solidFill>
              <a:latin typeface="Source Sans Pro"/>
              <a:ea typeface="Source Sans Pro"/>
            </a:endParaRPr>
          </a:p>
        </p:txBody>
      </p:sp>
      <p:sp>
        <p:nvSpPr>
          <p:cNvPr id="10" name="TextBox 9">
            <a:extLst>
              <a:ext uri="{FF2B5EF4-FFF2-40B4-BE49-F238E27FC236}">
                <a16:creationId xmlns:a16="http://schemas.microsoft.com/office/drawing/2014/main" id="{BDA7EF22-5C72-44EF-BF2E-C3B11A43E40C}"/>
              </a:ext>
            </a:extLst>
          </p:cNvPr>
          <p:cNvSpPr txBox="1"/>
          <p:nvPr/>
        </p:nvSpPr>
        <p:spPr>
          <a:xfrm>
            <a:off x="3308855" y="4319461"/>
            <a:ext cx="27431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171616"/>
                </a:solidFill>
                <a:latin typeface="Source Sans Pro"/>
                <a:ea typeface="+mn-lt"/>
                <a:cs typeface="+mn-lt"/>
              </a:rPr>
              <a:t>2) Accelerate the uptake </a:t>
            </a:r>
            <a:br>
              <a:rPr lang="en-US" sz="1600">
                <a:latin typeface="Source Sans Pro"/>
                <a:ea typeface="+mn-lt"/>
                <a:cs typeface="+mn-lt"/>
              </a:rPr>
            </a:br>
            <a:r>
              <a:rPr lang="en-US" sz="1600">
                <a:solidFill>
                  <a:srgbClr val="171616"/>
                </a:solidFill>
                <a:latin typeface="Source Sans Pro"/>
                <a:ea typeface="+mn-lt"/>
                <a:cs typeface="+mn-lt"/>
              </a:rPr>
              <a:t>of </a:t>
            </a:r>
            <a:r>
              <a:rPr lang="en-US" sz="1600" b="1">
                <a:solidFill>
                  <a:srgbClr val="171616"/>
                </a:solidFill>
                <a:latin typeface="Source Sans Pro"/>
                <a:ea typeface="+mn-lt"/>
                <a:cs typeface="+mn-lt"/>
              </a:rPr>
              <a:t>worker-centered innovations and </a:t>
            </a:r>
            <a:br>
              <a:rPr lang="en-US" sz="1600" b="1">
                <a:latin typeface="Source Sans Pro"/>
                <a:ea typeface="+mn-lt"/>
                <a:cs typeface="+mn-lt"/>
              </a:rPr>
            </a:br>
            <a:r>
              <a:rPr lang="en-US" sz="1600" b="1">
                <a:solidFill>
                  <a:srgbClr val="171616"/>
                </a:solidFill>
                <a:latin typeface="Source Sans Pro"/>
                <a:ea typeface="+mn-lt"/>
                <a:cs typeface="+mn-lt"/>
              </a:rPr>
              <a:t>practices</a:t>
            </a:r>
            <a:endParaRPr lang="en-US" sz="1600">
              <a:solidFill>
                <a:srgbClr val="171616"/>
              </a:solidFill>
              <a:latin typeface="Source Sans Pro"/>
              <a:ea typeface="Source Sans Pro"/>
            </a:endParaRPr>
          </a:p>
        </p:txBody>
      </p:sp>
      <p:sp>
        <p:nvSpPr>
          <p:cNvPr id="11" name="TextBox 10">
            <a:extLst>
              <a:ext uri="{FF2B5EF4-FFF2-40B4-BE49-F238E27FC236}">
                <a16:creationId xmlns:a16="http://schemas.microsoft.com/office/drawing/2014/main" id="{115F198A-5825-455A-B407-A1B4EF622672}"/>
              </a:ext>
            </a:extLst>
          </p:cNvPr>
          <p:cNvSpPr txBox="1"/>
          <p:nvPr/>
        </p:nvSpPr>
        <p:spPr>
          <a:xfrm>
            <a:off x="5994583" y="4351032"/>
            <a:ext cx="27431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171616"/>
                </a:solidFill>
                <a:latin typeface="Source Sans Pro"/>
                <a:ea typeface="+mn-lt"/>
                <a:cs typeface="+mn-lt"/>
              </a:rPr>
              <a:t>3) Deepen the bench of </a:t>
            </a:r>
            <a:r>
              <a:rPr lang="en-US" sz="1600" b="1">
                <a:solidFill>
                  <a:srgbClr val="171616"/>
                </a:solidFill>
                <a:latin typeface="Source Sans Pro"/>
                <a:ea typeface="+mn-lt"/>
                <a:cs typeface="+mn-lt"/>
              </a:rPr>
              <a:t>leaders from immigrant communities and communities of color</a:t>
            </a:r>
            <a:endParaRPr lang="en-US" sz="1600">
              <a:solidFill>
                <a:srgbClr val="171616"/>
              </a:solidFill>
              <a:latin typeface="Source Sans Pro"/>
              <a:ea typeface="Source Sans Pro"/>
            </a:endParaRPr>
          </a:p>
        </p:txBody>
      </p:sp>
      <p:sp>
        <p:nvSpPr>
          <p:cNvPr id="12" name="TextBox 11">
            <a:extLst>
              <a:ext uri="{FF2B5EF4-FFF2-40B4-BE49-F238E27FC236}">
                <a16:creationId xmlns:a16="http://schemas.microsoft.com/office/drawing/2014/main" id="{AF38DFAA-1A0D-4F00-9D29-4D154BEFE620}"/>
              </a:ext>
            </a:extLst>
          </p:cNvPr>
          <p:cNvSpPr txBox="1"/>
          <p:nvPr/>
        </p:nvSpPr>
        <p:spPr>
          <a:xfrm>
            <a:off x="8920043" y="4348357"/>
            <a:ext cx="27431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171616"/>
                </a:solidFill>
                <a:latin typeface="Source Sans Pro"/>
                <a:ea typeface="+mn-lt"/>
                <a:cs typeface="+mn-lt"/>
              </a:rPr>
              <a:t>4)</a:t>
            </a:r>
            <a:r>
              <a:rPr lang="en-US" sz="1600" b="1">
                <a:solidFill>
                  <a:srgbClr val="171616"/>
                </a:solidFill>
                <a:latin typeface="Source Sans Pro"/>
                <a:ea typeface="+mn-lt"/>
                <a:cs typeface="+mn-lt"/>
              </a:rPr>
              <a:t> Grow the movement </a:t>
            </a:r>
            <a:r>
              <a:rPr lang="en-US" sz="1600">
                <a:solidFill>
                  <a:srgbClr val="171616"/>
                </a:solidFill>
                <a:latin typeface="Source Sans Pro"/>
                <a:ea typeface="+mn-lt"/>
                <a:cs typeface="+mn-lt"/>
              </a:rPr>
              <a:t>to </a:t>
            </a:r>
            <a:br>
              <a:rPr lang="en-US" sz="1600">
                <a:latin typeface="Source Sans Pro"/>
                <a:ea typeface="+mn-lt"/>
                <a:cs typeface="+mn-lt"/>
              </a:rPr>
            </a:br>
            <a:r>
              <a:rPr lang="en-US" sz="1600">
                <a:solidFill>
                  <a:srgbClr val="171616"/>
                </a:solidFill>
                <a:latin typeface="Source Sans Pro"/>
                <a:ea typeface="+mn-lt"/>
                <a:cs typeface="+mn-lt"/>
              </a:rPr>
              <a:t>foster welcoming, inclusive, </a:t>
            </a:r>
            <a:br>
              <a:rPr lang="en-US" sz="1600">
                <a:latin typeface="Source Sans Pro"/>
                <a:ea typeface="+mn-lt"/>
                <a:cs typeface="+mn-lt"/>
              </a:rPr>
            </a:br>
            <a:r>
              <a:rPr lang="en-US" sz="1600">
                <a:solidFill>
                  <a:srgbClr val="171616"/>
                </a:solidFill>
                <a:latin typeface="Source Sans Pro"/>
                <a:ea typeface="+mn-lt"/>
                <a:cs typeface="+mn-lt"/>
              </a:rPr>
              <a:t>and equitable workplaces, communities, and society</a:t>
            </a:r>
            <a:endParaRPr lang="en-US" sz="1600">
              <a:solidFill>
                <a:srgbClr val="171616"/>
              </a:solidFill>
              <a:latin typeface="Source Sans Pro"/>
              <a:ea typeface="Source Sans Pro"/>
            </a:endParaRPr>
          </a:p>
        </p:txBody>
      </p:sp>
      <p:sp>
        <p:nvSpPr>
          <p:cNvPr id="13" name="TextBox 12">
            <a:extLst>
              <a:ext uri="{FF2B5EF4-FFF2-40B4-BE49-F238E27FC236}">
                <a16:creationId xmlns:a16="http://schemas.microsoft.com/office/drawing/2014/main" id="{12B07E1A-4687-4F50-AF04-A5B3931AA909}"/>
              </a:ext>
            </a:extLst>
          </p:cNvPr>
          <p:cNvSpPr txBox="1"/>
          <p:nvPr/>
        </p:nvSpPr>
        <p:spPr>
          <a:xfrm>
            <a:off x="838199" y="1593669"/>
            <a:ext cx="10715861" cy="830997"/>
          </a:xfrm>
          <a:prstGeom prst="rect">
            <a:avLst/>
          </a:prstGeom>
          <a:noFill/>
        </p:spPr>
        <p:txBody>
          <a:bodyPr wrap="square">
            <a:spAutoFit/>
          </a:bodyPr>
          <a:lstStyle/>
          <a:p>
            <a:r>
              <a:rPr lang="en-US" sz="2400" b="1">
                <a:solidFill>
                  <a:schemeClr val="accent3"/>
                </a:solidFill>
                <a:latin typeface="Montserrat"/>
              </a:rPr>
              <a:t>Our north star is an economy and society where immigrants and refugees thrive and can achieve their aspirations.</a:t>
            </a:r>
            <a:endParaRPr lang="en-US" sz="2400" b="1">
              <a:solidFill>
                <a:schemeClr val="accent3"/>
              </a:solidFill>
            </a:endParaRPr>
          </a:p>
        </p:txBody>
      </p:sp>
    </p:spTree>
    <p:extLst>
      <p:ext uri="{BB962C8B-B14F-4D97-AF65-F5344CB8AC3E}">
        <p14:creationId xmlns:p14="http://schemas.microsoft.com/office/powerpoint/2010/main" val="288104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DC0FDB-4D6A-4455-A812-0FA681DC6253}"/>
              </a:ext>
            </a:extLst>
          </p:cNvPr>
          <p:cNvSpPr>
            <a:spLocks noGrp="1"/>
          </p:cNvSpPr>
          <p:nvPr>
            <p:ph type="sldNum" sz="quarter" idx="12"/>
          </p:nvPr>
        </p:nvSpPr>
        <p:spPr>
          <a:xfrm>
            <a:off x="8610600" y="6350174"/>
            <a:ext cx="2743200" cy="365125"/>
          </a:xfrm>
        </p:spPr>
        <p:txBody>
          <a:bodyPr/>
          <a:lstStyle/>
          <a:p>
            <a:fld id="{86F836CB-C3E9-9F4A-85E3-BEB095F889E2}" type="slidenum">
              <a:rPr lang="en-US" dirty="0" smtClean="0"/>
              <a:pPr/>
              <a:t>5</a:t>
            </a:fld>
            <a:endParaRPr lang="en-US">
              <a:ea typeface="Source Sans Pro" panose="020B0503030403020204" pitchFamily="34" charset="77"/>
            </a:endParaRPr>
          </a:p>
        </p:txBody>
      </p:sp>
      <p:sp>
        <p:nvSpPr>
          <p:cNvPr id="4" name="Title 3">
            <a:extLst>
              <a:ext uri="{FF2B5EF4-FFF2-40B4-BE49-F238E27FC236}">
                <a16:creationId xmlns:a16="http://schemas.microsoft.com/office/drawing/2014/main" id="{B56BB093-9F16-42B7-850E-B06F79C842DF}"/>
              </a:ext>
            </a:extLst>
          </p:cNvPr>
          <p:cNvSpPr>
            <a:spLocks noGrp="1"/>
          </p:cNvSpPr>
          <p:nvPr>
            <p:ph type="title"/>
          </p:nvPr>
        </p:nvSpPr>
        <p:spPr>
          <a:xfrm>
            <a:off x="745177" y="311441"/>
            <a:ext cx="10972800" cy="1196418"/>
          </a:xfrm>
        </p:spPr>
        <p:txBody>
          <a:bodyPr>
            <a:normAutofit fontScale="90000"/>
          </a:bodyPr>
          <a:lstStyle/>
          <a:p>
            <a:r>
              <a:rPr lang="en-US">
                <a:latin typeface="Montserrat"/>
                <a:ea typeface="Source Sans Pro"/>
              </a:rPr>
              <a:t>Why participatory grantmaking project?</a:t>
            </a:r>
          </a:p>
        </p:txBody>
      </p:sp>
      <p:sp>
        <p:nvSpPr>
          <p:cNvPr id="19" name="Rectangle 18">
            <a:extLst>
              <a:ext uri="{FF2B5EF4-FFF2-40B4-BE49-F238E27FC236}">
                <a16:creationId xmlns:a16="http://schemas.microsoft.com/office/drawing/2014/main" id="{70CF84BF-9CCB-4119-8E47-9FBF37800F34}"/>
              </a:ext>
            </a:extLst>
          </p:cNvPr>
          <p:cNvSpPr/>
          <p:nvPr/>
        </p:nvSpPr>
        <p:spPr>
          <a:xfrm>
            <a:off x="1063254" y="1765005"/>
            <a:ext cx="3306726" cy="4327451"/>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ource Sans Pro" panose="020B0503030403020204" pitchFamily="34" charset="0"/>
              <a:ea typeface="Source Sans Pro" panose="020B0503030403020204" pitchFamily="34" charset="0"/>
            </a:endParaRPr>
          </a:p>
        </p:txBody>
      </p:sp>
      <p:sp>
        <p:nvSpPr>
          <p:cNvPr id="22" name="Rectangle 21">
            <a:extLst>
              <a:ext uri="{FF2B5EF4-FFF2-40B4-BE49-F238E27FC236}">
                <a16:creationId xmlns:a16="http://schemas.microsoft.com/office/drawing/2014/main" id="{F57ED184-3E9D-4E20-8395-22780693F91B}"/>
              </a:ext>
            </a:extLst>
          </p:cNvPr>
          <p:cNvSpPr/>
          <p:nvPr/>
        </p:nvSpPr>
        <p:spPr>
          <a:xfrm>
            <a:off x="4742120" y="1765005"/>
            <a:ext cx="3306726" cy="4327451"/>
          </a:xfrm>
          <a:prstGeom prst="rect">
            <a:avLst/>
          </a:pr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ource Sans Pro" panose="020B0503030403020204" pitchFamily="34" charset="0"/>
              <a:ea typeface="Source Sans Pro" panose="020B0503030403020204" pitchFamily="34" charset="0"/>
            </a:endParaRPr>
          </a:p>
        </p:txBody>
      </p:sp>
      <p:sp>
        <p:nvSpPr>
          <p:cNvPr id="23" name="Rectangle 22">
            <a:extLst>
              <a:ext uri="{FF2B5EF4-FFF2-40B4-BE49-F238E27FC236}">
                <a16:creationId xmlns:a16="http://schemas.microsoft.com/office/drawing/2014/main" id="{0FD5745C-CF69-4C00-BA22-19BF1266F71B}"/>
              </a:ext>
            </a:extLst>
          </p:cNvPr>
          <p:cNvSpPr/>
          <p:nvPr/>
        </p:nvSpPr>
        <p:spPr>
          <a:xfrm>
            <a:off x="8379363" y="1765004"/>
            <a:ext cx="3306726" cy="4327451"/>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ource Sans Pro" panose="020B0503030403020204" pitchFamily="34" charset="0"/>
              <a:ea typeface="Source Sans Pro" panose="020B0503030403020204" pitchFamily="34" charset="0"/>
            </a:endParaRPr>
          </a:p>
        </p:txBody>
      </p:sp>
      <p:sp>
        <p:nvSpPr>
          <p:cNvPr id="24" name="TextBox 23">
            <a:extLst>
              <a:ext uri="{FF2B5EF4-FFF2-40B4-BE49-F238E27FC236}">
                <a16:creationId xmlns:a16="http://schemas.microsoft.com/office/drawing/2014/main" id="{4BE93BEE-F675-4D1B-8A04-66B036EBC89C}"/>
              </a:ext>
            </a:extLst>
          </p:cNvPr>
          <p:cNvSpPr txBox="1"/>
          <p:nvPr/>
        </p:nvSpPr>
        <p:spPr>
          <a:xfrm>
            <a:off x="1656443" y="1841074"/>
            <a:ext cx="2627213" cy="707886"/>
          </a:xfrm>
          <a:prstGeom prst="rect">
            <a:avLst/>
          </a:prstGeom>
          <a:noFill/>
        </p:spPr>
        <p:txBody>
          <a:bodyPr wrap="square" lIns="91440" tIns="45720" rIns="91440" bIns="45720" rtlCol="0" anchor="t">
            <a:spAutoFit/>
          </a:bodyPr>
          <a:lstStyle/>
          <a:p>
            <a:r>
              <a:rPr lang="en-US" sz="2000" b="1">
                <a:solidFill>
                  <a:srgbClr val="013763"/>
                </a:solidFill>
                <a:latin typeface="Source Sans Pro"/>
                <a:ea typeface="Source Sans Pro"/>
              </a:rPr>
              <a:t>Inform the Fund’s Evolving Approach</a:t>
            </a:r>
          </a:p>
        </p:txBody>
      </p:sp>
      <p:sp>
        <p:nvSpPr>
          <p:cNvPr id="25" name="TextBox 24">
            <a:extLst>
              <a:ext uri="{FF2B5EF4-FFF2-40B4-BE49-F238E27FC236}">
                <a16:creationId xmlns:a16="http://schemas.microsoft.com/office/drawing/2014/main" id="{4478CD7D-8E09-4CC0-901A-696E839118CA}"/>
              </a:ext>
            </a:extLst>
          </p:cNvPr>
          <p:cNvSpPr txBox="1"/>
          <p:nvPr/>
        </p:nvSpPr>
        <p:spPr>
          <a:xfrm>
            <a:off x="9071624" y="1841074"/>
            <a:ext cx="2753499" cy="707886"/>
          </a:xfrm>
          <a:prstGeom prst="rect">
            <a:avLst/>
          </a:prstGeom>
          <a:noFill/>
        </p:spPr>
        <p:txBody>
          <a:bodyPr wrap="square" rtlCol="0">
            <a:spAutoFit/>
          </a:bodyPr>
          <a:lstStyle/>
          <a:p>
            <a:r>
              <a:rPr lang="en-US" sz="2000" b="1">
                <a:solidFill>
                  <a:srgbClr val="013763"/>
                </a:solidFill>
                <a:latin typeface="Source Sans Pro" panose="020B0503030403020204" pitchFamily="34" charset="0"/>
                <a:ea typeface="Source Sans Pro" panose="020B0503030403020204" pitchFamily="34" charset="0"/>
              </a:rPr>
              <a:t>Build a Movement with Other Funders</a:t>
            </a:r>
          </a:p>
        </p:txBody>
      </p:sp>
      <p:sp>
        <p:nvSpPr>
          <p:cNvPr id="26" name="TextBox 25">
            <a:extLst>
              <a:ext uri="{FF2B5EF4-FFF2-40B4-BE49-F238E27FC236}">
                <a16:creationId xmlns:a16="http://schemas.microsoft.com/office/drawing/2014/main" id="{4EC3ADF1-70E2-42DC-AD4E-CD015619B75F}"/>
              </a:ext>
            </a:extLst>
          </p:cNvPr>
          <p:cNvSpPr txBox="1"/>
          <p:nvPr/>
        </p:nvSpPr>
        <p:spPr>
          <a:xfrm>
            <a:off x="5301292" y="1841074"/>
            <a:ext cx="2944782" cy="707886"/>
          </a:xfrm>
          <a:prstGeom prst="rect">
            <a:avLst/>
          </a:prstGeom>
          <a:noFill/>
        </p:spPr>
        <p:txBody>
          <a:bodyPr wrap="square" rtlCol="0">
            <a:spAutoFit/>
          </a:bodyPr>
          <a:lstStyle/>
          <a:p>
            <a:r>
              <a:rPr lang="en-US" sz="2000" b="1">
                <a:solidFill>
                  <a:srgbClr val="013763"/>
                </a:solidFill>
                <a:latin typeface="Source Sans Pro" panose="020B0503030403020204" pitchFamily="34" charset="0"/>
                <a:ea typeface="Source Sans Pro" panose="020B0503030403020204" pitchFamily="34" charset="0"/>
              </a:rPr>
              <a:t>Shift Power to Communities </a:t>
            </a:r>
          </a:p>
        </p:txBody>
      </p:sp>
      <p:sp>
        <p:nvSpPr>
          <p:cNvPr id="27" name="TextBox 26">
            <a:extLst>
              <a:ext uri="{FF2B5EF4-FFF2-40B4-BE49-F238E27FC236}">
                <a16:creationId xmlns:a16="http://schemas.microsoft.com/office/drawing/2014/main" id="{42599983-4BFD-4B13-AC16-C9D3B8F4355F}"/>
              </a:ext>
            </a:extLst>
          </p:cNvPr>
          <p:cNvSpPr txBox="1"/>
          <p:nvPr/>
        </p:nvSpPr>
        <p:spPr>
          <a:xfrm>
            <a:off x="1148316" y="2789744"/>
            <a:ext cx="3072809" cy="3108543"/>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1600">
                <a:solidFill>
                  <a:srgbClr val="013763"/>
                </a:solidFill>
                <a:latin typeface="Source Sans Pro"/>
                <a:ea typeface="Source Sans Pro"/>
              </a:rPr>
              <a:t>What approaches can the Fund start using in its </a:t>
            </a:r>
            <a:r>
              <a:rPr lang="en-US" sz="1600" b="1">
                <a:solidFill>
                  <a:srgbClr val="013763"/>
                </a:solidFill>
                <a:latin typeface="Source Sans Pro"/>
                <a:ea typeface="Source Sans Pro"/>
              </a:rPr>
              <a:t>ongoing grantmaking work</a:t>
            </a:r>
            <a:r>
              <a:rPr lang="en-US" sz="1600">
                <a:solidFill>
                  <a:srgbClr val="013763"/>
                </a:solidFill>
                <a:latin typeface="Source Sans Pro"/>
                <a:ea typeface="Source Sans Pro"/>
              </a:rPr>
              <a:t>?</a:t>
            </a:r>
          </a:p>
          <a:p>
            <a:pPr marL="285750" indent="-285750">
              <a:spcBef>
                <a:spcPts val="600"/>
              </a:spcBef>
              <a:buFont typeface="Arial" panose="020B0604020202020204" pitchFamily="34" charset="0"/>
              <a:buChar char="•"/>
            </a:pPr>
            <a:endParaRPr lang="en-US" sz="1600">
              <a:solidFill>
                <a:srgbClr val="013763"/>
              </a:solidFill>
              <a:latin typeface="Source Sans Pro"/>
              <a:ea typeface="Source Sans Pro"/>
            </a:endParaRPr>
          </a:p>
          <a:p>
            <a:pPr marL="285750" indent="-285750">
              <a:spcBef>
                <a:spcPts val="600"/>
              </a:spcBef>
              <a:buFont typeface="Arial" panose="020B0604020202020204" pitchFamily="34" charset="0"/>
              <a:buChar char="•"/>
            </a:pPr>
            <a:r>
              <a:rPr lang="en-US" sz="1600">
                <a:solidFill>
                  <a:srgbClr val="013763"/>
                </a:solidFill>
                <a:latin typeface="Source Sans Pro"/>
                <a:ea typeface="Source Sans Pro"/>
              </a:rPr>
              <a:t>What would be required for the Fund </a:t>
            </a:r>
            <a:r>
              <a:rPr lang="en-US" sz="1600" b="1">
                <a:solidFill>
                  <a:srgbClr val="013763"/>
                </a:solidFill>
                <a:latin typeface="Source Sans Pro"/>
                <a:ea typeface="Source Sans Pro"/>
              </a:rPr>
              <a:t>to more fully move </a:t>
            </a:r>
            <a:r>
              <a:rPr lang="en-US" sz="1600">
                <a:solidFill>
                  <a:srgbClr val="013763"/>
                </a:solidFill>
                <a:latin typeface="Source Sans Pro"/>
                <a:ea typeface="Source Sans Pro"/>
              </a:rPr>
              <a:t>to participatory grantmaking? </a:t>
            </a:r>
          </a:p>
          <a:p>
            <a:pPr marL="285750" indent="-285750">
              <a:spcBef>
                <a:spcPts val="600"/>
              </a:spcBef>
              <a:buFont typeface="Arial" panose="020B0604020202020204" pitchFamily="34" charset="0"/>
              <a:buChar char="•"/>
            </a:pPr>
            <a:endParaRPr lang="en-US" sz="1600">
              <a:solidFill>
                <a:srgbClr val="013763"/>
              </a:solidFill>
              <a:latin typeface="Source Sans Pro"/>
              <a:ea typeface="Source Sans Pro"/>
            </a:endParaRPr>
          </a:p>
          <a:p>
            <a:pPr marL="285750" indent="-285750">
              <a:spcBef>
                <a:spcPts val="600"/>
              </a:spcBef>
              <a:buFont typeface="Arial" panose="020B0604020202020204" pitchFamily="34" charset="0"/>
              <a:buChar char="•"/>
            </a:pPr>
            <a:r>
              <a:rPr lang="en-US" sz="1600">
                <a:solidFill>
                  <a:srgbClr val="013763"/>
                </a:solidFill>
                <a:latin typeface="Source Sans Pro"/>
                <a:ea typeface="Source Sans Pro"/>
              </a:rPr>
              <a:t>What creates an </a:t>
            </a:r>
            <a:r>
              <a:rPr lang="en-US" sz="1600" b="1">
                <a:solidFill>
                  <a:srgbClr val="013763"/>
                </a:solidFill>
                <a:latin typeface="Source Sans Pro"/>
                <a:ea typeface="Source Sans Pro"/>
              </a:rPr>
              <a:t>enabling environment</a:t>
            </a:r>
            <a:r>
              <a:rPr lang="en-US" sz="1600">
                <a:solidFill>
                  <a:srgbClr val="013763"/>
                </a:solidFill>
                <a:latin typeface="Source Sans Pro"/>
                <a:ea typeface="Source Sans Pro"/>
              </a:rPr>
              <a:t> for this type of work? </a:t>
            </a:r>
            <a:endParaRPr lang="en-US" sz="1600">
              <a:solidFill>
                <a:srgbClr val="013763"/>
              </a:solidFill>
              <a:latin typeface="Source Sans Pro" panose="020B0503030403020204" pitchFamily="34" charset="0"/>
              <a:ea typeface="Source Sans Pro" panose="020B0503030403020204" pitchFamily="34" charset="0"/>
            </a:endParaRPr>
          </a:p>
        </p:txBody>
      </p:sp>
      <p:sp>
        <p:nvSpPr>
          <p:cNvPr id="40" name="TextBox 39">
            <a:extLst>
              <a:ext uri="{FF2B5EF4-FFF2-40B4-BE49-F238E27FC236}">
                <a16:creationId xmlns:a16="http://schemas.microsoft.com/office/drawing/2014/main" id="{424C0565-71B7-404F-BAF9-CE1D6503B482}"/>
              </a:ext>
            </a:extLst>
          </p:cNvPr>
          <p:cNvSpPr txBox="1"/>
          <p:nvPr/>
        </p:nvSpPr>
        <p:spPr>
          <a:xfrm>
            <a:off x="8496322" y="2789744"/>
            <a:ext cx="3072809" cy="2708434"/>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1600">
                <a:solidFill>
                  <a:srgbClr val="013763"/>
                </a:solidFill>
                <a:latin typeface="Source Sans Pro"/>
                <a:ea typeface="Source Sans Pro"/>
              </a:rPr>
              <a:t>How can the Fund </a:t>
            </a:r>
            <a:r>
              <a:rPr lang="en-US" sz="1600" b="1">
                <a:solidFill>
                  <a:srgbClr val="013763"/>
                </a:solidFill>
                <a:latin typeface="Source Sans Pro"/>
                <a:ea typeface="Source Sans Pro"/>
              </a:rPr>
              <a:t>encourage other funders </a:t>
            </a:r>
            <a:r>
              <a:rPr lang="en-US" sz="1600">
                <a:solidFill>
                  <a:srgbClr val="013763"/>
                </a:solidFill>
                <a:latin typeface="Source Sans Pro"/>
                <a:ea typeface="Source Sans Pro"/>
              </a:rPr>
              <a:t>to move to participatory grantmaking using this experience? </a:t>
            </a:r>
            <a:endParaRPr lang="en-US"/>
          </a:p>
          <a:p>
            <a:pPr marL="285750" indent="-285750">
              <a:spcBef>
                <a:spcPts val="600"/>
              </a:spcBef>
              <a:buFont typeface="Arial" panose="020B0604020202020204" pitchFamily="34" charset="0"/>
              <a:buChar char="•"/>
            </a:pPr>
            <a:endParaRPr lang="en-US" sz="1600">
              <a:solidFill>
                <a:srgbClr val="013763"/>
              </a:solidFill>
              <a:latin typeface="Source Sans Pro" panose="020B0503030403020204" pitchFamily="34" charset="0"/>
              <a:ea typeface="Source Sans Pro" panose="020B0503030403020204" pitchFamily="34" charset="0"/>
            </a:endParaRPr>
          </a:p>
          <a:p>
            <a:pPr marL="285750" indent="-285750">
              <a:spcBef>
                <a:spcPts val="600"/>
              </a:spcBef>
              <a:buFont typeface="Arial" panose="020B0604020202020204" pitchFamily="34" charset="0"/>
              <a:buChar char="•"/>
            </a:pPr>
            <a:r>
              <a:rPr lang="en-US" sz="1600">
                <a:solidFill>
                  <a:srgbClr val="013763"/>
                </a:solidFill>
                <a:latin typeface="Source Sans Pro"/>
                <a:ea typeface="Source Sans Pro"/>
              </a:rPr>
              <a:t>What </a:t>
            </a:r>
            <a:r>
              <a:rPr lang="en-US" sz="1600" b="1">
                <a:solidFill>
                  <a:srgbClr val="013763"/>
                </a:solidFill>
                <a:latin typeface="Source Sans Pro"/>
                <a:ea typeface="Source Sans Pro"/>
              </a:rPr>
              <a:t>lessons learnt by the Fund</a:t>
            </a:r>
            <a:r>
              <a:rPr lang="en-US" sz="1600">
                <a:solidFill>
                  <a:srgbClr val="013763"/>
                </a:solidFill>
                <a:latin typeface="Source Sans Pro"/>
                <a:ea typeface="Source Sans Pro"/>
              </a:rPr>
              <a:t> can be useful for other funders as they move towards more community participation?</a:t>
            </a:r>
          </a:p>
        </p:txBody>
      </p:sp>
      <p:sp>
        <p:nvSpPr>
          <p:cNvPr id="41" name="TextBox 40">
            <a:extLst>
              <a:ext uri="{FF2B5EF4-FFF2-40B4-BE49-F238E27FC236}">
                <a16:creationId xmlns:a16="http://schemas.microsoft.com/office/drawing/2014/main" id="{125DB321-30DF-4A6A-85F8-B0FBF48A578A}"/>
              </a:ext>
            </a:extLst>
          </p:cNvPr>
          <p:cNvSpPr txBox="1"/>
          <p:nvPr/>
        </p:nvSpPr>
        <p:spPr>
          <a:xfrm>
            <a:off x="4851696" y="2791148"/>
            <a:ext cx="3072809" cy="2954655"/>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1600">
                <a:solidFill>
                  <a:srgbClr val="013763"/>
                </a:solidFill>
                <a:latin typeface="Source Sans Pro"/>
                <a:ea typeface="Source Sans Pro"/>
              </a:rPr>
              <a:t>What approaches can </a:t>
            </a:r>
            <a:r>
              <a:rPr lang="en-US" sz="1600" b="1">
                <a:solidFill>
                  <a:srgbClr val="013763"/>
                </a:solidFill>
                <a:latin typeface="Source Sans Pro"/>
                <a:ea typeface="Source Sans Pro"/>
              </a:rPr>
              <a:t>truly shift power to communities</a:t>
            </a:r>
            <a:r>
              <a:rPr lang="en-US" sz="1600">
                <a:solidFill>
                  <a:srgbClr val="013763"/>
                </a:solidFill>
                <a:latin typeface="Source Sans Pro"/>
                <a:ea typeface="Source Sans Pro"/>
              </a:rPr>
              <a:t>, and what approaches might be extractive? </a:t>
            </a:r>
            <a:endParaRPr lang="en-US"/>
          </a:p>
          <a:p>
            <a:pPr marL="285750" indent="-285750">
              <a:spcBef>
                <a:spcPts val="600"/>
              </a:spcBef>
              <a:buFont typeface="Arial" panose="020B0604020202020204" pitchFamily="34" charset="0"/>
              <a:buChar char="•"/>
            </a:pPr>
            <a:r>
              <a:rPr lang="en-US" sz="1600">
                <a:solidFill>
                  <a:srgbClr val="013763"/>
                </a:solidFill>
                <a:latin typeface="Source Sans Pro"/>
                <a:ea typeface="Source Sans Pro"/>
              </a:rPr>
              <a:t>What are the </a:t>
            </a:r>
            <a:r>
              <a:rPr lang="en-US" sz="1600" b="1">
                <a:solidFill>
                  <a:srgbClr val="013763"/>
                </a:solidFill>
                <a:latin typeface="Source Sans Pro"/>
                <a:ea typeface="Source Sans Pro"/>
              </a:rPr>
              <a:t>key prerequisites </a:t>
            </a:r>
            <a:r>
              <a:rPr lang="en-US" sz="1600">
                <a:solidFill>
                  <a:srgbClr val="013763"/>
                </a:solidFill>
                <a:latin typeface="Source Sans Pro"/>
                <a:ea typeface="Source Sans Pro"/>
              </a:rPr>
              <a:t>for effective community participation? </a:t>
            </a:r>
          </a:p>
          <a:p>
            <a:pPr marL="285750" indent="-285750">
              <a:spcBef>
                <a:spcPts val="600"/>
              </a:spcBef>
              <a:buFont typeface="Arial" panose="020B0604020202020204" pitchFamily="34" charset="0"/>
              <a:buChar char="•"/>
            </a:pPr>
            <a:r>
              <a:rPr lang="en-US" sz="1600">
                <a:solidFill>
                  <a:srgbClr val="013763"/>
                </a:solidFill>
                <a:latin typeface="Source Sans Pro"/>
                <a:ea typeface="Source Sans Pro"/>
              </a:rPr>
              <a:t>How is the </a:t>
            </a:r>
            <a:r>
              <a:rPr lang="en-US" sz="1600" b="1">
                <a:solidFill>
                  <a:srgbClr val="013763"/>
                </a:solidFill>
                <a:latin typeface="Source Sans Pro"/>
                <a:ea typeface="Source Sans Pro"/>
              </a:rPr>
              <a:t>community’s view of its needs </a:t>
            </a:r>
            <a:r>
              <a:rPr lang="en-US" sz="1600">
                <a:solidFill>
                  <a:srgbClr val="013763"/>
                </a:solidFill>
                <a:latin typeface="Source Sans Pro"/>
                <a:ea typeface="Source Sans Pro"/>
              </a:rPr>
              <a:t>and priorities different from the Fund’s initial view?</a:t>
            </a:r>
          </a:p>
        </p:txBody>
      </p:sp>
      <p:pic>
        <p:nvPicPr>
          <p:cNvPr id="44" name="Graphic 43" descr="Target">
            <a:extLst>
              <a:ext uri="{FF2B5EF4-FFF2-40B4-BE49-F238E27FC236}">
                <a16:creationId xmlns:a16="http://schemas.microsoft.com/office/drawing/2014/main" id="{5D9A0EFC-7386-4512-85AD-917335D6AD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5073" y="1913515"/>
            <a:ext cx="588094" cy="598979"/>
          </a:xfrm>
          <a:prstGeom prst="rect">
            <a:avLst/>
          </a:prstGeom>
        </p:spPr>
      </p:pic>
      <p:pic>
        <p:nvPicPr>
          <p:cNvPr id="46" name="Graphic 45" descr="Group">
            <a:extLst>
              <a:ext uri="{FF2B5EF4-FFF2-40B4-BE49-F238E27FC236}">
                <a16:creationId xmlns:a16="http://schemas.microsoft.com/office/drawing/2014/main" id="{4AFA65EE-067D-4F49-A899-E3B1A233C2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0240" y="1961845"/>
            <a:ext cx="502318" cy="502318"/>
          </a:xfrm>
          <a:prstGeom prst="rect">
            <a:avLst/>
          </a:prstGeom>
        </p:spPr>
      </p:pic>
      <p:pic>
        <p:nvPicPr>
          <p:cNvPr id="48" name="Graphic 47" descr="Meeting">
            <a:extLst>
              <a:ext uri="{FF2B5EF4-FFF2-40B4-BE49-F238E27FC236}">
                <a16:creationId xmlns:a16="http://schemas.microsoft.com/office/drawing/2014/main" id="{A88A6ECA-A989-43F6-AD5C-F381CF696E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3589" y="1914934"/>
            <a:ext cx="596141" cy="596141"/>
          </a:xfrm>
          <a:prstGeom prst="rect">
            <a:avLst/>
          </a:prstGeom>
        </p:spPr>
      </p:pic>
    </p:spTree>
    <p:extLst>
      <p:ext uri="{BB962C8B-B14F-4D97-AF65-F5344CB8AC3E}">
        <p14:creationId xmlns:p14="http://schemas.microsoft.com/office/powerpoint/2010/main" val="394728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73B091-4CD9-5045-A3B3-986F44FDC2F0}"/>
              </a:ext>
            </a:extLst>
          </p:cNvPr>
          <p:cNvPicPr>
            <a:picLocks noChangeAspect="1"/>
          </p:cNvPicPr>
          <p:nvPr/>
        </p:nvPicPr>
        <p:blipFill rotWithShape="1">
          <a:blip r:embed="rId2"/>
          <a:srcRect l="1033" r="1033"/>
          <a:stretch/>
        </p:blipFill>
        <p:spPr>
          <a:xfrm>
            <a:off x="1608667" y="0"/>
            <a:ext cx="8974666" cy="6858000"/>
          </a:xfrm>
          <a:prstGeom prst="rect">
            <a:avLst/>
          </a:prstGeom>
        </p:spPr>
      </p:pic>
      <p:sp>
        <p:nvSpPr>
          <p:cNvPr id="6" name="Rectangle 5">
            <a:extLst>
              <a:ext uri="{FF2B5EF4-FFF2-40B4-BE49-F238E27FC236}">
                <a16:creationId xmlns:a16="http://schemas.microsoft.com/office/drawing/2014/main" id="{494E1E22-1AA8-094E-8948-5674E4ECEAE9}"/>
              </a:ext>
            </a:extLst>
          </p:cNvPr>
          <p:cNvSpPr/>
          <p:nvPr/>
        </p:nvSpPr>
        <p:spPr>
          <a:xfrm>
            <a:off x="-1" y="1010653"/>
            <a:ext cx="1608667" cy="2106257"/>
          </a:xfrm>
          <a:prstGeom prst="rect">
            <a:avLst/>
          </a:prstGeom>
          <a:solidFill>
            <a:srgbClr val="2915AA"/>
          </a:solidFill>
          <a:ln>
            <a:solidFill>
              <a:srgbClr val="291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E0BC622-3E24-2741-B7E2-DC5D94E42039}"/>
              </a:ext>
            </a:extLst>
          </p:cNvPr>
          <p:cNvSpPr/>
          <p:nvPr/>
        </p:nvSpPr>
        <p:spPr>
          <a:xfrm>
            <a:off x="10450811" y="4023360"/>
            <a:ext cx="1741189" cy="2059388"/>
          </a:xfrm>
          <a:prstGeom prst="rect">
            <a:avLst/>
          </a:prstGeom>
          <a:solidFill>
            <a:srgbClr val="009A9D"/>
          </a:solidFill>
          <a:ln>
            <a:solidFill>
              <a:srgbClr val="009A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B8F4DA5-32D5-8647-A052-51E6DDDC3DFE}"/>
              </a:ext>
            </a:extLst>
          </p:cNvPr>
          <p:cNvSpPr/>
          <p:nvPr/>
        </p:nvSpPr>
        <p:spPr>
          <a:xfrm>
            <a:off x="2361063" y="3740727"/>
            <a:ext cx="3191839" cy="2660073"/>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78FA080-4314-344A-A1AE-F0C5A8420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992" y="4185614"/>
            <a:ext cx="3631980" cy="1434632"/>
          </a:xfrm>
          <a:prstGeom prst="rect">
            <a:avLst/>
          </a:prstGeom>
        </p:spPr>
      </p:pic>
      <p:sp>
        <p:nvSpPr>
          <p:cNvPr id="4" name="TextBox 3">
            <a:extLst>
              <a:ext uri="{FF2B5EF4-FFF2-40B4-BE49-F238E27FC236}">
                <a16:creationId xmlns:a16="http://schemas.microsoft.com/office/drawing/2014/main" id="{49E7D339-2ECE-E24D-BCAF-7BE6CC9039CD}"/>
              </a:ext>
            </a:extLst>
          </p:cNvPr>
          <p:cNvSpPr txBox="1"/>
          <p:nvPr/>
        </p:nvSpPr>
        <p:spPr>
          <a:xfrm>
            <a:off x="5993043" y="4083236"/>
            <a:ext cx="6118747" cy="1999512"/>
          </a:xfrm>
          <a:prstGeom prst="rect">
            <a:avLst/>
          </a:prstGeom>
          <a:solidFill>
            <a:srgbClr val="009A9D"/>
          </a:solidFill>
          <a:ln>
            <a:solidFill>
              <a:srgbClr val="009A9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a:p>
          <a:p>
            <a:pPr algn="l"/>
            <a:r>
              <a:rPr lang="en-US" sz="2000"/>
              <a:t>In </a:t>
            </a:r>
            <a:r>
              <a:rPr lang="en-US" sz="2000" b="1"/>
              <a:t>Vibrant Communities</a:t>
            </a:r>
            <a:r>
              <a:rPr lang="en-US" sz="2000"/>
              <a:t>, we support </a:t>
            </a:r>
            <a:r>
              <a:rPr lang="en-US" sz="2000" b="1"/>
              <a:t>cities and local leaders</a:t>
            </a:r>
            <a:r>
              <a:rPr lang="en-US" sz="2000"/>
              <a:t> to implement large-scale change initiatives to </a:t>
            </a:r>
            <a:r>
              <a:rPr lang="en-US" sz="2000" b="1"/>
              <a:t>reduce poverty, deepen community</a:t>
            </a:r>
            <a:r>
              <a:rPr lang="en-US" sz="2000"/>
              <a:t>, </a:t>
            </a:r>
            <a:r>
              <a:rPr lang="en-US" sz="2000" b="1"/>
              <a:t>build youth futures and support a just and equitable climate transition. </a:t>
            </a:r>
            <a:endParaRPr lang="en-US" sz="2000">
              <a:cs typeface="Calibri"/>
            </a:endParaRPr>
          </a:p>
          <a:p>
            <a:endParaRPr lang="en-US"/>
          </a:p>
        </p:txBody>
      </p:sp>
    </p:spTree>
    <p:extLst>
      <p:ext uri="{BB962C8B-B14F-4D97-AF65-F5344CB8AC3E}">
        <p14:creationId xmlns:p14="http://schemas.microsoft.com/office/powerpoint/2010/main" val="313388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00D3E8CE-3C96-443B-B77C-11B42A1331E4}"/>
              </a:ext>
            </a:extLst>
          </p:cNvPr>
          <p:cNvPicPr>
            <a:picLocks noChangeAspect="1"/>
          </p:cNvPicPr>
          <p:nvPr/>
        </p:nvPicPr>
        <p:blipFill rotWithShape="1">
          <a:blip r:embed="rId2"/>
          <a:srcRect r="1315"/>
          <a:stretch/>
        </p:blipFill>
        <p:spPr>
          <a:xfrm>
            <a:off x="20" y="1282"/>
            <a:ext cx="12191980" cy="6856718"/>
          </a:xfrm>
          <a:prstGeom prst="rect">
            <a:avLst/>
          </a:prstGeom>
        </p:spPr>
      </p:pic>
    </p:spTree>
    <p:extLst>
      <p:ext uri="{BB962C8B-B14F-4D97-AF65-F5344CB8AC3E}">
        <p14:creationId xmlns:p14="http://schemas.microsoft.com/office/powerpoint/2010/main" val="103557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Chart, treemap chart&#10;&#10;Description automatically generated">
            <a:extLst>
              <a:ext uri="{FF2B5EF4-FFF2-40B4-BE49-F238E27FC236}">
                <a16:creationId xmlns:a16="http://schemas.microsoft.com/office/drawing/2014/main" id="{792584B8-B0FF-4385-853A-589854A690C3}"/>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87048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EA186344-7336-4D66-BF69-7B14A233F5BD}"/>
              </a:ext>
            </a:extLst>
          </p:cNvPr>
          <p:cNvPicPr/>
          <p:nvPr/>
        </p:nvPicPr>
        <p:blipFill>
          <a:blip r:embed="rId3" cstate="screen">
            <a:extLst>
              <a:ext uri="{28A0092B-C50C-407E-A947-70E740481C1C}">
                <a14:useLocalDpi xmlns:a14="http://schemas.microsoft.com/office/drawing/2010/main"/>
              </a:ext>
            </a:extLst>
          </a:blip>
          <a:stretch>
            <a:fillRect/>
          </a:stretch>
        </p:blipFill>
        <p:spPr>
          <a:xfrm>
            <a:off x="826221" y="6077600"/>
            <a:ext cx="1689387" cy="519580"/>
          </a:xfrm>
          <a:prstGeom prst="rect">
            <a:avLst/>
          </a:prstGeom>
        </p:spPr>
      </p:pic>
      <p:sp>
        <p:nvSpPr>
          <p:cNvPr id="4" name="TextBox 3">
            <a:extLst>
              <a:ext uri="{FF2B5EF4-FFF2-40B4-BE49-F238E27FC236}">
                <a16:creationId xmlns:a16="http://schemas.microsoft.com/office/drawing/2014/main" id="{4C6B54A2-A0A4-4692-8783-D029F07FB37E}"/>
              </a:ext>
            </a:extLst>
          </p:cNvPr>
          <p:cNvSpPr txBox="1"/>
          <p:nvPr/>
        </p:nvSpPr>
        <p:spPr>
          <a:xfrm>
            <a:off x="3959461" y="2007668"/>
            <a:ext cx="1703107" cy="1354217"/>
          </a:xfrm>
          <a:prstGeom prst="rect">
            <a:avLst/>
          </a:prstGeom>
          <a:noFill/>
        </p:spPr>
        <p:txBody>
          <a:bodyPr wrap="square" rtlCol="0">
            <a:spAutoFit/>
          </a:bodyPr>
          <a:lstStyle/>
          <a:p>
            <a:r>
              <a:rPr lang="en-CA" sz="2000">
                <a:solidFill>
                  <a:schemeClr val="bg1"/>
                </a:solidFill>
              </a:rPr>
              <a:t>Reimaging Collaboration </a:t>
            </a:r>
          </a:p>
          <a:p>
            <a:endParaRPr lang="en-CA" sz="1400">
              <a:solidFill>
                <a:schemeClr val="bg1"/>
              </a:solidFill>
            </a:endParaRPr>
          </a:p>
          <a:p>
            <a:r>
              <a:rPr lang="en-CA" sz="1400">
                <a:solidFill>
                  <a:schemeClr val="bg1"/>
                </a:solidFill>
              </a:rPr>
              <a:t>November 18, 2020</a:t>
            </a:r>
          </a:p>
          <a:p>
            <a:r>
              <a:rPr lang="en-CA" sz="1400">
                <a:solidFill>
                  <a:schemeClr val="bg1"/>
                </a:solidFill>
              </a:rPr>
              <a:t>1:00 – 2:15 pm ET </a:t>
            </a:r>
          </a:p>
        </p:txBody>
      </p:sp>
      <p:sp>
        <p:nvSpPr>
          <p:cNvPr id="5" name="TextBox 4">
            <a:extLst>
              <a:ext uri="{FF2B5EF4-FFF2-40B4-BE49-F238E27FC236}">
                <a16:creationId xmlns:a16="http://schemas.microsoft.com/office/drawing/2014/main" id="{1C02153D-FA27-4E12-8369-327CD2E1A846}"/>
              </a:ext>
            </a:extLst>
          </p:cNvPr>
          <p:cNvSpPr txBox="1"/>
          <p:nvPr/>
        </p:nvSpPr>
        <p:spPr>
          <a:xfrm>
            <a:off x="6458127" y="2010367"/>
            <a:ext cx="1518408" cy="1354217"/>
          </a:xfrm>
          <a:prstGeom prst="rect">
            <a:avLst/>
          </a:prstGeom>
          <a:noFill/>
        </p:spPr>
        <p:txBody>
          <a:bodyPr wrap="square" rtlCol="0">
            <a:spAutoFit/>
          </a:bodyPr>
          <a:lstStyle/>
          <a:p>
            <a:r>
              <a:rPr lang="en-CA" sz="2000">
                <a:solidFill>
                  <a:schemeClr val="bg1"/>
                </a:solidFill>
              </a:rPr>
              <a:t>Reinventing Engagement</a:t>
            </a:r>
          </a:p>
          <a:p>
            <a:r>
              <a:rPr lang="en-CA" sz="1400">
                <a:solidFill>
                  <a:schemeClr val="bg1"/>
                </a:solidFill>
              </a:rPr>
              <a:t> </a:t>
            </a:r>
          </a:p>
          <a:p>
            <a:r>
              <a:rPr lang="en-CA" sz="1400">
                <a:solidFill>
                  <a:schemeClr val="bg1"/>
                </a:solidFill>
              </a:rPr>
              <a:t>December 2, 2020 </a:t>
            </a:r>
          </a:p>
          <a:p>
            <a:r>
              <a:rPr lang="en-CA" sz="1400">
                <a:solidFill>
                  <a:schemeClr val="bg1"/>
                </a:solidFill>
              </a:rPr>
              <a:t>1:00 – 2:15 pm  ET</a:t>
            </a:r>
          </a:p>
        </p:txBody>
      </p:sp>
      <p:sp>
        <p:nvSpPr>
          <p:cNvPr id="7" name="Rectangle 6">
            <a:extLst>
              <a:ext uri="{FF2B5EF4-FFF2-40B4-BE49-F238E27FC236}">
                <a16:creationId xmlns:a16="http://schemas.microsoft.com/office/drawing/2014/main" id="{2444F98F-BBDA-494A-99C5-6981AA8386E5}"/>
              </a:ext>
            </a:extLst>
          </p:cNvPr>
          <p:cNvSpPr/>
          <p:nvPr/>
        </p:nvSpPr>
        <p:spPr>
          <a:xfrm>
            <a:off x="826221" y="592428"/>
            <a:ext cx="9554151" cy="5511381"/>
          </a:xfrm>
          <a:prstGeom prst="rect">
            <a:avLst/>
          </a:prstGeom>
        </p:spPr>
        <p:txBody>
          <a:bodyPr wrap="square">
            <a:spAutoFit/>
          </a:bodyPr>
          <a:lstStyle/>
          <a:p>
            <a:pPr>
              <a:lnSpc>
                <a:spcPct val="107000"/>
              </a:lnSpc>
              <a:spcAft>
                <a:spcPts val="800"/>
              </a:spcAft>
            </a:pPr>
            <a:r>
              <a:rPr lang="en-CA" sz="2400" b="1">
                <a:solidFill>
                  <a:srgbClr val="009999"/>
                </a:solidFill>
                <a:ea typeface="Calibri" panose="020F0502020204030204" pitchFamily="34" charset="0"/>
                <a:cs typeface="Times New Roman" panose="02020603050405020304" pitchFamily="18" charset="0"/>
              </a:rPr>
              <a:t>What is Participatory </a:t>
            </a:r>
            <a:r>
              <a:rPr lang="en-CA" sz="2400" b="1" err="1">
                <a:solidFill>
                  <a:srgbClr val="009999"/>
                </a:solidFill>
                <a:ea typeface="Calibri" panose="020F0502020204030204" pitchFamily="34" charset="0"/>
                <a:cs typeface="Times New Roman" panose="02020603050405020304" pitchFamily="18" charset="0"/>
              </a:rPr>
              <a:t>Grantmaking</a:t>
            </a:r>
            <a:r>
              <a:rPr lang="en-CA" sz="2400" b="1">
                <a:solidFill>
                  <a:srgbClr val="009999"/>
                </a:solidFill>
                <a:ea typeface="Calibri" panose="020F0502020204030204" pitchFamily="34" charset="0"/>
                <a:cs typeface="Times New Roman" panose="02020603050405020304" pitchFamily="18" charset="0"/>
              </a:rPr>
              <a:t>? </a:t>
            </a:r>
            <a:endParaRPr lang="en-CA" sz="2000">
              <a:solidFill>
                <a:schemeClr val="bg1">
                  <a:lumMod val="50000"/>
                </a:schemeClr>
              </a:solidFill>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CA" sz="2000">
                <a:solidFill>
                  <a:schemeClr val="bg2">
                    <a:lumMod val="50000"/>
                  </a:schemeClr>
                </a:solidFill>
                <a:ea typeface="Calibri" panose="020F0502020204030204" pitchFamily="34" charset="0"/>
                <a:cs typeface="Times New Roman" panose="02020603050405020304" pitchFamily="18" charset="0"/>
              </a:rPr>
              <a:t>Participatory </a:t>
            </a:r>
            <a:r>
              <a:rPr lang="en-CA" sz="2000" err="1">
                <a:solidFill>
                  <a:schemeClr val="bg2">
                    <a:lumMod val="50000"/>
                  </a:schemeClr>
                </a:solidFill>
                <a:ea typeface="Calibri" panose="020F0502020204030204" pitchFamily="34" charset="0"/>
                <a:cs typeface="Times New Roman" panose="02020603050405020304" pitchFamily="18" charset="0"/>
              </a:rPr>
              <a:t>Grantmaking</a:t>
            </a:r>
            <a:r>
              <a:rPr lang="en-CA" sz="2000">
                <a:solidFill>
                  <a:schemeClr val="bg2">
                    <a:lumMod val="50000"/>
                  </a:schemeClr>
                </a:solidFill>
                <a:ea typeface="Calibri" panose="020F0502020204030204" pitchFamily="34" charset="0"/>
                <a:cs typeface="Times New Roman" panose="02020603050405020304" pitchFamily="18" charset="0"/>
              </a:rPr>
              <a:t> opens up the </a:t>
            </a:r>
            <a:r>
              <a:rPr lang="en-CA" sz="2000" err="1">
                <a:solidFill>
                  <a:schemeClr val="bg2">
                    <a:lumMod val="50000"/>
                  </a:schemeClr>
                </a:solidFill>
                <a:ea typeface="Calibri" panose="020F0502020204030204" pitchFamily="34" charset="0"/>
                <a:cs typeface="Times New Roman" panose="02020603050405020304" pitchFamily="18" charset="0"/>
              </a:rPr>
              <a:t>grantmaking</a:t>
            </a:r>
            <a:r>
              <a:rPr lang="en-CA" sz="2000">
                <a:solidFill>
                  <a:schemeClr val="bg2">
                    <a:lumMod val="50000"/>
                  </a:schemeClr>
                </a:solidFill>
                <a:ea typeface="Calibri" panose="020F0502020204030204" pitchFamily="34" charset="0"/>
                <a:cs typeface="Times New Roman" panose="02020603050405020304" pitchFamily="18" charset="0"/>
              </a:rPr>
              <a:t> process to shift power, control, and voice to communities. </a:t>
            </a:r>
          </a:p>
          <a:p>
            <a:pPr marL="342900" indent="-342900">
              <a:lnSpc>
                <a:spcPct val="107000"/>
              </a:lnSpc>
              <a:spcAft>
                <a:spcPts val="800"/>
              </a:spcAft>
              <a:buFont typeface="Arial" panose="020B0604020202020204" pitchFamily="34" charset="0"/>
              <a:buChar char="•"/>
            </a:pPr>
            <a:r>
              <a:rPr lang="en-CA" sz="2000">
                <a:solidFill>
                  <a:schemeClr val="bg2">
                    <a:lumMod val="50000"/>
                  </a:schemeClr>
                </a:solidFill>
                <a:ea typeface="Calibri" panose="020F0502020204030204" pitchFamily="34" charset="0"/>
                <a:cs typeface="Times New Roman" panose="02020603050405020304" pitchFamily="18" charset="0"/>
              </a:rPr>
              <a:t>This process privileges the experience and needs of the community </a:t>
            </a:r>
          </a:p>
          <a:p>
            <a:pPr>
              <a:lnSpc>
                <a:spcPct val="107000"/>
              </a:lnSpc>
              <a:spcAft>
                <a:spcPts val="800"/>
              </a:spcAft>
            </a:pPr>
            <a:endParaRPr lang="en-CA" sz="1100" b="1">
              <a:solidFill>
                <a:schemeClr val="bg1">
                  <a:lumMod val="50000"/>
                </a:schemeClr>
              </a:solidFill>
              <a:ea typeface="Calibri" panose="020F0502020204030204" pitchFamily="34" charset="0"/>
              <a:cs typeface="Times New Roman" panose="02020603050405020304" pitchFamily="18" charset="0"/>
            </a:endParaRPr>
          </a:p>
          <a:p>
            <a:pPr>
              <a:lnSpc>
                <a:spcPct val="107000"/>
              </a:lnSpc>
              <a:spcAft>
                <a:spcPts val="800"/>
              </a:spcAft>
            </a:pPr>
            <a:r>
              <a:rPr lang="en-CA" sz="2400" b="1">
                <a:solidFill>
                  <a:srgbClr val="009999"/>
                </a:solidFill>
                <a:ea typeface="Calibri" panose="020F0502020204030204" pitchFamily="34" charset="0"/>
                <a:cs typeface="Times New Roman" panose="02020603050405020304" pitchFamily="18" charset="0"/>
              </a:rPr>
              <a:t>How can it help community members directly impact decisions                    that concern their community? </a:t>
            </a:r>
            <a:r>
              <a:rPr lang="en-CA" sz="2400">
                <a:solidFill>
                  <a:srgbClr val="009999"/>
                </a:solidFill>
                <a:ea typeface="Calibri" panose="020F050202020403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en-CA" sz="2000">
                <a:solidFill>
                  <a:schemeClr val="bg2">
                    <a:lumMod val="50000"/>
                  </a:schemeClr>
                </a:solidFill>
                <a:ea typeface="Calibri" panose="020F0502020204030204" pitchFamily="34" charset="0"/>
                <a:cs typeface="Times New Roman" panose="02020603050405020304" pitchFamily="18" charset="0"/>
              </a:rPr>
              <a:t>By giving agency to people from the community to define the strategy and criteria behind funding decisions</a:t>
            </a:r>
          </a:p>
          <a:p>
            <a:pPr marL="342900" indent="-342900">
              <a:lnSpc>
                <a:spcPct val="107000"/>
              </a:lnSpc>
              <a:spcAft>
                <a:spcPts val="800"/>
              </a:spcAft>
              <a:buFont typeface="Arial" panose="020B0604020202020204" pitchFamily="34" charset="0"/>
              <a:buChar char="•"/>
            </a:pPr>
            <a:r>
              <a:rPr lang="en-CA" sz="2000">
                <a:solidFill>
                  <a:schemeClr val="bg2">
                    <a:lumMod val="50000"/>
                  </a:schemeClr>
                </a:solidFill>
                <a:ea typeface="Calibri" panose="020F0502020204030204" pitchFamily="34" charset="0"/>
                <a:cs typeface="Times New Roman" panose="02020603050405020304" pitchFamily="18" charset="0"/>
              </a:rPr>
              <a:t>By ceding decision-making power about funding from foundation staff to the very communities that funders aim to serve </a:t>
            </a:r>
          </a:p>
          <a:p>
            <a:pPr marL="342900" indent="-342900">
              <a:lnSpc>
                <a:spcPct val="107000"/>
              </a:lnSpc>
              <a:spcAft>
                <a:spcPts val="800"/>
              </a:spcAft>
              <a:buFont typeface="Arial" panose="020B0604020202020204" pitchFamily="34" charset="0"/>
              <a:buChar char="•"/>
            </a:pPr>
            <a:r>
              <a:rPr lang="en-CA" sz="2000">
                <a:solidFill>
                  <a:schemeClr val="bg2">
                    <a:lumMod val="50000"/>
                  </a:schemeClr>
                </a:solidFill>
                <a:ea typeface="Calibri" panose="020F0502020204030204" pitchFamily="34" charset="0"/>
                <a:cs typeface="Times New Roman" panose="02020603050405020304" pitchFamily="18" charset="0"/>
              </a:rPr>
              <a:t>By supporting community members to build capacity </a:t>
            </a:r>
          </a:p>
          <a:p>
            <a:pPr>
              <a:lnSpc>
                <a:spcPct val="107000"/>
              </a:lnSpc>
              <a:spcAft>
                <a:spcPts val="800"/>
              </a:spcAft>
            </a:pPr>
            <a:endParaRPr lang="en-CA" sz="2000">
              <a:solidFill>
                <a:schemeClr val="bg1">
                  <a:lumMod val="50000"/>
                </a:schemeClr>
              </a:solidFill>
              <a:ea typeface="Calibri" panose="020F0502020204030204" pitchFamily="34" charset="0"/>
              <a:cs typeface="Times New Roman" panose="02020603050405020304" pitchFamily="18" charset="0"/>
            </a:endParaRPr>
          </a:p>
          <a:p>
            <a:pPr algn="r">
              <a:lnSpc>
                <a:spcPct val="107000"/>
              </a:lnSpc>
              <a:spcAft>
                <a:spcPts val="800"/>
              </a:spcAft>
            </a:pPr>
            <a:r>
              <a:rPr lang="en-CA" sz="800">
                <a:solidFill>
                  <a:schemeClr val="bg1">
                    <a:lumMod val="50000"/>
                  </a:schemeClr>
                </a:solidFill>
                <a:ea typeface="Calibri" panose="020F0502020204030204" pitchFamily="34" charset="0"/>
                <a:cs typeface="Times New Roman" panose="02020603050405020304" pitchFamily="18" charset="0"/>
              </a:rPr>
              <a:t>Adapted from </a:t>
            </a:r>
            <a:r>
              <a:rPr lang="en-CA" sz="1050" err="1">
                <a:solidFill>
                  <a:schemeClr val="bg1">
                    <a:lumMod val="50000"/>
                  </a:schemeClr>
                </a:solidFill>
                <a:ea typeface="Calibri" panose="020F0502020204030204" pitchFamily="34" charset="0"/>
                <a:cs typeface="Times New Roman" panose="02020603050405020304" pitchFamily="18" charset="0"/>
              </a:rPr>
              <a:t>Grantcraft</a:t>
            </a:r>
            <a:r>
              <a:rPr lang="en-CA" sz="1050">
                <a:solidFill>
                  <a:schemeClr val="bg1">
                    <a:lumMod val="50000"/>
                  </a:schemeClr>
                </a:solidFill>
                <a:ea typeface="Calibri" panose="020F0502020204030204" pitchFamily="34" charset="0"/>
                <a:cs typeface="Times New Roman" panose="02020603050405020304" pitchFamily="18" charset="0"/>
              </a:rPr>
              <a:t>:  </a:t>
            </a:r>
            <a:r>
              <a:rPr lang="en-CA" sz="1050" u="sng">
                <a:solidFill>
                  <a:schemeClr val="bg1">
                    <a:lumMod val="50000"/>
                  </a:schemeClr>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Deciding Together:  Shifting Power and Resources through Participatory Grantmaking</a:t>
            </a:r>
            <a:endParaRPr lang="en-CA" sz="1050">
              <a:solidFill>
                <a:schemeClr val="bg1">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26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94039503AED54585563F9AB49D2843" ma:contentTypeVersion="6" ma:contentTypeDescription="Create a new document." ma:contentTypeScope="" ma:versionID="d3334a32413d260b9d9e0ff2c33950ff">
  <xsd:schema xmlns:xsd="http://www.w3.org/2001/XMLSchema" xmlns:xs="http://www.w3.org/2001/XMLSchema" xmlns:p="http://schemas.microsoft.com/office/2006/metadata/properties" xmlns:ns2="d8be7137-4d18-4869-ad2f-ca02c9f757dd" xmlns:ns3="164f53b7-3cf2-4255-8f7d-fbc882b2e41b" targetNamespace="http://schemas.microsoft.com/office/2006/metadata/properties" ma:root="true" ma:fieldsID="fad59913c2423a4304e693b3393d1acb" ns2:_="" ns3:_="">
    <xsd:import namespace="d8be7137-4d18-4869-ad2f-ca02c9f757dd"/>
    <xsd:import namespace="164f53b7-3cf2-4255-8f7d-fbc882b2e4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e7137-4d18-4869-ad2f-ca02c9f757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f53b7-3cf2-4255-8f7d-fbc882b2e4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1FBDA-224B-4A56-A6F4-1FD6F7B792B5}">
  <ds:schemaRefs>
    <ds:schemaRef ds:uri="164f53b7-3cf2-4255-8f7d-fbc882b2e41b"/>
    <ds:schemaRef ds:uri="d8be7137-4d18-4869-ad2f-ca02c9f757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7DE2A34-53B8-4BB8-8F2B-C4CD7A946894}">
  <ds:schemaRefs>
    <ds:schemaRef ds:uri="http://schemas.microsoft.com/sharepoint/v3/contenttype/forms"/>
  </ds:schemaRefs>
</ds:datastoreItem>
</file>

<file path=customXml/itemProps3.xml><?xml version="1.0" encoding="utf-8"?>
<ds:datastoreItem xmlns:ds="http://schemas.openxmlformats.org/officeDocument/2006/customXml" ds:itemID="{2F0CFF7B-0F08-4ED8-B02F-55AD11045CB7}">
  <ds:schemaRefs>
    <ds:schemaRef ds:uri="164f53b7-3cf2-4255-8f7d-fbc882b2e41b"/>
    <ds:schemaRef ds:uri="d8be7137-4d18-4869-ad2f-ca02c9f757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1526</Words>
  <Application>Microsoft Office PowerPoint</Application>
  <PresentationFormat>Widescreen</PresentationFormat>
  <Paragraphs>206</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Glacial Indifference</vt:lpstr>
      <vt:lpstr>Montserrat</vt:lpstr>
      <vt:lpstr>Source Sans Pro</vt:lpstr>
      <vt:lpstr>Trebuchet MS</vt:lpstr>
      <vt:lpstr>Office Theme</vt:lpstr>
      <vt:lpstr>PowerPoint Presentation</vt:lpstr>
      <vt:lpstr>PowerPoint Presentation</vt:lpstr>
      <vt:lpstr>PowerPoint Presentation</vt:lpstr>
      <vt:lpstr> WES Mariam Assefa Fund </vt:lpstr>
      <vt:lpstr>Why participatory grantmaking project?</vt:lpstr>
      <vt:lpstr>PowerPoint Presentation</vt:lpstr>
      <vt:lpstr>PowerPoint Presentation</vt:lpstr>
      <vt:lpstr>PowerPoint Presentation</vt:lpstr>
      <vt:lpstr>PowerPoint Presentation</vt:lpstr>
      <vt:lpstr>PowerPoint Presentation</vt:lpstr>
      <vt:lpstr>PowerPoint Presentation</vt:lpstr>
      <vt:lpstr>People’s Panel</vt:lpstr>
      <vt:lpstr>People’s Panel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Weaver</dc:creator>
  <cp:lastModifiedBy>Connor Judge</cp:lastModifiedBy>
  <cp:revision>2</cp:revision>
  <cp:lastPrinted>2021-08-03T16:36:48Z</cp:lastPrinted>
  <dcterms:created xsi:type="dcterms:W3CDTF">2021-07-27T13:02:29Z</dcterms:created>
  <dcterms:modified xsi:type="dcterms:W3CDTF">2021-11-01T17:52:23Z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0x0101007B94039503AED54585563F9AB49D2843</vt:lpwstr>
  </property>
</Properties>
</file>