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84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936" r:id="rId10"/>
    <p:sldId id="264" r:id="rId11"/>
    <p:sldId id="2938" r:id="rId12"/>
    <p:sldId id="2935" r:id="rId13"/>
    <p:sldId id="2898" r:id="rId14"/>
    <p:sldId id="2937" r:id="rId15"/>
    <p:sldId id="2940" r:id="rId16"/>
    <p:sldId id="2939" r:id="rId17"/>
    <p:sldId id="2944" r:id="rId18"/>
    <p:sldId id="2953" r:id="rId19"/>
    <p:sldId id="2945" r:id="rId20"/>
    <p:sldId id="2941" r:id="rId21"/>
    <p:sldId id="2948" r:id="rId22"/>
    <p:sldId id="2946" r:id="rId23"/>
    <p:sldId id="2947" r:id="rId24"/>
    <p:sldId id="2952" r:id="rId25"/>
    <p:sldId id="2954" r:id="rId26"/>
    <p:sldId id="2949" r:id="rId27"/>
    <p:sldId id="2955" r:id="rId28"/>
    <p:sldId id="2956" r:id="rId29"/>
    <p:sldId id="276" r:id="rId30"/>
    <p:sldId id="280" r:id="rId31"/>
  </p:sldIdLst>
  <p:sldSz cx="12192000" cy="6858000"/>
  <p:notesSz cx="6858000" cy="9313863"/>
  <p:embeddedFontLst>
    <p:embeddedFont>
      <p:font typeface="Abadi" panose="020B0604020104020204" pitchFamily="34" charset="0"/>
      <p:regular r:id="rId33"/>
    </p:embeddedFont>
    <p:embeddedFont>
      <p:font typeface="Georgia" panose="02040502050405020303" pitchFamily="18" charset="0"/>
      <p:regular r:id="rId34"/>
      <p:bold r:id="rId35"/>
      <p:italic r:id="rId36"/>
      <p:boldItalic r:id="rId37"/>
    </p:embeddedFont>
    <p:embeddedFont>
      <p:font typeface="Helvetica Neue" panose="02000503000000020004" pitchFamily="2" charset="0"/>
      <p:regular r:id="rId38"/>
      <p:bold r:id="rId39"/>
      <p:italic r:id="rId40"/>
      <p:boldItalic r:id="rId41"/>
    </p:embeddedFont>
    <p:embeddedFont>
      <p:font typeface="Wingdings 3" pitchFamily="2" charset="2"/>
      <p:regular r:id="rId4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7" roundtripDataSignature="AMtx7mjy4TnZP0P0wSOZ5dGfpGlZxtzyn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4" autoAdjust="0"/>
    <p:restoredTop sz="81633" autoAdjust="0"/>
  </p:normalViewPr>
  <p:slideViewPr>
    <p:cSldViewPr snapToGrid="0">
      <p:cViewPr varScale="1">
        <p:scale>
          <a:sx n="103" d="100"/>
          <a:sy n="103" d="100"/>
        </p:scale>
        <p:origin x="1480" y="18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77" Type="http://customschemas.google.com/relationships/presentationmetadata" Target="metadata"/><Relationship Id="rId8" Type="http://schemas.openxmlformats.org/officeDocument/2006/relationships/slide" Target="slides/slide6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8.xml"/><Relationship Id="rId41" Type="http://schemas.openxmlformats.org/officeDocument/2006/relationships/font" Target="fonts/font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11F353B-5C41-4D46-80C5-0DCF9B80F78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41A923F2-68A6-4803-86B6-5D3875B7FF8B}">
      <dgm:prSet custT="1"/>
      <dgm:spPr>
        <a:noFill/>
      </dgm:spPr>
      <dgm:t>
        <a:bodyPr/>
        <a:lstStyle/>
        <a:p>
          <a:r>
            <a:rPr lang="en-US" sz="3200" b="0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Leave an impression</a:t>
          </a:r>
          <a:endParaRPr lang="en-CA" sz="3200" b="0" i="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D3207247-DF79-415B-ADFE-433E5D1CE1F5}" type="parTrans" cxnId="{F1B700C0-06F5-4712-8756-65B3AB9CC540}">
      <dgm:prSet/>
      <dgm:spPr/>
      <dgm:t>
        <a:bodyPr/>
        <a:lstStyle/>
        <a:p>
          <a:endParaRPr lang="en-CA"/>
        </a:p>
      </dgm:t>
    </dgm:pt>
    <dgm:pt modelId="{F62F10BE-EAF1-4A15-9B8D-E8EF2FB1CF9A}" type="sibTrans" cxnId="{F1B700C0-06F5-4712-8756-65B3AB9CC540}">
      <dgm:prSet/>
      <dgm:spPr/>
      <dgm:t>
        <a:bodyPr/>
        <a:lstStyle/>
        <a:p>
          <a:endParaRPr lang="en-CA"/>
        </a:p>
      </dgm:t>
    </dgm:pt>
    <dgm:pt modelId="{7D763158-CBB8-462F-9580-8EA0855D2F1C}" type="pres">
      <dgm:prSet presAssocID="{211F353B-5C41-4D46-80C5-0DCF9B80F785}" presName="linear" presStyleCnt="0">
        <dgm:presLayoutVars>
          <dgm:animLvl val="lvl"/>
          <dgm:resizeHandles val="exact"/>
        </dgm:presLayoutVars>
      </dgm:prSet>
      <dgm:spPr/>
    </dgm:pt>
    <dgm:pt modelId="{C9AAFC60-945E-4E28-AD5C-1FFA576FB601}" type="pres">
      <dgm:prSet presAssocID="{41A923F2-68A6-4803-86B6-5D3875B7FF8B}" presName="parentText" presStyleLbl="node1" presStyleIdx="0" presStyleCnt="1" custLinFactNeighborX="254">
        <dgm:presLayoutVars>
          <dgm:chMax val="0"/>
          <dgm:bulletEnabled val="1"/>
        </dgm:presLayoutVars>
      </dgm:prSet>
      <dgm:spPr/>
    </dgm:pt>
  </dgm:ptLst>
  <dgm:cxnLst>
    <dgm:cxn modelId="{F5D5DB90-2001-419B-8F94-758B1B06C4FF}" type="presOf" srcId="{211F353B-5C41-4D46-80C5-0DCF9B80F785}" destId="{7D763158-CBB8-462F-9580-8EA0855D2F1C}" srcOrd="0" destOrd="0" presId="urn:microsoft.com/office/officeart/2005/8/layout/vList2"/>
    <dgm:cxn modelId="{F1B700C0-06F5-4712-8756-65B3AB9CC540}" srcId="{211F353B-5C41-4D46-80C5-0DCF9B80F785}" destId="{41A923F2-68A6-4803-86B6-5D3875B7FF8B}" srcOrd="0" destOrd="0" parTransId="{D3207247-DF79-415B-ADFE-433E5D1CE1F5}" sibTransId="{F62F10BE-EAF1-4A15-9B8D-E8EF2FB1CF9A}"/>
    <dgm:cxn modelId="{503FB5E1-EABD-4DB3-9146-AB34E000047F}" type="presOf" srcId="{41A923F2-68A6-4803-86B6-5D3875B7FF8B}" destId="{C9AAFC60-945E-4E28-AD5C-1FFA576FB601}" srcOrd="0" destOrd="0" presId="urn:microsoft.com/office/officeart/2005/8/layout/vList2"/>
    <dgm:cxn modelId="{F72B4E83-675F-49C2-8A22-2694404EA42B}" type="presParOf" srcId="{7D763158-CBB8-462F-9580-8EA0855D2F1C}" destId="{C9AAFC60-945E-4E28-AD5C-1FFA576FB60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D39EA50-9DCA-4EA8-AD99-0DA8C514FCC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D80B01ED-9F0F-4DFE-8F4C-67EA675537FC}">
      <dgm:prSet custT="1"/>
      <dgm:spPr>
        <a:solidFill>
          <a:schemeClr val="bg1"/>
        </a:solidFill>
      </dgm:spPr>
      <dgm:t>
        <a:bodyPr/>
        <a:lstStyle/>
        <a:p>
          <a:r>
            <a:rPr lang="en-US" sz="3200" b="0" i="0" dirty="0">
              <a:solidFill>
                <a:schemeClr val="tx1"/>
              </a:solidFill>
            </a:rPr>
            <a:t>Capture the audience’s attention</a:t>
          </a:r>
          <a:endParaRPr lang="en-CA" sz="3200" dirty="0">
            <a:solidFill>
              <a:schemeClr val="tx1"/>
            </a:solidFill>
          </a:endParaRPr>
        </a:p>
      </dgm:t>
    </dgm:pt>
    <dgm:pt modelId="{90C6FE3C-1047-46E6-8BDE-A4AED39A2A3B}" type="parTrans" cxnId="{696289DE-6E88-4605-B910-C7373E2AAA3E}">
      <dgm:prSet/>
      <dgm:spPr/>
      <dgm:t>
        <a:bodyPr/>
        <a:lstStyle/>
        <a:p>
          <a:endParaRPr lang="en-CA"/>
        </a:p>
      </dgm:t>
    </dgm:pt>
    <dgm:pt modelId="{49EBFAB7-50ED-461F-A391-4ACC1C9F14EE}" type="sibTrans" cxnId="{696289DE-6E88-4605-B910-C7373E2AAA3E}">
      <dgm:prSet/>
      <dgm:spPr/>
      <dgm:t>
        <a:bodyPr/>
        <a:lstStyle/>
        <a:p>
          <a:endParaRPr lang="en-CA"/>
        </a:p>
      </dgm:t>
    </dgm:pt>
    <dgm:pt modelId="{A70784D3-A6CE-42CD-ADB4-8B80909CBA61}" type="pres">
      <dgm:prSet presAssocID="{5D39EA50-9DCA-4EA8-AD99-0DA8C514FCCF}" presName="linear" presStyleCnt="0">
        <dgm:presLayoutVars>
          <dgm:animLvl val="lvl"/>
          <dgm:resizeHandles val="exact"/>
        </dgm:presLayoutVars>
      </dgm:prSet>
      <dgm:spPr/>
    </dgm:pt>
    <dgm:pt modelId="{3130B4AA-1242-4F6B-A415-0955C6237A24}" type="pres">
      <dgm:prSet presAssocID="{D80B01ED-9F0F-4DFE-8F4C-67EA675537FC}" presName="parentText" presStyleLbl="node1" presStyleIdx="0" presStyleCnt="1" custScaleY="100033">
        <dgm:presLayoutVars>
          <dgm:chMax val="0"/>
          <dgm:bulletEnabled val="1"/>
        </dgm:presLayoutVars>
      </dgm:prSet>
      <dgm:spPr/>
    </dgm:pt>
  </dgm:ptLst>
  <dgm:cxnLst>
    <dgm:cxn modelId="{C8AC921A-12EF-48C5-9707-E16B0949CD93}" type="presOf" srcId="{D80B01ED-9F0F-4DFE-8F4C-67EA675537FC}" destId="{3130B4AA-1242-4F6B-A415-0955C6237A24}" srcOrd="0" destOrd="0" presId="urn:microsoft.com/office/officeart/2005/8/layout/vList2"/>
    <dgm:cxn modelId="{66E8A847-BB37-423B-B9B9-6D8DEF75964C}" type="presOf" srcId="{5D39EA50-9DCA-4EA8-AD99-0DA8C514FCCF}" destId="{A70784D3-A6CE-42CD-ADB4-8B80909CBA61}" srcOrd="0" destOrd="0" presId="urn:microsoft.com/office/officeart/2005/8/layout/vList2"/>
    <dgm:cxn modelId="{696289DE-6E88-4605-B910-C7373E2AAA3E}" srcId="{5D39EA50-9DCA-4EA8-AD99-0DA8C514FCCF}" destId="{D80B01ED-9F0F-4DFE-8F4C-67EA675537FC}" srcOrd="0" destOrd="0" parTransId="{90C6FE3C-1047-46E6-8BDE-A4AED39A2A3B}" sibTransId="{49EBFAB7-50ED-461F-A391-4ACC1C9F14EE}"/>
    <dgm:cxn modelId="{8770EE3F-5FF2-4575-A4F9-177DDC3B1E19}" type="presParOf" srcId="{A70784D3-A6CE-42CD-ADB4-8B80909CBA61}" destId="{3130B4AA-1242-4F6B-A415-0955C6237A2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F8DDDBB-BEEB-487A-A65A-2B3DC86AC45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E1EC0F0F-FB59-427B-82AC-091EC1933A77}">
      <dgm:prSet custT="1"/>
      <dgm:spPr>
        <a:noFill/>
      </dgm:spPr>
      <dgm:t>
        <a:bodyPr/>
        <a:lstStyle/>
        <a:p>
          <a:r>
            <a:rPr lang="en-US" sz="3200" b="0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Distill complex information </a:t>
          </a:r>
          <a:endParaRPr lang="en-CA" sz="3200" b="0" i="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6AD3A50C-82B5-485E-8673-02248BE4DCB6}" type="parTrans" cxnId="{40D36C7E-9340-4494-98C8-2A99A6CD63DB}">
      <dgm:prSet/>
      <dgm:spPr/>
      <dgm:t>
        <a:bodyPr/>
        <a:lstStyle/>
        <a:p>
          <a:endParaRPr lang="en-CA"/>
        </a:p>
      </dgm:t>
    </dgm:pt>
    <dgm:pt modelId="{6448490E-A089-4A85-BC2D-18AA921C81D0}" type="sibTrans" cxnId="{40D36C7E-9340-4494-98C8-2A99A6CD63DB}">
      <dgm:prSet/>
      <dgm:spPr/>
      <dgm:t>
        <a:bodyPr/>
        <a:lstStyle/>
        <a:p>
          <a:endParaRPr lang="en-CA"/>
        </a:p>
      </dgm:t>
    </dgm:pt>
    <dgm:pt modelId="{A21849E7-F08F-463C-B695-955DF5E8874B}" type="pres">
      <dgm:prSet presAssocID="{CF8DDDBB-BEEB-487A-A65A-2B3DC86AC45C}" presName="linear" presStyleCnt="0">
        <dgm:presLayoutVars>
          <dgm:animLvl val="lvl"/>
          <dgm:resizeHandles val="exact"/>
        </dgm:presLayoutVars>
      </dgm:prSet>
      <dgm:spPr/>
    </dgm:pt>
    <dgm:pt modelId="{F78FD5FE-25ED-47C3-AE34-EA4EBE3EED60}" type="pres">
      <dgm:prSet presAssocID="{E1EC0F0F-FB59-427B-82AC-091EC1933A77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0C2BB650-B515-4977-9CC7-A927FD05DA6C}" type="presOf" srcId="{E1EC0F0F-FB59-427B-82AC-091EC1933A77}" destId="{F78FD5FE-25ED-47C3-AE34-EA4EBE3EED60}" srcOrd="0" destOrd="0" presId="urn:microsoft.com/office/officeart/2005/8/layout/vList2"/>
    <dgm:cxn modelId="{40D36C7E-9340-4494-98C8-2A99A6CD63DB}" srcId="{CF8DDDBB-BEEB-487A-A65A-2B3DC86AC45C}" destId="{E1EC0F0F-FB59-427B-82AC-091EC1933A77}" srcOrd="0" destOrd="0" parTransId="{6AD3A50C-82B5-485E-8673-02248BE4DCB6}" sibTransId="{6448490E-A089-4A85-BC2D-18AA921C81D0}"/>
    <dgm:cxn modelId="{345D06CB-07F1-4BBC-9A5F-5A6EFE03E7BD}" type="presOf" srcId="{CF8DDDBB-BEEB-487A-A65A-2B3DC86AC45C}" destId="{A21849E7-F08F-463C-B695-955DF5E8874B}" srcOrd="0" destOrd="0" presId="urn:microsoft.com/office/officeart/2005/8/layout/vList2"/>
    <dgm:cxn modelId="{3E34BA73-C223-41F6-B5BF-B1A4B7A52920}" type="presParOf" srcId="{A21849E7-F08F-463C-B695-955DF5E8874B}" destId="{F78FD5FE-25ED-47C3-AE34-EA4EBE3EED6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CBAE698-82FF-45D1-BCCB-4287B5AF492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0376876B-16EB-4AB6-A376-A191749E12BD}">
      <dgm:prSet custT="1"/>
      <dgm:spPr>
        <a:noFill/>
      </dgm:spPr>
      <dgm:t>
        <a:bodyPr/>
        <a:lstStyle/>
        <a:p>
          <a:r>
            <a:rPr lang="en-US" sz="3200" b="0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Improve learning &amp; understanding</a:t>
          </a:r>
          <a:endParaRPr lang="en-CA" sz="3200" b="0" i="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gm:t>
    </dgm:pt>
    <dgm:pt modelId="{BACB6A54-58AD-4878-9650-6BA096243952}" type="parTrans" cxnId="{6B71B86E-D467-4CFD-B5D6-7D208DDEF70B}">
      <dgm:prSet/>
      <dgm:spPr/>
      <dgm:t>
        <a:bodyPr/>
        <a:lstStyle/>
        <a:p>
          <a:endParaRPr lang="en-CA"/>
        </a:p>
      </dgm:t>
    </dgm:pt>
    <dgm:pt modelId="{F40F7202-553F-4D33-A187-B3DA4CE94024}" type="sibTrans" cxnId="{6B71B86E-D467-4CFD-B5D6-7D208DDEF70B}">
      <dgm:prSet/>
      <dgm:spPr/>
      <dgm:t>
        <a:bodyPr/>
        <a:lstStyle/>
        <a:p>
          <a:endParaRPr lang="en-CA"/>
        </a:p>
      </dgm:t>
    </dgm:pt>
    <dgm:pt modelId="{6BBCC99E-984E-489A-8BB2-782D0DD02787}" type="pres">
      <dgm:prSet presAssocID="{9CBAE698-82FF-45D1-BCCB-4287B5AF492C}" presName="linear" presStyleCnt="0">
        <dgm:presLayoutVars>
          <dgm:animLvl val="lvl"/>
          <dgm:resizeHandles val="exact"/>
        </dgm:presLayoutVars>
      </dgm:prSet>
      <dgm:spPr/>
    </dgm:pt>
    <dgm:pt modelId="{68EFBF88-0B07-49B8-8E2F-06BD5CCE5697}" type="pres">
      <dgm:prSet presAssocID="{0376876B-16EB-4AB6-A376-A191749E12BD}" presName="parentText" presStyleLbl="node1" presStyleIdx="0" presStyleCnt="1" custLinFactNeighborX="-6750" custLinFactNeighborY="9114">
        <dgm:presLayoutVars>
          <dgm:chMax val="0"/>
          <dgm:bulletEnabled val="1"/>
        </dgm:presLayoutVars>
      </dgm:prSet>
      <dgm:spPr/>
    </dgm:pt>
  </dgm:ptLst>
  <dgm:cxnLst>
    <dgm:cxn modelId="{ED68BD48-CEE8-426E-ACDD-2F8DF4952E95}" type="presOf" srcId="{9CBAE698-82FF-45D1-BCCB-4287B5AF492C}" destId="{6BBCC99E-984E-489A-8BB2-782D0DD02787}" srcOrd="0" destOrd="0" presId="urn:microsoft.com/office/officeart/2005/8/layout/vList2"/>
    <dgm:cxn modelId="{6B71B86E-D467-4CFD-B5D6-7D208DDEF70B}" srcId="{9CBAE698-82FF-45D1-BCCB-4287B5AF492C}" destId="{0376876B-16EB-4AB6-A376-A191749E12BD}" srcOrd="0" destOrd="0" parTransId="{BACB6A54-58AD-4878-9650-6BA096243952}" sibTransId="{F40F7202-553F-4D33-A187-B3DA4CE94024}"/>
    <dgm:cxn modelId="{F83434C4-8713-489A-AF72-48143165BDF1}" type="presOf" srcId="{0376876B-16EB-4AB6-A376-A191749E12BD}" destId="{68EFBF88-0B07-49B8-8E2F-06BD5CCE5697}" srcOrd="0" destOrd="0" presId="urn:microsoft.com/office/officeart/2005/8/layout/vList2"/>
    <dgm:cxn modelId="{27ED2178-369E-46B3-8A56-1C5C8F569A44}" type="presParOf" srcId="{6BBCC99E-984E-489A-8BB2-782D0DD02787}" destId="{68EFBF88-0B07-49B8-8E2F-06BD5CCE569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7B726FD-F7B0-4371-B54F-DE78785E6AFB}" type="doc">
      <dgm:prSet loTypeId="urn:microsoft.com/office/officeart/2009/layout/CircleArrowProcess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03C12A9F-2DA2-4980-A2C9-F948D3188B62}">
      <dgm:prSet phldrT="[Text]"/>
      <dgm:spPr/>
      <dgm:t>
        <a:bodyPr/>
        <a:lstStyle/>
        <a:p>
          <a:r>
            <a:rPr lang="en-CA" b="1" dirty="0"/>
            <a:t>Story</a:t>
          </a:r>
        </a:p>
      </dgm:t>
    </dgm:pt>
    <dgm:pt modelId="{A7B1519A-B91E-4637-87B3-E489C792D60F}" type="parTrans" cxnId="{CA74DDBF-08B5-43B7-B646-31CC6AAA1943}">
      <dgm:prSet/>
      <dgm:spPr/>
      <dgm:t>
        <a:bodyPr/>
        <a:lstStyle/>
        <a:p>
          <a:endParaRPr lang="en-CA"/>
        </a:p>
      </dgm:t>
    </dgm:pt>
    <dgm:pt modelId="{CFDFA4E0-91C3-4D04-87CD-644C6E48EBF5}" type="sibTrans" cxnId="{CA74DDBF-08B5-43B7-B646-31CC6AAA1943}">
      <dgm:prSet/>
      <dgm:spPr/>
      <dgm:t>
        <a:bodyPr/>
        <a:lstStyle/>
        <a:p>
          <a:endParaRPr lang="en-CA"/>
        </a:p>
      </dgm:t>
    </dgm:pt>
    <dgm:pt modelId="{8F768F13-4834-48C9-8020-F419C6D42594}">
      <dgm:prSet phldrT="[Text]"/>
      <dgm:spPr/>
      <dgm:t>
        <a:bodyPr/>
        <a:lstStyle/>
        <a:p>
          <a:r>
            <a:rPr lang="en-CA" b="1" dirty="0"/>
            <a:t>Data</a:t>
          </a:r>
        </a:p>
      </dgm:t>
    </dgm:pt>
    <dgm:pt modelId="{A1EDE9AE-C331-4A10-B3D3-A186AA2EEFEC}" type="parTrans" cxnId="{11768DB6-E20C-4414-B258-769958714BC3}">
      <dgm:prSet/>
      <dgm:spPr/>
      <dgm:t>
        <a:bodyPr/>
        <a:lstStyle/>
        <a:p>
          <a:endParaRPr lang="en-CA"/>
        </a:p>
      </dgm:t>
    </dgm:pt>
    <dgm:pt modelId="{F85A160D-7B1C-4587-B719-00E1319748DB}" type="sibTrans" cxnId="{11768DB6-E20C-4414-B258-769958714BC3}">
      <dgm:prSet/>
      <dgm:spPr/>
      <dgm:t>
        <a:bodyPr/>
        <a:lstStyle/>
        <a:p>
          <a:endParaRPr lang="en-CA"/>
        </a:p>
      </dgm:t>
    </dgm:pt>
    <dgm:pt modelId="{6D645581-23A4-4A35-BF31-8972645E1816}">
      <dgm:prSet phldrT="[Text]"/>
      <dgm:spPr/>
      <dgm:t>
        <a:bodyPr/>
        <a:lstStyle/>
        <a:p>
          <a:r>
            <a:rPr lang="en-CA" b="1" dirty="0"/>
            <a:t>Impact</a:t>
          </a:r>
        </a:p>
      </dgm:t>
    </dgm:pt>
    <dgm:pt modelId="{C8FF4A62-5AEE-499B-9C5C-0A09DE9407BC}" type="parTrans" cxnId="{69D27D2C-9198-4422-816A-7C55592CC209}">
      <dgm:prSet/>
      <dgm:spPr/>
      <dgm:t>
        <a:bodyPr/>
        <a:lstStyle/>
        <a:p>
          <a:endParaRPr lang="en-CA"/>
        </a:p>
      </dgm:t>
    </dgm:pt>
    <dgm:pt modelId="{5B237EB7-2942-4106-8770-FB16F9D4DA2C}" type="sibTrans" cxnId="{69D27D2C-9198-4422-816A-7C55592CC209}">
      <dgm:prSet/>
      <dgm:spPr/>
      <dgm:t>
        <a:bodyPr/>
        <a:lstStyle/>
        <a:p>
          <a:endParaRPr lang="en-CA"/>
        </a:p>
      </dgm:t>
    </dgm:pt>
    <dgm:pt modelId="{ED13E668-D7F9-41AF-8967-E9639A662259}" type="pres">
      <dgm:prSet presAssocID="{D7B726FD-F7B0-4371-B54F-DE78785E6AFB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11397078-DCE3-40F4-8D9A-2BCDE809B844}" type="pres">
      <dgm:prSet presAssocID="{03C12A9F-2DA2-4980-A2C9-F948D3188B62}" presName="Accent1" presStyleCnt="0"/>
      <dgm:spPr/>
    </dgm:pt>
    <dgm:pt modelId="{1824BBC8-21BF-4817-A1DE-3680593A2628}" type="pres">
      <dgm:prSet presAssocID="{03C12A9F-2DA2-4980-A2C9-F948D3188B62}" presName="Accent" presStyleLbl="node1" presStyleIdx="0" presStyleCnt="3"/>
      <dgm:spPr/>
    </dgm:pt>
    <dgm:pt modelId="{E5579660-EA19-4E95-B085-4F994BE1BE4D}" type="pres">
      <dgm:prSet presAssocID="{03C12A9F-2DA2-4980-A2C9-F948D3188B62}" presName="Parent1" presStyleLbl="revTx" presStyleIdx="0" presStyleCnt="3">
        <dgm:presLayoutVars>
          <dgm:chMax val="1"/>
          <dgm:chPref val="1"/>
          <dgm:bulletEnabled val="1"/>
        </dgm:presLayoutVars>
      </dgm:prSet>
      <dgm:spPr/>
    </dgm:pt>
    <dgm:pt modelId="{0154D111-5642-4449-8397-8A2364CF8433}" type="pres">
      <dgm:prSet presAssocID="{8F768F13-4834-48C9-8020-F419C6D42594}" presName="Accent2" presStyleCnt="0"/>
      <dgm:spPr/>
    </dgm:pt>
    <dgm:pt modelId="{923AB89A-0EA5-44B9-B998-801A5FDBF215}" type="pres">
      <dgm:prSet presAssocID="{8F768F13-4834-48C9-8020-F419C6D42594}" presName="Accent" presStyleLbl="node1" presStyleIdx="1" presStyleCnt="3"/>
      <dgm:spPr/>
    </dgm:pt>
    <dgm:pt modelId="{D4818007-608F-44E6-B2C4-C4B214A83DE7}" type="pres">
      <dgm:prSet presAssocID="{8F768F13-4834-48C9-8020-F419C6D42594}" presName="Parent2" presStyleLbl="revTx" presStyleIdx="1" presStyleCnt="3">
        <dgm:presLayoutVars>
          <dgm:chMax val="1"/>
          <dgm:chPref val="1"/>
          <dgm:bulletEnabled val="1"/>
        </dgm:presLayoutVars>
      </dgm:prSet>
      <dgm:spPr/>
    </dgm:pt>
    <dgm:pt modelId="{54AA2196-4365-4623-926F-DFA80FB76EAC}" type="pres">
      <dgm:prSet presAssocID="{6D645581-23A4-4A35-BF31-8972645E1816}" presName="Accent3" presStyleCnt="0"/>
      <dgm:spPr/>
    </dgm:pt>
    <dgm:pt modelId="{7B454BC4-D011-4579-A038-4E8ADEDFF2B0}" type="pres">
      <dgm:prSet presAssocID="{6D645581-23A4-4A35-BF31-8972645E1816}" presName="Accent" presStyleLbl="node1" presStyleIdx="2" presStyleCnt="3"/>
      <dgm:spPr/>
    </dgm:pt>
    <dgm:pt modelId="{EE4EED82-D2AA-420D-A060-16BE22DA72BA}" type="pres">
      <dgm:prSet presAssocID="{6D645581-23A4-4A35-BF31-8972645E1816}" presName="Parent3" presStyleLbl="revTx" presStyleIdx="2" presStyleCnt="3">
        <dgm:presLayoutVars>
          <dgm:chMax val="1"/>
          <dgm:chPref val="1"/>
          <dgm:bulletEnabled val="1"/>
        </dgm:presLayoutVars>
      </dgm:prSet>
      <dgm:spPr/>
    </dgm:pt>
  </dgm:ptLst>
  <dgm:cxnLst>
    <dgm:cxn modelId="{5FCC3A15-639E-474A-84DC-64173C17E0FC}" type="presOf" srcId="{6D645581-23A4-4A35-BF31-8972645E1816}" destId="{EE4EED82-D2AA-420D-A060-16BE22DA72BA}" srcOrd="0" destOrd="0" presId="urn:microsoft.com/office/officeart/2009/layout/CircleArrowProcess"/>
    <dgm:cxn modelId="{69D27D2C-9198-4422-816A-7C55592CC209}" srcId="{D7B726FD-F7B0-4371-B54F-DE78785E6AFB}" destId="{6D645581-23A4-4A35-BF31-8972645E1816}" srcOrd="2" destOrd="0" parTransId="{C8FF4A62-5AEE-499B-9C5C-0A09DE9407BC}" sibTransId="{5B237EB7-2942-4106-8770-FB16F9D4DA2C}"/>
    <dgm:cxn modelId="{5B003C3A-DC9B-4793-8A14-51DAB3391575}" type="presOf" srcId="{D7B726FD-F7B0-4371-B54F-DE78785E6AFB}" destId="{ED13E668-D7F9-41AF-8967-E9639A662259}" srcOrd="0" destOrd="0" presId="urn:microsoft.com/office/officeart/2009/layout/CircleArrowProcess"/>
    <dgm:cxn modelId="{6AD5BC40-0E66-4295-B8DF-F3A44FA525CA}" type="presOf" srcId="{03C12A9F-2DA2-4980-A2C9-F948D3188B62}" destId="{E5579660-EA19-4E95-B085-4F994BE1BE4D}" srcOrd="0" destOrd="0" presId="urn:microsoft.com/office/officeart/2009/layout/CircleArrowProcess"/>
    <dgm:cxn modelId="{7D3A269C-3275-4FB4-BFBA-E6E005DB8BE2}" type="presOf" srcId="{8F768F13-4834-48C9-8020-F419C6D42594}" destId="{D4818007-608F-44E6-B2C4-C4B214A83DE7}" srcOrd="0" destOrd="0" presId="urn:microsoft.com/office/officeart/2009/layout/CircleArrowProcess"/>
    <dgm:cxn modelId="{11768DB6-E20C-4414-B258-769958714BC3}" srcId="{D7B726FD-F7B0-4371-B54F-DE78785E6AFB}" destId="{8F768F13-4834-48C9-8020-F419C6D42594}" srcOrd="1" destOrd="0" parTransId="{A1EDE9AE-C331-4A10-B3D3-A186AA2EEFEC}" sibTransId="{F85A160D-7B1C-4587-B719-00E1319748DB}"/>
    <dgm:cxn modelId="{CA74DDBF-08B5-43B7-B646-31CC6AAA1943}" srcId="{D7B726FD-F7B0-4371-B54F-DE78785E6AFB}" destId="{03C12A9F-2DA2-4980-A2C9-F948D3188B62}" srcOrd="0" destOrd="0" parTransId="{A7B1519A-B91E-4637-87B3-E489C792D60F}" sibTransId="{CFDFA4E0-91C3-4D04-87CD-644C6E48EBF5}"/>
    <dgm:cxn modelId="{A258F6A3-0EC9-4C4A-9277-632758EB24FC}" type="presParOf" srcId="{ED13E668-D7F9-41AF-8967-E9639A662259}" destId="{11397078-DCE3-40F4-8D9A-2BCDE809B844}" srcOrd="0" destOrd="0" presId="urn:microsoft.com/office/officeart/2009/layout/CircleArrowProcess"/>
    <dgm:cxn modelId="{4AF4FFB4-8F9A-4E64-A918-B08FB9744B42}" type="presParOf" srcId="{11397078-DCE3-40F4-8D9A-2BCDE809B844}" destId="{1824BBC8-21BF-4817-A1DE-3680593A2628}" srcOrd="0" destOrd="0" presId="urn:microsoft.com/office/officeart/2009/layout/CircleArrowProcess"/>
    <dgm:cxn modelId="{5F429905-91CB-4C2B-B85F-F5B371D76A36}" type="presParOf" srcId="{ED13E668-D7F9-41AF-8967-E9639A662259}" destId="{E5579660-EA19-4E95-B085-4F994BE1BE4D}" srcOrd="1" destOrd="0" presId="urn:microsoft.com/office/officeart/2009/layout/CircleArrowProcess"/>
    <dgm:cxn modelId="{6D1587F6-7B52-45CE-A408-3C1D810FCBE4}" type="presParOf" srcId="{ED13E668-D7F9-41AF-8967-E9639A662259}" destId="{0154D111-5642-4449-8397-8A2364CF8433}" srcOrd="2" destOrd="0" presId="urn:microsoft.com/office/officeart/2009/layout/CircleArrowProcess"/>
    <dgm:cxn modelId="{18F0C053-B715-48B0-8EC0-958F4C846A53}" type="presParOf" srcId="{0154D111-5642-4449-8397-8A2364CF8433}" destId="{923AB89A-0EA5-44B9-B998-801A5FDBF215}" srcOrd="0" destOrd="0" presId="urn:microsoft.com/office/officeart/2009/layout/CircleArrowProcess"/>
    <dgm:cxn modelId="{41874935-E59C-4E7B-B442-AF76E2C7E2FD}" type="presParOf" srcId="{ED13E668-D7F9-41AF-8967-E9639A662259}" destId="{D4818007-608F-44E6-B2C4-C4B214A83DE7}" srcOrd="3" destOrd="0" presId="urn:microsoft.com/office/officeart/2009/layout/CircleArrowProcess"/>
    <dgm:cxn modelId="{2AC3F171-908D-41D0-B522-A192A64D5A1D}" type="presParOf" srcId="{ED13E668-D7F9-41AF-8967-E9639A662259}" destId="{54AA2196-4365-4623-926F-DFA80FB76EAC}" srcOrd="4" destOrd="0" presId="urn:microsoft.com/office/officeart/2009/layout/CircleArrowProcess"/>
    <dgm:cxn modelId="{9341AF86-1116-4B2F-8AC9-DF11637E7DCA}" type="presParOf" srcId="{54AA2196-4365-4623-926F-DFA80FB76EAC}" destId="{7B454BC4-D011-4579-A038-4E8ADEDFF2B0}" srcOrd="0" destOrd="0" presId="urn:microsoft.com/office/officeart/2009/layout/CircleArrowProcess"/>
    <dgm:cxn modelId="{5FE23FC9-C0F3-45E3-B2F4-349C7C1F56BB}" type="presParOf" srcId="{ED13E668-D7F9-41AF-8967-E9639A662259}" destId="{EE4EED82-D2AA-420D-A060-16BE22DA72BA}" srcOrd="5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AAFC60-945E-4E28-AD5C-1FFA576FB601}">
      <dsp:nvSpPr>
        <dsp:cNvPr id="0" name=""/>
        <dsp:cNvSpPr/>
      </dsp:nvSpPr>
      <dsp:spPr>
        <a:xfrm>
          <a:off x="0" y="2"/>
          <a:ext cx="4564284" cy="675949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Leave an impression</a:t>
          </a:r>
          <a:endParaRPr lang="en-CA" sz="3200" b="0" i="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>
        <a:off x="32997" y="32999"/>
        <a:ext cx="4498290" cy="60995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30B4AA-1242-4F6B-A415-0955C6237A24}">
      <dsp:nvSpPr>
        <dsp:cNvPr id="0" name=""/>
        <dsp:cNvSpPr/>
      </dsp:nvSpPr>
      <dsp:spPr>
        <a:xfrm>
          <a:off x="0" y="135313"/>
          <a:ext cx="6981462" cy="344926"/>
        </a:xfrm>
        <a:prstGeom prst="roundRect">
          <a:avLst/>
        </a:prstGeom>
        <a:solidFill>
          <a:schemeClr val="bg1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solidFill>
                <a:schemeClr val="tx1"/>
              </a:solidFill>
            </a:rPr>
            <a:t>Capture the audience’s attention</a:t>
          </a:r>
          <a:endParaRPr lang="en-CA" sz="3200" kern="1200" dirty="0">
            <a:solidFill>
              <a:schemeClr val="tx1"/>
            </a:solidFill>
          </a:endParaRPr>
        </a:p>
      </dsp:txBody>
      <dsp:txXfrm>
        <a:off x="16838" y="152151"/>
        <a:ext cx="6947786" cy="31125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8FD5FE-25ED-47C3-AE34-EA4EBE3EED60}">
      <dsp:nvSpPr>
        <dsp:cNvPr id="0" name=""/>
        <dsp:cNvSpPr/>
      </dsp:nvSpPr>
      <dsp:spPr>
        <a:xfrm>
          <a:off x="0" y="220"/>
          <a:ext cx="6094070" cy="493799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Distill complex information </a:t>
          </a:r>
          <a:endParaRPr lang="en-CA" sz="3200" b="0" i="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>
        <a:off x="24105" y="24325"/>
        <a:ext cx="6045860" cy="4455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EFBF88-0B07-49B8-8E2F-06BD5CCE5697}">
      <dsp:nvSpPr>
        <dsp:cNvPr id="0" name=""/>
        <dsp:cNvSpPr/>
      </dsp:nvSpPr>
      <dsp:spPr>
        <a:xfrm>
          <a:off x="0" y="475"/>
          <a:ext cx="7373074" cy="493765"/>
        </a:xfrm>
        <a:prstGeom prst="roundRect">
          <a:avLst/>
        </a:prstGeom>
        <a:noFill/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0" i="0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Improve learning &amp; understanding</a:t>
          </a:r>
          <a:endParaRPr lang="en-CA" sz="3200" b="0" i="0" kern="1200" dirty="0">
            <a:solidFill>
              <a:srgbClr val="000000"/>
            </a:solidFill>
            <a:latin typeface="Arial"/>
            <a:ea typeface="+mn-ea"/>
            <a:cs typeface="+mn-cs"/>
          </a:endParaRPr>
        </a:p>
      </dsp:txBody>
      <dsp:txXfrm>
        <a:off x="24104" y="24579"/>
        <a:ext cx="7324866" cy="44555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24BBC8-21BF-4817-A1DE-3680593A2628}">
      <dsp:nvSpPr>
        <dsp:cNvPr id="0" name=""/>
        <dsp:cNvSpPr/>
      </dsp:nvSpPr>
      <dsp:spPr>
        <a:xfrm>
          <a:off x="3122127" y="0"/>
          <a:ext cx="2608149" cy="2608546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579660-EA19-4E95-B085-4F994BE1BE4D}">
      <dsp:nvSpPr>
        <dsp:cNvPr id="0" name=""/>
        <dsp:cNvSpPr/>
      </dsp:nvSpPr>
      <dsp:spPr>
        <a:xfrm>
          <a:off x="3698614" y="941764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800" b="1" kern="1200" dirty="0"/>
            <a:t>Story</a:t>
          </a:r>
        </a:p>
      </dsp:txBody>
      <dsp:txXfrm>
        <a:off x="3698614" y="941764"/>
        <a:ext cx="1449298" cy="724475"/>
      </dsp:txXfrm>
    </dsp:sp>
    <dsp:sp modelId="{923AB89A-0EA5-44B9-B998-801A5FDBF215}">
      <dsp:nvSpPr>
        <dsp:cNvPr id="0" name=""/>
        <dsp:cNvSpPr/>
      </dsp:nvSpPr>
      <dsp:spPr>
        <a:xfrm>
          <a:off x="2397723" y="1498803"/>
          <a:ext cx="2608149" cy="260854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818007-608F-44E6-B2C4-C4B214A83DE7}">
      <dsp:nvSpPr>
        <dsp:cNvPr id="0" name=""/>
        <dsp:cNvSpPr/>
      </dsp:nvSpPr>
      <dsp:spPr>
        <a:xfrm>
          <a:off x="2977148" y="2449237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800" b="1" kern="1200" dirty="0"/>
            <a:t>Data</a:t>
          </a:r>
        </a:p>
      </dsp:txBody>
      <dsp:txXfrm>
        <a:off x="2977148" y="2449237"/>
        <a:ext cx="1449298" cy="724475"/>
      </dsp:txXfrm>
    </dsp:sp>
    <dsp:sp modelId="{7B454BC4-D011-4579-A038-4E8ADEDFF2B0}">
      <dsp:nvSpPr>
        <dsp:cNvPr id="0" name=""/>
        <dsp:cNvSpPr/>
      </dsp:nvSpPr>
      <dsp:spPr>
        <a:xfrm>
          <a:off x="3307759" y="3176964"/>
          <a:ext cx="2240804" cy="2241702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4EED82-D2AA-420D-A060-16BE22DA72BA}">
      <dsp:nvSpPr>
        <dsp:cNvPr id="0" name=""/>
        <dsp:cNvSpPr/>
      </dsp:nvSpPr>
      <dsp:spPr>
        <a:xfrm>
          <a:off x="3702042" y="3958878"/>
          <a:ext cx="1449298" cy="724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800" b="1" kern="1200" dirty="0"/>
            <a:t>Impact</a:t>
          </a:r>
        </a:p>
      </dsp:txBody>
      <dsp:txXfrm>
        <a:off x="3702042" y="3958878"/>
        <a:ext cx="1449298" cy="7244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6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414" y="0"/>
            <a:ext cx="2971800" cy="46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35000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82298"/>
            <a:ext cx="5486400" cy="3667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46016"/>
            <a:ext cx="2971800" cy="467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414" y="8846016"/>
            <a:ext cx="2971800" cy="467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/>
              <a:t>‹#›</a:t>
            </a:fld>
            <a:endParaRPr sz="12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 txBox="1">
            <a:spLocks noGrp="1"/>
          </p:cNvSpPr>
          <p:nvPr>
            <p:ph type="body" idx="1"/>
          </p:nvPr>
        </p:nvSpPr>
        <p:spPr>
          <a:xfrm>
            <a:off x="685800" y="4482298"/>
            <a:ext cx="5486400" cy="366733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685800" y="4482298"/>
            <a:ext cx="5486400" cy="366733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160389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1:notes"/>
          <p:cNvSpPr txBox="1">
            <a:spLocks noGrp="1"/>
          </p:cNvSpPr>
          <p:nvPr>
            <p:ph type="body" idx="1"/>
          </p:nvPr>
        </p:nvSpPr>
        <p:spPr>
          <a:xfrm>
            <a:off x="685800" y="4482298"/>
            <a:ext cx="5486400" cy="366733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5" name="Google Shape;2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smtClean="0"/>
              <a:t>13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34993252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smtClean="0"/>
              <a:t>14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3299844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smtClean="0"/>
              <a:t>15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14654290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smtClean="0"/>
              <a:t>16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23464248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smtClean="0"/>
              <a:t>17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16518388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smtClean="0"/>
              <a:t>18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4266385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smtClean="0"/>
              <a:t>19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27288374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smtClean="0"/>
              <a:t>20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551411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>
            <a:spLocks noGrp="1"/>
          </p:cNvSpPr>
          <p:nvPr>
            <p:ph type="body" idx="1"/>
          </p:nvPr>
        </p:nvSpPr>
        <p:spPr>
          <a:xfrm>
            <a:off x="685800" y="4482298"/>
            <a:ext cx="5486400" cy="366733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layout should be visually cohesive (a bunch of graphics and data is not necessarily unified)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 mentioned previously, it should follow a distinct path, storyline or theme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Use a Combination of Text, Graphics, Pictures and Icons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Work within the available templates. I like to review my datasets and then browse available templates to see what resonates. It’s a creative endeavor, not a perfect science. I find it to be quite iterative.</a:t>
            </a:r>
            <a:endParaRPr lang="en-CA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smtClean="0"/>
              <a:t>22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3401196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smtClean="0"/>
              <a:t>24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12578984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smtClean="0"/>
              <a:t>25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3368667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 sz="1200" smtClean="0"/>
              <a:t>27</a:t>
            </a:fld>
            <a:endParaRPr lang="en-CA" sz="1200"/>
          </a:p>
        </p:txBody>
      </p:sp>
    </p:spTree>
    <p:extLst>
      <p:ext uri="{BB962C8B-B14F-4D97-AF65-F5344CB8AC3E}">
        <p14:creationId xmlns:p14="http://schemas.microsoft.com/office/powerpoint/2010/main" val="995217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>
            <a:spLocks noGrp="1"/>
          </p:cNvSpPr>
          <p:nvPr>
            <p:ph type="body" idx="1"/>
          </p:nvPr>
        </p:nvSpPr>
        <p:spPr>
          <a:xfrm>
            <a:off x="685800" y="4482298"/>
            <a:ext cx="5486400" cy="366733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20:notes"/>
          <p:cNvSpPr txBox="1">
            <a:spLocks noGrp="1"/>
          </p:cNvSpPr>
          <p:nvPr>
            <p:ph type="body" idx="1"/>
          </p:nvPr>
        </p:nvSpPr>
        <p:spPr>
          <a:xfrm>
            <a:off x="685800" y="4482298"/>
            <a:ext cx="5486400" cy="366733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:notes"/>
          <p:cNvSpPr txBox="1">
            <a:spLocks noGrp="1"/>
          </p:cNvSpPr>
          <p:nvPr>
            <p:ph type="body" idx="1"/>
          </p:nvPr>
        </p:nvSpPr>
        <p:spPr>
          <a:xfrm>
            <a:off x="685800" y="4482298"/>
            <a:ext cx="5486400" cy="366733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85800" y="4482298"/>
            <a:ext cx="5486400" cy="366733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5:notes"/>
          <p:cNvSpPr txBox="1">
            <a:spLocks noGrp="1"/>
          </p:cNvSpPr>
          <p:nvPr>
            <p:ph type="body" idx="1"/>
          </p:nvPr>
        </p:nvSpPr>
        <p:spPr>
          <a:xfrm>
            <a:off x="685800" y="4482298"/>
            <a:ext cx="5486400" cy="366733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6:notes"/>
          <p:cNvSpPr txBox="1">
            <a:spLocks noGrp="1"/>
          </p:cNvSpPr>
          <p:nvPr>
            <p:ph type="body" idx="1"/>
          </p:nvPr>
        </p:nvSpPr>
        <p:spPr>
          <a:xfrm>
            <a:off x="685800" y="4482298"/>
            <a:ext cx="5486400" cy="366733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7:notes"/>
          <p:cNvSpPr txBox="1">
            <a:spLocks noGrp="1"/>
          </p:cNvSpPr>
          <p:nvPr>
            <p:ph type="body" idx="1"/>
          </p:nvPr>
        </p:nvSpPr>
        <p:spPr>
          <a:xfrm>
            <a:off x="685800" y="4482298"/>
            <a:ext cx="5486400" cy="366733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4:notes"/>
          <p:cNvSpPr txBox="1">
            <a:spLocks noGrp="1"/>
          </p:cNvSpPr>
          <p:nvPr>
            <p:ph type="body" idx="1"/>
          </p:nvPr>
        </p:nvSpPr>
        <p:spPr>
          <a:xfrm>
            <a:off x="685800" y="4482298"/>
            <a:ext cx="5486400" cy="366733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84218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9:notes"/>
          <p:cNvSpPr txBox="1">
            <a:spLocks noGrp="1"/>
          </p:cNvSpPr>
          <p:nvPr>
            <p:ph type="body" idx="1"/>
          </p:nvPr>
        </p:nvSpPr>
        <p:spPr>
          <a:xfrm>
            <a:off x="685800" y="4482298"/>
            <a:ext cx="5486400" cy="366733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35000" y="1163638"/>
            <a:ext cx="5588000" cy="31432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subTitle" idx="1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6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096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53609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12/21/23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2140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12/21/23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9476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12/21/23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8992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ftr" idx="11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dt" idx="10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888888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lvl="0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1pPr>
            <a:lvl2pPr lvl="1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2pPr>
            <a:lvl3pPr lvl="2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3pPr>
            <a:lvl4pPr lvl="3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4pPr>
            <a:lvl5pPr lvl="4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5pPr>
            <a:lvl6pPr lvl="5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6pPr>
            <a:lvl7pPr lvl="6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7pPr>
            <a:lvl8pPr lvl="7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8pPr>
            <a:lvl9pPr lvl="8" indent="0" algn="r">
              <a:spcBef>
                <a:spcPts val="0"/>
              </a:spcBef>
              <a:buNone/>
              <a:defRPr sz="1800">
                <a:solidFill>
                  <a:srgbClr val="88888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CA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1097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12/21/23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365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mentumcentre.ca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cbi.nlm.nih.gov/pmc/articles/PMC6513874/" TargetMode="External"/><Relationship Id="rId5" Type="http://schemas.openxmlformats.org/officeDocument/2006/relationships/image" Target="../media/image18.jp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linkedin.com/feed/update/urn:li:activity:7034637933357756417/" TargetMode="External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diagramData" Target="../diagrams/data3.xml"/><Relationship Id="rId18" Type="http://schemas.openxmlformats.org/officeDocument/2006/relationships/diagramData" Target="../diagrams/data4.xml"/><Relationship Id="rId26" Type="http://schemas.openxmlformats.org/officeDocument/2006/relationships/image" Target="../media/image27.svg"/><Relationship Id="rId3" Type="http://schemas.openxmlformats.org/officeDocument/2006/relationships/diagramData" Target="../diagrams/data1.xml"/><Relationship Id="rId21" Type="http://schemas.openxmlformats.org/officeDocument/2006/relationships/diagramColors" Target="../diagrams/colors4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17" Type="http://schemas.microsoft.com/office/2007/relationships/diagramDrawing" Target="../diagrams/drawing3.xml"/><Relationship Id="rId25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6" Type="http://schemas.openxmlformats.org/officeDocument/2006/relationships/diagramColors" Target="../diagrams/colors3.xml"/><Relationship Id="rId20" Type="http://schemas.openxmlformats.org/officeDocument/2006/relationships/diagramQuickStyle" Target="../diagrams/quickStyle4.xml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24" Type="http://schemas.openxmlformats.org/officeDocument/2006/relationships/image" Target="../media/image25.svg"/><Relationship Id="rId5" Type="http://schemas.openxmlformats.org/officeDocument/2006/relationships/diagramQuickStyle" Target="../diagrams/quickStyle1.xml"/><Relationship Id="rId15" Type="http://schemas.openxmlformats.org/officeDocument/2006/relationships/diagramQuickStyle" Target="../diagrams/quickStyle3.xml"/><Relationship Id="rId23" Type="http://schemas.openxmlformats.org/officeDocument/2006/relationships/image" Target="../media/image24.png"/><Relationship Id="rId28" Type="http://schemas.openxmlformats.org/officeDocument/2006/relationships/image" Target="../media/image29.svg"/><Relationship Id="rId10" Type="http://schemas.openxmlformats.org/officeDocument/2006/relationships/diagramQuickStyle" Target="../diagrams/quickStyle2.xml"/><Relationship Id="rId19" Type="http://schemas.openxmlformats.org/officeDocument/2006/relationships/diagramLayout" Target="../diagrams/layout4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diagramLayout" Target="../diagrams/layout3.xml"/><Relationship Id="rId22" Type="http://schemas.microsoft.com/office/2007/relationships/diagramDrawing" Target="../diagrams/drawing4.xml"/><Relationship Id="rId27" Type="http://schemas.openxmlformats.org/officeDocument/2006/relationships/image" Target="../media/image28.png"/><Relationship Id="rId30" Type="http://schemas.openxmlformats.org/officeDocument/2006/relationships/image" Target="../media/image3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4" Type="http://schemas.openxmlformats.org/officeDocument/2006/relationships/image" Target="../media/image3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hyperlink" Target="https://www.visme.co/make-infographics/" TargetMode="External"/><Relationship Id="rId3" Type="http://schemas.openxmlformats.org/officeDocument/2006/relationships/hyperlink" Target="https://www.canva.com/" TargetMode="External"/><Relationship Id="rId7" Type="http://schemas.openxmlformats.org/officeDocument/2006/relationships/hyperlink" Target="https://venngage.com/" TargetMode="External"/><Relationship Id="rId12" Type="http://schemas.openxmlformats.org/officeDocument/2006/relationships/image" Target="../media/image52.png"/><Relationship Id="rId17" Type="http://schemas.openxmlformats.org/officeDocument/2006/relationships/hyperlink" Target="https://stockton.edu/ctld/tech-tools.html" TargetMode="Externa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5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11" Type="http://schemas.openxmlformats.org/officeDocument/2006/relationships/hyperlink" Target="https://mindthegraph.com/" TargetMode="External"/><Relationship Id="rId5" Type="http://schemas.openxmlformats.org/officeDocument/2006/relationships/hyperlink" Target="https://piktochart.com/" TargetMode="External"/><Relationship Id="rId15" Type="http://schemas.openxmlformats.org/officeDocument/2006/relationships/hyperlink" Target="https://www.typeset.com/" TargetMode="External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openxmlformats.org/officeDocument/2006/relationships/hyperlink" Target="https://www.easel.ly/" TargetMode="External"/><Relationship Id="rId1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ypeset.com/" TargetMode="External"/><Relationship Id="rId3" Type="http://schemas.openxmlformats.org/officeDocument/2006/relationships/image" Target="../media/image48.png"/><Relationship Id="rId7" Type="http://schemas.openxmlformats.org/officeDocument/2006/relationships/image" Target="../media/image53.png"/><Relationship Id="rId2" Type="http://schemas.openxmlformats.org/officeDocument/2006/relationships/hyperlink" Target="https://www.canva.com/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visme.co/make-infographics/" TargetMode="External"/><Relationship Id="rId5" Type="http://schemas.openxmlformats.org/officeDocument/2006/relationships/image" Target="../media/image50.png"/><Relationship Id="rId4" Type="http://schemas.openxmlformats.org/officeDocument/2006/relationships/hyperlink" Target="https://venngage.com/" TargetMode="External"/><Relationship Id="rId9" Type="http://schemas.openxmlformats.org/officeDocument/2006/relationships/image" Target="../media/image5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s.tamarackcommunity.ca/employer-practices-community-of-practice-series-two-wes?utm_campaign=2023%20Changemaker%20Experience%20Cohort&amp;utm_medium=email&amp;_hsmi=274173181&amp;_hsenc=p2ANqtz-_Rg-1BRxGNxTpdJkyPh9tkwNtY-LQ0MRBt5aW63rXJ5U366iUdTUA_qX8Paz5XmyW0b6G-vnZc62SF3XVJuMC-NmJSqA&amp;utm_content=274173181&amp;utm_source=hs_email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vents.tamarackcommunity.ca/employer-practices-community-of-practice-series-two-wes?utm_campaign=2023%20Changemaker%20Experience%20Cohort&amp;utm_medium=email&amp;_hsmi=274173181&amp;_hsenc=p2ANqtz-_Rg-1BRxGNxTpdJkyPh9tkwNtY-LQ0MRBt5aW63rXJ5U366iUdTUA_qX8Paz5XmyW0b6G-vnZc62SF3XVJuMC-NmJSqA&amp;utm_content=274173181&amp;utm_source=hs_emai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" name="Google Shape;93;p1"/>
          <p:cNvGrpSpPr/>
          <p:nvPr/>
        </p:nvGrpSpPr>
        <p:grpSpPr>
          <a:xfrm>
            <a:off x="1" y="1"/>
            <a:ext cx="12192135" cy="6857999"/>
            <a:chOff x="0" y="0"/>
            <a:chExt cx="18288203" cy="10286999"/>
          </a:xfrm>
        </p:grpSpPr>
        <p:pic>
          <p:nvPicPr>
            <p:cNvPr id="94" name="Google Shape;94;p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18287999" cy="102869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p1"/>
            <p:cNvSpPr/>
            <p:nvPr/>
          </p:nvSpPr>
          <p:spPr>
            <a:xfrm>
              <a:off x="203" y="8208122"/>
              <a:ext cx="18288000" cy="2076450"/>
            </a:xfrm>
            <a:custGeom>
              <a:avLst/>
              <a:gdLst/>
              <a:ahLst/>
              <a:cxnLst/>
              <a:rect l="l" t="t" r="r" b="b"/>
              <a:pathLst>
                <a:path w="18288000" h="2076450" extrusionOk="0">
                  <a:moveTo>
                    <a:pt x="18287591" y="2076449"/>
                  </a:moveTo>
                  <a:lnTo>
                    <a:pt x="0" y="2076449"/>
                  </a:lnTo>
                  <a:lnTo>
                    <a:pt x="0" y="0"/>
                  </a:lnTo>
                  <a:lnTo>
                    <a:pt x="18287591" y="0"/>
                  </a:lnTo>
                  <a:lnTo>
                    <a:pt x="18287591" y="2076449"/>
                  </a:lnTo>
                  <a:close/>
                </a:path>
              </a:pathLst>
            </a:custGeom>
            <a:solidFill>
              <a:srgbClr val="6166B9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accent2"/>
                </a:solidFill>
              </a:endParaRPr>
            </a:p>
          </p:txBody>
        </p:sp>
      </p:grpSp>
      <p:sp>
        <p:nvSpPr>
          <p:cNvPr id="96" name="Google Shape;96;p1"/>
          <p:cNvSpPr txBox="1"/>
          <p:nvPr/>
        </p:nvSpPr>
        <p:spPr>
          <a:xfrm>
            <a:off x="1295400" y="1219200"/>
            <a:ext cx="9904211" cy="15285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Employer Practices – Community of Practice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3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Series 2: Future Proofing Your Organization </a:t>
            </a: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33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7" name="Google Shape;97;p1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29400" y="5628506"/>
            <a:ext cx="1981200" cy="1101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24200" y="5574172"/>
            <a:ext cx="2924985" cy="115960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D4CEF8-0004-7697-88FC-6937BE331C01}"/>
              </a:ext>
            </a:extLst>
          </p:cNvPr>
          <p:cNvSpPr txBox="1"/>
          <p:nvPr/>
        </p:nvSpPr>
        <p:spPr>
          <a:xfrm>
            <a:off x="2679621" y="3075057"/>
            <a:ext cx="6739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CA" sz="2000" dirty="0">
                <a:solidFill>
                  <a:schemeClr val="bg2"/>
                </a:solidFill>
              </a:rPr>
              <a:t>Session 3: Telling your impact story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ypewriter and books on a wood surface&#10;&#10;Description automatically generated">
            <a:extLst>
              <a:ext uri="{FF2B5EF4-FFF2-40B4-BE49-F238E27FC236}">
                <a16:creationId xmlns:a16="http://schemas.microsoft.com/office/drawing/2014/main" id="{79A129E7-2F0F-E042-9829-CDDB7ABBB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56526"/>
            <a:ext cx="13162828" cy="8775218"/>
          </a:xfrm>
          <a:prstGeom prst="rect">
            <a:avLst/>
          </a:prstGeom>
        </p:spPr>
      </p:pic>
      <p:sp>
        <p:nvSpPr>
          <p:cNvPr id="6" name="Google Shape;221;p10">
            <a:extLst>
              <a:ext uri="{FF2B5EF4-FFF2-40B4-BE49-F238E27FC236}">
                <a16:creationId xmlns:a16="http://schemas.microsoft.com/office/drawing/2014/main" id="{EF4EBCC7-BB7D-EC52-8796-1324440CF13D}"/>
              </a:ext>
            </a:extLst>
          </p:cNvPr>
          <p:cNvSpPr txBox="1"/>
          <p:nvPr/>
        </p:nvSpPr>
        <p:spPr>
          <a:xfrm>
            <a:off x="2547395" y="2921189"/>
            <a:ext cx="908902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000" b="1" dirty="0">
                <a:solidFill>
                  <a:schemeClr val="tx2">
                    <a:lumMod val="10000"/>
                  </a:schemeClr>
                </a:solidFill>
              </a:rPr>
              <a:t>Session 3: Telling your impact story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CA" sz="2000" b="1" dirty="0">
              <a:solidFill>
                <a:schemeClr val="tx2">
                  <a:lumMod val="1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41045F5-07E9-576D-DA4E-315C53D52794}"/>
              </a:ext>
            </a:extLst>
          </p:cNvPr>
          <p:cNvSpPr txBox="1"/>
          <p:nvPr/>
        </p:nvSpPr>
        <p:spPr>
          <a:xfrm rot="19654849">
            <a:off x="789005" y="747576"/>
            <a:ext cx="22107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 dirty="0">
                <a:solidFill>
                  <a:schemeClr val="bg1">
                    <a:lumMod val="75000"/>
                  </a:schemeClr>
                </a:solidFill>
              </a:rPr>
              <a:t>Crystal Kalaitzakis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200" b="1" dirty="0">
                <a:solidFill>
                  <a:schemeClr val="bg1">
                    <a:lumMod val="75000"/>
                  </a:schemeClr>
                </a:solidFill>
              </a:rPr>
              <a:t>The Momentum Centre </a:t>
            </a:r>
          </a:p>
        </p:txBody>
      </p:sp>
    </p:spTree>
    <p:extLst>
      <p:ext uri="{BB962C8B-B14F-4D97-AF65-F5344CB8AC3E}">
        <p14:creationId xmlns:p14="http://schemas.microsoft.com/office/powerpoint/2010/main" val="1104380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6"/>
          <p:cNvSpPr txBox="1"/>
          <p:nvPr/>
        </p:nvSpPr>
        <p:spPr>
          <a:xfrm>
            <a:off x="685800" y="682932"/>
            <a:ext cx="1058256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ExtraBold" panose="020B0004020202020204" pitchFamily="34" charset="0"/>
                <a:ea typeface="Calibri"/>
                <a:cs typeface="Calibri"/>
                <a:sym typeface="Calibri"/>
              </a:rPr>
              <a:t>Session </a:t>
            </a:r>
            <a:r>
              <a:rPr lang="en-CA" sz="2800" b="1" dirty="0">
                <a:latin typeface="Aptos ExtraBold" panose="020B0004020202020204" pitchFamily="34" charset="0"/>
                <a:ea typeface="Calibri"/>
                <a:cs typeface="Calibri"/>
                <a:sym typeface="Calibri"/>
              </a:rPr>
              <a:t>3</a:t>
            </a:r>
            <a:r>
              <a:rPr kumimoji="0" lang="en-CA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ExtraBold" panose="020B0004020202020204" pitchFamily="34" charset="0"/>
                <a:ea typeface="Calibri"/>
                <a:cs typeface="Calibri"/>
                <a:sym typeface="Calibri"/>
              </a:rPr>
              <a:t>: Telling your impact story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ptos ExtraBold" panose="020B0004020202020204" pitchFamily="34" charset="0"/>
              <a:sym typeface="Arial"/>
            </a:endParaRPr>
          </a:p>
        </p:txBody>
      </p:sp>
      <p:sp>
        <p:nvSpPr>
          <p:cNvPr id="174" name="Google Shape;174;p6"/>
          <p:cNvSpPr txBox="1"/>
          <p:nvPr/>
        </p:nvSpPr>
        <p:spPr>
          <a:xfrm>
            <a:off x="4505555" y="1492265"/>
            <a:ext cx="7277474" cy="4047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r>
              <a:rPr lang="en-CA" sz="1800" dirty="0"/>
              <a:t>Crystal Kalaitzakis </a:t>
            </a: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r>
              <a:rPr lang="en-CA" sz="1800" dirty="0">
                <a:hlinkClick r:id="rId3"/>
              </a:rPr>
              <a:t>The Momentum Centre</a:t>
            </a: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endParaRPr lang="en-CA" sz="1800" dirty="0"/>
          </a:p>
          <a:p>
            <a:pPr marR="0" lvl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tabLst/>
              <a:defRPr/>
            </a:pPr>
            <a:r>
              <a:rPr lang="en-US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Crystal Kalaitzakis leads </a:t>
            </a:r>
            <a:r>
              <a:rPr lang="en-US" sz="1600" b="0" i="0" dirty="0" err="1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IntegrateIT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IntegratED with The Momentum Centre. As a social impact entrepreneur, she has extensive experience in the technology, business and workforce development space, having held many progressive leadership roles within the public, private and not-for-profit sectors. She spent twelve years as a director with the Government of Manitoba overseeing policy and program </a:t>
            </a: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development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for the Canada-Manitoba Labour Market Development Agreements. Prior to this she spent twelve years as an Internet pioneer, advancing ICT adoption and workforce development among rural and Indigenous communities in Canada. A serial collaborator, Crystal enjoys working with a variety of stakeholder groups crafting innovative solutions to complex social challenges.</a:t>
            </a:r>
            <a:endParaRPr lang="en-CA" sz="1600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person smiling with her hands on her hips&#10;&#10;Description automatically generated">
            <a:extLst>
              <a:ext uri="{FF2B5EF4-FFF2-40B4-BE49-F238E27FC236}">
                <a16:creationId xmlns:a16="http://schemas.microsoft.com/office/drawing/2014/main" id="{B3AB69FE-4789-2CA3-B382-A3A86E72D2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252"/>
          <a:stretch/>
        </p:blipFill>
        <p:spPr>
          <a:xfrm>
            <a:off x="558635" y="1585698"/>
            <a:ext cx="3843528" cy="364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461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ypewriter&#10;&#10;Description automatically generated">
            <a:extLst>
              <a:ext uri="{FF2B5EF4-FFF2-40B4-BE49-F238E27FC236}">
                <a16:creationId xmlns:a16="http://schemas.microsoft.com/office/drawing/2014/main" id="{27FCF90D-1E7D-89B5-FD17-350139A7E6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8659"/>
            <a:ext cx="12192000" cy="914400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4E44F-28ED-476B-41CE-BFEE72C21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3610" y="2433161"/>
            <a:ext cx="2430684" cy="1384995"/>
          </a:xfrm>
        </p:spPr>
        <p:txBody>
          <a:bodyPr/>
          <a:lstStyle/>
          <a:p>
            <a:r>
              <a:rPr lang="en-CA" sz="3000" b="1" dirty="0">
                <a:solidFill>
                  <a:srgbClr val="333333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CA" sz="3000" b="1" dirty="0">
                <a:solidFill>
                  <a:srgbClr val="333333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umans </a:t>
            </a:r>
            <a:br>
              <a:rPr lang="en-CA" sz="3000" b="1" dirty="0">
                <a:solidFill>
                  <a:srgbClr val="333333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3000" b="1" dirty="0">
                <a:solidFill>
                  <a:srgbClr val="333333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love a </a:t>
            </a:r>
            <a:br>
              <a:rPr lang="en-CA" sz="3000" b="1" dirty="0">
                <a:solidFill>
                  <a:srgbClr val="333333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CA" sz="3000" b="1" dirty="0">
                <a:solidFill>
                  <a:srgbClr val="333333"/>
                </a:solidFill>
                <a:effectLst/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narrative... </a:t>
            </a:r>
            <a:endParaRPr lang="en-CA" sz="3000" b="1" dirty="0">
              <a:latin typeface="+mn-l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91E3C3-0042-627D-05BA-A3011DC13B7E}"/>
              </a:ext>
            </a:extLst>
          </p:cNvPr>
          <p:cNvGrpSpPr/>
          <p:nvPr/>
        </p:nvGrpSpPr>
        <p:grpSpPr>
          <a:xfrm>
            <a:off x="752855" y="847605"/>
            <a:ext cx="6685888" cy="5017770"/>
            <a:chOff x="509786" y="662940"/>
            <a:chExt cx="6685888" cy="5017770"/>
          </a:xfrm>
        </p:grpSpPr>
        <p:pic>
          <p:nvPicPr>
            <p:cNvPr id="10" name="Picture 9" descr="A person and person's head and brain&#10;&#10;Description automatically generated">
              <a:extLst>
                <a:ext uri="{FF2B5EF4-FFF2-40B4-BE49-F238E27FC236}">
                  <a16:creationId xmlns:a16="http://schemas.microsoft.com/office/drawing/2014/main" id="{592A7B3B-9CC9-39C1-00AA-FD3CC8EA1B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9786" y="662940"/>
              <a:ext cx="6685888" cy="501777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9CF16C4-F116-0D2C-5BE1-80FD207F302A}"/>
                </a:ext>
              </a:extLst>
            </p:cNvPr>
            <p:cNvSpPr txBox="1"/>
            <p:nvPr/>
          </p:nvSpPr>
          <p:spPr>
            <a:xfrm>
              <a:off x="509786" y="5465266"/>
              <a:ext cx="6094070" cy="2154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A" sz="800" dirty="0">
                  <a:solidFill>
                    <a:schemeClr val="bg1"/>
                  </a:solidFill>
                </a:rPr>
                <a:t>Source: https://speakingthatconnects.com/whats-your-story/</a:t>
              </a:r>
            </a:p>
          </p:txBody>
        </p:sp>
      </p:grp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C0AB201-D017-201A-E096-8C73C06A7850}"/>
              </a:ext>
            </a:extLst>
          </p:cNvPr>
          <p:cNvCxnSpPr>
            <a:cxnSpLocks/>
          </p:cNvCxnSpPr>
          <p:nvPr/>
        </p:nvCxnSpPr>
        <p:spPr>
          <a:xfrm>
            <a:off x="8055980" y="1284788"/>
            <a:ext cx="0" cy="4282633"/>
          </a:xfrm>
          <a:prstGeom prst="line">
            <a:avLst/>
          </a:prstGeom>
          <a:ln w="130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82176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B0B5ABD-F8C3-0EDA-B03C-27FD7CCD1F87}"/>
              </a:ext>
            </a:extLst>
          </p:cNvPr>
          <p:cNvSpPr/>
          <p:nvPr/>
        </p:nvSpPr>
        <p:spPr>
          <a:xfrm>
            <a:off x="6316605" y="4340506"/>
            <a:ext cx="5420124" cy="1238096"/>
          </a:xfrm>
          <a:prstGeom prst="roundRect">
            <a:avLst/>
          </a:prstGeom>
          <a:solidFill>
            <a:schemeClr val="tx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5794B-7CF3-2F71-07B3-9C2C54DD312D}"/>
              </a:ext>
            </a:extLst>
          </p:cNvPr>
          <p:cNvSpPr txBox="1"/>
          <p:nvPr/>
        </p:nvSpPr>
        <p:spPr>
          <a:xfrm>
            <a:off x="6316605" y="4439829"/>
            <a:ext cx="55358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65% of people are visual learners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Process visuals 60,000 x faster than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CA" sz="1800" dirty="0"/>
              <a:t>Retain visual info better than text and for longer</a:t>
            </a:r>
          </a:p>
          <a:p>
            <a:endParaRPr lang="en-CA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BC7CA6-D17D-9A85-87C6-5D4B1499BC0B}"/>
              </a:ext>
            </a:extLst>
          </p:cNvPr>
          <p:cNvSpPr txBox="1"/>
          <p:nvPr/>
        </p:nvSpPr>
        <p:spPr>
          <a:xfrm>
            <a:off x="829846" y="383965"/>
            <a:ext cx="8186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Aptos ExtraBold" panose="020B0004020202020204" pitchFamily="34" charset="0"/>
              </a:rPr>
              <a:t>Visual Storytelling</a:t>
            </a:r>
          </a:p>
        </p:txBody>
      </p:sp>
      <p:pic>
        <p:nvPicPr>
          <p:cNvPr id="6" name="Picture 5" descr="A group of animals on a rock&#10;&#10;Description automatically generated">
            <a:extLst>
              <a:ext uri="{FF2B5EF4-FFF2-40B4-BE49-F238E27FC236}">
                <a16:creationId xmlns:a16="http://schemas.microsoft.com/office/drawing/2014/main" id="{29F09AD9-34FC-8DB3-573A-7239504346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257" y="1108816"/>
            <a:ext cx="5623348" cy="2811674"/>
          </a:xfrm>
          <a:prstGeom prst="rect">
            <a:avLst/>
          </a:prstGeom>
          <a:effectLst>
            <a:softEdge rad="304800"/>
          </a:effectLst>
        </p:spPr>
      </p:pic>
      <p:pic>
        <p:nvPicPr>
          <p:cNvPr id="8" name="Picture 7" descr="A person and child looking at a book&#10;&#10;Description automatically generated">
            <a:extLst>
              <a:ext uri="{FF2B5EF4-FFF2-40B4-BE49-F238E27FC236}">
                <a16:creationId xmlns:a16="http://schemas.microsoft.com/office/drawing/2014/main" id="{82510278-E4A8-DFE3-A884-84C144B94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518" y="1183674"/>
            <a:ext cx="4456811" cy="2664619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10" name="Picture 9" descr="A neon signs of a phone and a play button&#10;&#10;Description automatically generated">
            <a:extLst>
              <a:ext uri="{FF2B5EF4-FFF2-40B4-BE49-F238E27FC236}">
                <a16:creationId xmlns:a16="http://schemas.microsoft.com/office/drawing/2014/main" id="{55269BF7-E7B7-387A-58AE-D14E73626F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8271" y="4205898"/>
            <a:ext cx="5328250" cy="1598475"/>
          </a:xfrm>
          <a:prstGeom prst="rect">
            <a:avLst/>
          </a:prstGeom>
          <a:effectLst>
            <a:softEdge rad="1143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76AD519-E01F-5BD0-0B19-7070EC4F1937}"/>
              </a:ext>
            </a:extLst>
          </p:cNvPr>
          <p:cNvSpPr txBox="1"/>
          <p:nvPr/>
        </p:nvSpPr>
        <p:spPr>
          <a:xfrm>
            <a:off x="852996" y="5768827"/>
            <a:ext cx="6094070" cy="2182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Source: Classification of Visual and Non-visual Learners Using Electroencephalographic Alpha and Gamma Activities </a:t>
            </a:r>
            <a:endParaRPr lang="en-CA" sz="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18515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toy house with a red door&#10;&#10;Description automatically generated">
            <a:extLst>
              <a:ext uri="{FF2B5EF4-FFF2-40B4-BE49-F238E27FC236}">
                <a16:creationId xmlns:a16="http://schemas.microsoft.com/office/drawing/2014/main" id="{7B7D6839-DA45-25DA-6E5E-F4022853D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835" y="3252547"/>
            <a:ext cx="4944165" cy="3439005"/>
          </a:xfrm>
          <a:prstGeom prst="rect">
            <a:avLst/>
          </a:prstGeom>
        </p:spPr>
      </p:pic>
      <p:pic>
        <p:nvPicPr>
          <p:cNvPr id="4" name="Picture 3" descr="A pile of colorful blocks&#10;&#10;Description automatically generated">
            <a:extLst>
              <a:ext uri="{FF2B5EF4-FFF2-40B4-BE49-F238E27FC236}">
                <a16:creationId xmlns:a16="http://schemas.microsoft.com/office/drawing/2014/main" id="{EF246C52-0088-8CD1-CCC5-EB93258384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279" y="261782"/>
            <a:ext cx="3272196" cy="1414511"/>
          </a:xfrm>
          <a:prstGeom prst="rect">
            <a:avLst/>
          </a:prstGeom>
        </p:spPr>
      </p:pic>
      <p:pic>
        <p:nvPicPr>
          <p:cNvPr id="6" name="Picture 5" descr="A close-up of several colorful blocks&#10;&#10;Description automatically generated">
            <a:extLst>
              <a:ext uri="{FF2B5EF4-FFF2-40B4-BE49-F238E27FC236}">
                <a16:creationId xmlns:a16="http://schemas.microsoft.com/office/drawing/2014/main" id="{BCAFFB26-BBCE-6BD9-9831-03213ADC8C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298" y="1575146"/>
            <a:ext cx="3221702" cy="1104760"/>
          </a:xfrm>
          <a:prstGeom prst="rect">
            <a:avLst/>
          </a:prstGeom>
        </p:spPr>
      </p:pic>
      <p:pic>
        <p:nvPicPr>
          <p:cNvPr id="8" name="Picture 7" descr="A group of colorful blocks&#10;&#10;Description automatically generated">
            <a:extLst>
              <a:ext uri="{FF2B5EF4-FFF2-40B4-BE49-F238E27FC236}">
                <a16:creationId xmlns:a16="http://schemas.microsoft.com/office/drawing/2014/main" id="{9FCE6104-9D56-E09F-37B9-87AF0B739D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7692" y="2810578"/>
            <a:ext cx="3401322" cy="1104760"/>
          </a:xfrm>
          <a:prstGeom prst="rect">
            <a:avLst/>
          </a:prstGeom>
        </p:spPr>
      </p:pic>
      <p:pic>
        <p:nvPicPr>
          <p:cNvPr id="10" name="Picture 9" descr="A graph of different colored blocks&#10;&#10;Description automatically generated with medium confidence">
            <a:extLst>
              <a:ext uri="{FF2B5EF4-FFF2-40B4-BE49-F238E27FC236}">
                <a16:creationId xmlns:a16="http://schemas.microsoft.com/office/drawing/2014/main" id="{53C85DE0-072B-D2C1-FD66-5B41C702AB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1040" y="4218872"/>
            <a:ext cx="3623655" cy="1337965"/>
          </a:xfrm>
          <a:prstGeom prst="rect">
            <a:avLst/>
          </a:prstGeom>
        </p:spPr>
      </p:pic>
      <p:sp>
        <p:nvSpPr>
          <p:cNvPr id="14" name="Arrow: Circular 13">
            <a:extLst>
              <a:ext uri="{FF2B5EF4-FFF2-40B4-BE49-F238E27FC236}">
                <a16:creationId xmlns:a16="http://schemas.microsoft.com/office/drawing/2014/main" id="{3679971E-A2FB-18F4-2009-083A92432BFE}"/>
              </a:ext>
            </a:extLst>
          </p:cNvPr>
          <p:cNvSpPr/>
          <p:nvPr/>
        </p:nvSpPr>
        <p:spPr>
          <a:xfrm>
            <a:off x="3115072" y="788670"/>
            <a:ext cx="902970" cy="1104760"/>
          </a:xfrm>
          <a:prstGeom prst="circular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5" name="Arrow: Circular 14">
            <a:extLst>
              <a:ext uri="{FF2B5EF4-FFF2-40B4-BE49-F238E27FC236}">
                <a16:creationId xmlns:a16="http://schemas.microsoft.com/office/drawing/2014/main" id="{15C16D58-CAF2-AEAD-8F5B-FE0CC952122A}"/>
              </a:ext>
            </a:extLst>
          </p:cNvPr>
          <p:cNvSpPr/>
          <p:nvPr/>
        </p:nvSpPr>
        <p:spPr>
          <a:xfrm>
            <a:off x="5901865" y="1861467"/>
            <a:ext cx="902970" cy="1104760"/>
          </a:xfrm>
          <a:prstGeom prst="circular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6" name="Arrow: Circular 15">
            <a:extLst>
              <a:ext uri="{FF2B5EF4-FFF2-40B4-BE49-F238E27FC236}">
                <a16:creationId xmlns:a16="http://schemas.microsoft.com/office/drawing/2014/main" id="{21CAED55-87D4-2AE2-D1E7-064FDC9081EE}"/>
              </a:ext>
            </a:extLst>
          </p:cNvPr>
          <p:cNvSpPr/>
          <p:nvPr/>
        </p:nvSpPr>
        <p:spPr>
          <a:xfrm>
            <a:off x="9211747" y="3036640"/>
            <a:ext cx="902970" cy="1104760"/>
          </a:xfrm>
          <a:prstGeom prst="circular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18" name="Arrow: Bent 17">
            <a:extLst>
              <a:ext uri="{FF2B5EF4-FFF2-40B4-BE49-F238E27FC236}">
                <a16:creationId xmlns:a16="http://schemas.microsoft.com/office/drawing/2014/main" id="{EE7129F7-5D14-9DFF-22B3-9F6057C6CD8B}"/>
              </a:ext>
            </a:extLst>
          </p:cNvPr>
          <p:cNvSpPr/>
          <p:nvPr/>
        </p:nvSpPr>
        <p:spPr>
          <a:xfrm rot="10800000">
            <a:off x="7022002" y="5556837"/>
            <a:ext cx="1771650" cy="774021"/>
          </a:xfrm>
          <a:prstGeom prst="bent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>
              <a:solidFill>
                <a:schemeClr val="tx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D5918B-EDC5-A7BE-6419-335C50DAAF4B}"/>
              </a:ext>
            </a:extLst>
          </p:cNvPr>
          <p:cNvSpPr txBox="1"/>
          <p:nvPr/>
        </p:nvSpPr>
        <p:spPr>
          <a:xfrm>
            <a:off x="259280" y="6565135"/>
            <a:ext cx="2855792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>
                <a:hlinkClick r:id="rId8"/>
              </a:rPr>
              <a:t>Source: Maxime </a:t>
            </a:r>
            <a:r>
              <a:rPr lang="fr-FR" sz="800" dirty="0" err="1">
                <a:hlinkClick r:id="rId8"/>
              </a:rPr>
              <a:t>Hupe</a:t>
            </a:r>
            <a:r>
              <a:rPr lang="fr-FR" sz="800" dirty="0">
                <a:hlinkClick r:id="rId8"/>
              </a:rPr>
              <a:t> Post | LinkedIn</a:t>
            </a:r>
            <a:endParaRPr lang="en-CA" sz="800" dirty="0"/>
          </a:p>
        </p:txBody>
      </p:sp>
    </p:spTree>
    <p:extLst>
      <p:ext uri="{BB962C8B-B14F-4D97-AF65-F5344CB8AC3E}">
        <p14:creationId xmlns:p14="http://schemas.microsoft.com/office/powerpoint/2010/main" val="421233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6BC03-0492-F279-AAF2-CABE6C0C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615553"/>
          </a:xfrm>
        </p:spPr>
        <p:txBody>
          <a:bodyPr/>
          <a:lstStyle/>
          <a:p>
            <a:r>
              <a:rPr lang="en-US" sz="4000" b="1" dirty="0">
                <a:effectLst/>
                <a:latin typeface="Aptos ExtraBold" panose="020B0004020202020204" pitchFamily="34" charset="0"/>
                <a:ea typeface="ADLaM Display" panose="02010000000000000000" pitchFamily="2" charset="0"/>
                <a:cs typeface="ADLaM Display" panose="02010000000000000000" pitchFamily="2" charset="0"/>
              </a:rPr>
              <a:t>Why are Infographics So Effective?</a:t>
            </a:r>
            <a:endParaRPr lang="en-CA" sz="4000" b="1" dirty="0">
              <a:latin typeface="Aptos ExtraBold" panose="020B0004020202020204" pitchFamily="34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graphicFrame>
        <p:nvGraphicFramePr>
          <p:cNvPr id="31" name="Diagram 30">
            <a:extLst>
              <a:ext uri="{FF2B5EF4-FFF2-40B4-BE49-F238E27FC236}">
                <a16:creationId xmlns:a16="http://schemas.microsoft.com/office/drawing/2014/main" id="{EA04049B-5ADB-53B1-BD2F-F0F29A2DB4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587943"/>
              </p:ext>
            </p:extLst>
          </p:nvPr>
        </p:nvGraphicFramePr>
        <p:xfrm>
          <a:off x="2648676" y="5562370"/>
          <a:ext cx="4564284" cy="675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B6810592-6523-5F41-7A4C-FBD984B732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7850123"/>
              </p:ext>
            </p:extLst>
          </p:nvPr>
        </p:nvGraphicFramePr>
        <p:xfrm>
          <a:off x="2605269" y="1385549"/>
          <a:ext cx="6981462" cy="6155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9" name="Diagram 28">
            <a:extLst>
              <a:ext uri="{FF2B5EF4-FFF2-40B4-BE49-F238E27FC236}">
                <a16:creationId xmlns:a16="http://schemas.microsoft.com/office/drawing/2014/main" id="{A5E1B149-22A6-8EB8-F5EB-5D10962804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4576959"/>
              </p:ext>
            </p:extLst>
          </p:nvPr>
        </p:nvGraphicFramePr>
        <p:xfrm>
          <a:off x="2648676" y="2842465"/>
          <a:ext cx="6094070" cy="494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30" name="Diagram 29">
            <a:extLst>
              <a:ext uri="{FF2B5EF4-FFF2-40B4-BE49-F238E27FC236}">
                <a16:creationId xmlns:a16="http://schemas.microsoft.com/office/drawing/2014/main" id="{7DC585F3-94C0-60FB-9129-C15BDA9F6F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977125"/>
              </p:ext>
            </p:extLst>
          </p:nvPr>
        </p:nvGraphicFramePr>
        <p:xfrm>
          <a:off x="2674716" y="4278839"/>
          <a:ext cx="7373074" cy="4942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pSp>
        <p:nvGrpSpPr>
          <p:cNvPr id="39" name="Group 38">
            <a:extLst>
              <a:ext uri="{FF2B5EF4-FFF2-40B4-BE49-F238E27FC236}">
                <a16:creationId xmlns:a16="http://schemas.microsoft.com/office/drawing/2014/main" id="{A8724110-5AEE-10B7-1C5A-53F64DB40B1A}"/>
              </a:ext>
            </a:extLst>
          </p:cNvPr>
          <p:cNvGrpSpPr/>
          <p:nvPr/>
        </p:nvGrpSpPr>
        <p:grpSpPr>
          <a:xfrm>
            <a:off x="953945" y="1155997"/>
            <a:ext cx="1119854" cy="1020041"/>
            <a:chOff x="705089" y="979123"/>
            <a:chExt cx="1368710" cy="1196915"/>
          </a:xfrm>
        </p:grpSpPr>
        <p:sp>
          <p:nvSpPr>
            <p:cNvPr id="35" name="Flowchart: Connector 34">
              <a:extLst>
                <a:ext uri="{FF2B5EF4-FFF2-40B4-BE49-F238E27FC236}">
                  <a16:creationId xmlns:a16="http://schemas.microsoft.com/office/drawing/2014/main" id="{83E92B30-E3FF-AF08-EA4D-075D379298D1}"/>
                </a:ext>
              </a:extLst>
            </p:cNvPr>
            <p:cNvSpPr/>
            <p:nvPr/>
          </p:nvSpPr>
          <p:spPr>
            <a:xfrm>
              <a:off x="705089" y="979123"/>
              <a:ext cx="1368710" cy="1196915"/>
            </a:xfrm>
            <a:prstGeom prst="flowChartConnector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11" name="Graphic 10" descr="Marketing with solid fill">
              <a:extLst>
                <a:ext uri="{FF2B5EF4-FFF2-40B4-BE49-F238E27FC236}">
                  <a16:creationId xmlns:a16="http://schemas.microsoft.com/office/drawing/2014/main" id="{AF81C1F4-73F6-52F2-C28D-23864F914D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978055" y="1088013"/>
              <a:ext cx="1048984" cy="1048984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D9B770B-9200-87A6-574E-341A4E23E75B}"/>
              </a:ext>
            </a:extLst>
          </p:cNvPr>
          <p:cNvGrpSpPr/>
          <p:nvPr/>
        </p:nvGrpSpPr>
        <p:grpSpPr>
          <a:xfrm>
            <a:off x="978054" y="4018473"/>
            <a:ext cx="1119853" cy="1020041"/>
            <a:chOff x="729198" y="3887899"/>
            <a:chExt cx="1368710" cy="1196915"/>
          </a:xfrm>
        </p:grpSpPr>
        <p:sp>
          <p:nvSpPr>
            <p:cNvPr id="33" name="Flowchart: Connector 32">
              <a:extLst>
                <a:ext uri="{FF2B5EF4-FFF2-40B4-BE49-F238E27FC236}">
                  <a16:creationId xmlns:a16="http://schemas.microsoft.com/office/drawing/2014/main" id="{5A7F67F7-08AC-066D-CF20-CC78DF4442C8}"/>
                </a:ext>
              </a:extLst>
            </p:cNvPr>
            <p:cNvSpPr/>
            <p:nvPr/>
          </p:nvSpPr>
          <p:spPr>
            <a:xfrm>
              <a:off x="729198" y="3887899"/>
              <a:ext cx="1368710" cy="1196915"/>
            </a:xfrm>
            <a:prstGeom prst="flowChartConnector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1" name="Graphic 20" descr="Brainstorm with solid fill">
              <a:extLst>
                <a:ext uri="{FF2B5EF4-FFF2-40B4-BE49-F238E27FC236}">
                  <a16:creationId xmlns:a16="http://schemas.microsoft.com/office/drawing/2014/main" id="{4D931377-D7A2-67B7-F0EF-3E46AA8EE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1001203" y="4032303"/>
              <a:ext cx="914400" cy="9144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A1CF65F-169C-4311-7CA5-A27F422B9AC4}"/>
              </a:ext>
            </a:extLst>
          </p:cNvPr>
          <p:cNvGrpSpPr/>
          <p:nvPr/>
        </p:nvGrpSpPr>
        <p:grpSpPr>
          <a:xfrm>
            <a:off x="972755" y="2488558"/>
            <a:ext cx="1119853" cy="1104387"/>
            <a:chOff x="723899" y="2267644"/>
            <a:chExt cx="1368710" cy="1279002"/>
          </a:xfrm>
        </p:grpSpPr>
        <p:sp>
          <p:nvSpPr>
            <p:cNvPr id="34" name="Flowchart: Connector 33">
              <a:extLst>
                <a:ext uri="{FF2B5EF4-FFF2-40B4-BE49-F238E27FC236}">
                  <a16:creationId xmlns:a16="http://schemas.microsoft.com/office/drawing/2014/main" id="{A7815AC8-DBE4-B6D0-1452-E51318E07ADD}"/>
                </a:ext>
              </a:extLst>
            </p:cNvPr>
            <p:cNvSpPr/>
            <p:nvPr/>
          </p:nvSpPr>
          <p:spPr>
            <a:xfrm>
              <a:off x="723899" y="2339276"/>
              <a:ext cx="1368710" cy="1196915"/>
            </a:xfrm>
            <a:prstGeom prst="flowChartConnector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 dirty="0"/>
            </a:p>
          </p:txBody>
        </p:sp>
        <p:pic>
          <p:nvPicPr>
            <p:cNvPr id="23" name="Graphic 22" descr="Group brainstorm with solid fill">
              <a:extLst>
                <a:ext uri="{FF2B5EF4-FFF2-40B4-BE49-F238E27FC236}">
                  <a16:creationId xmlns:a16="http://schemas.microsoft.com/office/drawing/2014/main" id="{2D72FF45-5CAE-D1D9-9504-EBF8200D58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768753" y="2267644"/>
              <a:ext cx="1279002" cy="1279002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348FF95-D537-B9EA-CF70-2652702C1A1C}"/>
              </a:ext>
            </a:extLst>
          </p:cNvPr>
          <p:cNvGrpSpPr/>
          <p:nvPr/>
        </p:nvGrpSpPr>
        <p:grpSpPr>
          <a:xfrm>
            <a:off x="975162" y="5484930"/>
            <a:ext cx="1119853" cy="1020041"/>
            <a:chOff x="726306" y="5111286"/>
            <a:chExt cx="1368710" cy="1196915"/>
          </a:xfrm>
        </p:grpSpPr>
        <p:sp>
          <p:nvSpPr>
            <p:cNvPr id="32" name="Flowchart: Connector 31">
              <a:extLst>
                <a:ext uri="{FF2B5EF4-FFF2-40B4-BE49-F238E27FC236}">
                  <a16:creationId xmlns:a16="http://schemas.microsoft.com/office/drawing/2014/main" id="{43F3AC43-F6E4-1966-880F-013AA3367F7C}"/>
                </a:ext>
              </a:extLst>
            </p:cNvPr>
            <p:cNvSpPr>
              <a:spLocks/>
            </p:cNvSpPr>
            <p:nvPr/>
          </p:nvSpPr>
          <p:spPr>
            <a:xfrm>
              <a:off x="726306" y="5111286"/>
              <a:ext cx="1368710" cy="1196915"/>
            </a:xfrm>
            <a:prstGeom prst="flowChartConnector">
              <a:avLst/>
            </a:prstGeom>
            <a:ln w="76200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27" name="Graphic 26" descr="Thumbs up sign with solid fill">
              <a:extLst>
                <a:ext uri="{FF2B5EF4-FFF2-40B4-BE49-F238E27FC236}">
                  <a16:creationId xmlns:a16="http://schemas.microsoft.com/office/drawing/2014/main" id="{17191AD0-0056-F6C1-AF45-0179F3ACC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951054" y="5180736"/>
              <a:ext cx="91440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06605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erson in a green suit pointing at a whiteboard&#10;&#10;Description automatically generated">
            <a:extLst>
              <a:ext uri="{FF2B5EF4-FFF2-40B4-BE49-F238E27FC236}">
                <a16:creationId xmlns:a16="http://schemas.microsoft.com/office/drawing/2014/main" id="{FFB94B6D-4D4F-1C72-E33C-30C9D9529F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9095" y="898513"/>
            <a:ext cx="7552578" cy="4920619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3CC0A81-DF6C-4AD4-B3C7-996E477624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0381"/>
            <a:ext cx="10972800" cy="615553"/>
          </a:xfrm>
        </p:spPr>
        <p:txBody>
          <a:bodyPr/>
          <a:lstStyle/>
          <a:p>
            <a:r>
              <a:rPr lang="en-CA" sz="4000" b="1" dirty="0">
                <a:latin typeface="Aptos ExtraBold" panose="020B0004020202020204" pitchFamily="34" charset="0"/>
              </a:rPr>
              <a:t>Boundary Spanning Tools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60E44-AD7B-4813-9992-05010B1A7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9463" y="4420604"/>
            <a:ext cx="5362937" cy="1538883"/>
          </a:xfrm>
        </p:spPr>
        <p:txBody>
          <a:bodyPr/>
          <a:lstStyle/>
          <a:p>
            <a:r>
              <a:rPr lang="en-CA" sz="2000" dirty="0">
                <a:latin typeface="Arial" panose="020B0604020202020204" pitchFamily="34" charset="0"/>
                <a:cs typeface="Arial" panose="020B0604020202020204" pitchFamily="34" charset="0"/>
              </a:rPr>
              <a:t>Across a variety of mediums: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Monthly, Quarterly &amp; Annual Reporting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Newsletters &amp; Stakeholder Updates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Workshops &amp; Presentations </a:t>
            </a:r>
          </a:p>
          <a:p>
            <a:pPr marL="342900" indent="-342900">
              <a:buSzPct val="150000"/>
              <a:buFont typeface="Arial" panose="020B0604020202020204" pitchFamily="34" charset="0"/>
              <a:buChar char="•"/>
            </a:pPr>
            <a:r>
              <a:rPr lang="en-CA" sz="20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rPr>
              <a:t>Websites &amp; Social Media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9A79CD6-47B3-5C64-BB44-B238C3BB79C2}"/>
              </a:ext>
            </a:extLst>
          </p:cNvPr>
          <p:cNvSpPr txBox="1"/>
          <p:nvPr/>
        </p:nvSpPr>
        <p:spPr>
          <a:xfrm>
            <a:off x="688291" y="1740891"/>
            <a:ext cx="2940804" cy="13930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lnSpc>
                <a:spcPct val="107000"/>
              </a:lnSpc>
              <a:buFont typeface="Symbol" panose="05050102010706020507" pitchFamily="18" charset="2"/>
              <a:buNone/>
            </a:pPr>
            <a:r>
              <a:rPr lang="en-CA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They can be used for: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Monitoring </a:t>
            </a:r>
            <a:endParaRPr lang="en-CA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Evaluation</a:t>
            </a:r>
            <a:endParaRPr lang="en-CA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CA" sz="20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Learning  </a:t>
            </a:r>
            <a:endParaRPr lang="en-CA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9448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64C58-FCF0-C10D-9314-0426F9011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03" y="640723"/>
            <a:ext cx="10972800" cy="492443"/>
          </a:xfrm>
        </p:spPr>
        <p:txBody>
          <a:bodyPr/>
          <a:lstStyle/>
          <a:p>
            <a:r>
              <a:rPr lang="en-US" sz="3200" b="1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to Create Infographics that Tell Compelling Stories</a:t>
            </a:r>
            <a:endParaRPr lang="en-CA" sz="3200" dirty="0">
              <a:latin typeface="Aptos ExtraBold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5F6950-5EFC-4A05-CE30-3F5BE278BE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07820"/>
            <a:ext cx="5987970" cy="4954561"/>
          </a:xfrm>
        </p:spPr>
        <p:txBody>
          <a:bodyPr/>
          <a:lstStyle/>
          <a:p>
            <a:pPr marL="0" lvl="0" indent="0">
              <a:lnSpc>
                <a:spcPct val="107000"/>
              </a:lnSpc>
              <a:spcAft>
                <a:spcPts val="1200"/>
              </a:spcAft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fascinating narrative is the cornerstone of a great storytelling infographic:</a:t>
            </a:r>
            <a:endParaRPr lang="en-CA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ct val="125000"/>
              <a:buFont typeface="Wingdings 3" panose="05040102010807070707" pitchFamily="18" charset="2"/>
              <a:buChar char=""/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Think about your intended audience</a:t>
            </a:r>
            <a:endParaRPr lang="en-CA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ct val="125000"/>
              <a:buFont typeface="Wingdings 3" panose="05040102010807070707" pitchFamily="18" charset="2"/>
              <a:buChar char=""/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What’s the point you’re </a:t>
            </a:r>
            <a:r>
              <a:rPr lang="en-US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trying </a:t>
            </a: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 get across</a:t>
            </a:r>
            <a:endParaRPr lang="en-CA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600"/>
              </a:spcAft>
              <a:buSzPct val="125000"/>
              <a:buFont typeface="Wingdings 3" panose="05040102010807070707" pitchFamily="18" charset="2"/>
              <a:buChar char=""/>
            </a:pPr>
            <a:r>
              <a:rPr lang="en-US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Emphasize the problem you’re trying </a:t>
            </a:r>
            <a:br>
              <a:rPr lang="en-US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to resolve or challenge to overcome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ct val="125000"/>
              <a:buFont typeface="Wingdings 3" panose="05040102010807070707" pitchFamily="18" charset="2"/>
              <a:buChar char=""/>
            </a:pPr>
            <a:r>
              <a:rPr lang="en-US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Include milestones, triumphs or </a:t>
            </a:r>
            <a:br>
              <a:rPr lang="en-US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journey to getting there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ct val="125000"/>
              <a:buFont typeface="Wingdings 3" panose="05040102010807070707" pitchFamily="18" charset="2"/>
              <a:buChar char=""/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Review templates </a:t>
            </a:r>
            <a:r>
              <a:rPr lang="en-US" sz="2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 inspiration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ct val="125000"/>
              <a:buFont typeface="Wingdings 3" panose="05040102010807070707" pitchFamily="18" charset="2"/>
              <a:buChar char=""/>
            </a:pP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Formulate your ideas around the preferred </a:t>
            </a:r>
            <a:b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options </a:t>
            </a:r>
            <a:endParaRPr lang="en-CA" sz="22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pic>
        <p:nvPicPr>
          <p:cNvPr id="10" name="Graphic 9" descr="Puzzle pieces with solid fill">
            <a:extLst>
              <a:ext uri="{FF2B5EF4-FFF2-40B4-BE49-F238E27FC236}">
                <a16:creationId xmlns:a16="http://schemas.microsoft.com/office/drawing/2014/main" id="{27B05043-A14A-E75D-C735-153A1C5F3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8784" y="987030"/>
            <a:ext cx="4651094" cy="465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844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AD8F1-DE91-BF54-1275-5836CB1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615553"/>
          </a:xfrm>
        </p:spPr>
        <p:txBody>
          <a:bodyPr/>
          <a:lstStyle/>
          <a:p>
            <a:r>
              <a:rPr lang="en-CA" sz="4000" b="1" dirty="0">
                <a:latin typeface="Aptos ExtraBold" panose="020B0004020202020204" pitchFamily="34" charset="0"/>
                <a:cs typeface="Arial" panose="020B0604020202020204" pitchFamily="34" charset="0"/>
              </a:rPr>
              <a:t>Story Telling and the Theory of Change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89A39C-962B-DF41-A967-428A6AFAA6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399" y="1248077"/>
            <a:ext cx="4475090" cy="1667636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Theory of Change is a</a:t>
            </a:r>
            <a:r>
              <a:rPr lang="en-CA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tool to help describe: </a:t>
            </a:r>
            <a:endParaRPr lang="en-C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CA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need </a:t>
            </a:r>
            <a:endParaRPr lang="en-C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CA" sz="1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he change, and </a:t>
            </a:r>
            <a:endParaRPr lang="en-C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CA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plan to do it</a:t>
            </a:r>
            <a:endParaRPr lang="en-CA" sz="1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dirty="0"/>
          </a:p>
        </p:txBody>
      </p:sp>
      <p:pic>
        <p:nvPicPr>
          <p:cNvPr id="6" name="Picture 5" descr="A diagram of a strategy&#10;&#10;Description automatically generated with medium confidence">
            <a:extLst>
              <a:ext uri="{FF2B5EF4-FFF2-40B4-BE49-F238E27FC236}">
                <a16:creationId xmlns:a16="http://schemas.microsoft.com/office/drawing/2014/main" id="{2B676D79-D946-7B8A-4E3F-2AB64386F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97" y="3211830"/>
            <a:ext cx="5992625" cy="3371850"/>
          </a:xfrm>
          <a:prstGeom prst="rect">
            <a:avLst/>
          </a:prstGeom>
        </p:spPr>
      </p:pic>
      <p:pic>
        <p:nvPicPr>
          <p:cNvPr id="8" name="Picture 7" descr="A diagram of a company&#10;&#10;Description automatically generated">
            <a:extLst>
              <a:ext uri="{FF2B5EF4-FFF2-40B4-BE49-F238E27FC236}">
                <a16:creationId xmlns:a16="http://schemas.microsoft.com/office/drawing/2014/main" id="{57E58A5C-4F30-1E07-5898-61C5BF165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4509" y="1585730"/>
            <a:ext cx="5706297" cy="32118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B1EDF95-6B05-D533-9DC2-577CB48E4DF1}"/>
              </a:ext>
            </a:extLst>
          </p:cNvPr>
          <p:cNvSpPr txBox="1"/>
          <p:nvPr/>
        </p:nvSpPr>
        <p:spPr>
          <a:xfrm>
            <a:off x="7222602" y="5505954"/>
            <a:ext cx="364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800" dirty="0">
                <a:latin typeface="Arial" panose="020B0604020202020204" pitchFamily="34" charset="0"/>
                <a:cs typeface="Arial" panose="020B0604020202020204" pitchFamily="34" charset="0"/>
              </a:rPr>
              <a:t>We all have great stories to tell!</a:t>
            </a:r>
          </a:p>
        </p:txBody>
      </p:sp>
    </p:spTree>
    <p:extLst>
      <p:ext uri="{BB962C8B-B14F-4D97-AF65-F5344CB8AC3E}">
        <p14:creationId xmlns:p14="http://schemas.microsoft.com/office/powerpoint/2010/main" val="2738514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2"/>
          <p:cNvGrpSpPr/>
          <p:nvPr/>
        </p:nvGrpSpPr>
        <p:grpSpPr>
          <a:xfrm>
            <a:off x="0" y="0"/>
            <a:ext cx="12192000" cy="6857998"/>
            <a:chOff x="0" y="0"/>
            <a:chExt cx="12192000" cy="6857998"/>
          </a:xfrm>
        </p:grpSpPr>
        <p:pic>
          <p:nvPicPr>
            <p:cNvPr id="104" name="Google Shape;104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867150" y="0"/>
              <a:ext cx="8324850" cy="68579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0" y="0"/>
              <a:ext cx="3914774" cy="6857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" name="Google Shape;106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0668000" y="5619750"/>
              <a:ext cx="1247775" cy="828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" name="Google Shape;107;p2"/>
          <p:cNvSpPr txBox="1"/>
          <p:nvPr/>
        </p:nvSpPr>
        <p:spPr>
          <a:xfrm>
            <a:off x="4250944" y="6491287"/>
            <a:ext cx="2325370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By Rutendo Sanganza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"/>
          <p:cNvSpPr txBox="1"/>
          <p:nvPr/>
        </p:nvSpPr>
        <p:spPr>
          <a:xfrm>
            <a:off x="665480" y="6448107"/>
            <a:ext cx="2455545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By Chataya Holy Singer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2"/>
          <p:cNvSpPr txBox="1"/>
          <p:nvPr/>
        </p:nvSpPr>
        <p:spPr>
          <a:xfrm>
            <a:off x="9567291" y="6468427"/>
            <a:ext cx="1981835" cy="300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By Jeena Leigh Hill</a:t>
            </a:r>
            <a:endParaRPr sz="18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2"/>
          <p:cNvSpPr/>
          <p:nvPr/>
        </p:nvSpPr>
        <p:spPr>
          <a:xfrm>
            <a:off x="0" y="5314950"/>
            <a:ext cx="12192000" cy="1543050"/>
          </a:xfrm>
          <a:custGeom>
            <a:avLst/>
            <a:gdLst/>
            <a:ahLst/>
            <a:cxnLst/>
            <a:rect l="l" t="t" r="r" b="b"/>
            <a:pathLst>
              <a:path w="12192000" h="1543050" extrusionOk="0">
                <a:moveTo>
                  <a:pt x="12192000" y="0"/>
                </a:moveTo>
                <a:lnTo>
                  <a:pt x="0" y="0"/>
                </a:lnTo>
                <a:lnTo>
                  <a:pt x="0" y="1543046"/>
                </a:lnTo>
                <a:lnTo>
                  <a:pt x="12192000" y="1543046"/>
                </a:lnTo>
                <a:lnTo>
                  <a:pt x="12192000" y="0"/>
                </a:lnTo>
                <a:close/>
              </a:path>
            </a:pathLst>
          </a:custGeom>
          <a:solidFill>
            <a:srgbClr val="000000">
              <a:alpha val="38431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1" name="Google Shape;111;p2"/>
          <p:cNvSpPr txBox="1"/>
          <p:nvPr/>
        </p:nvSpPr>
        <p:spPr>
          <a:xfrm>
            <a:off x="1855851" y="5485447"/>
            <a:ext cx="9693275" cy="8496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5400" b="1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Gratitude and Commitment</a:t>
            </a:r>
            <a:endParaRPr sz="54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21A68-9F20-C1FE-CD0F-C071F667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79" y="1065272"/>
            <a:ext cx="10972800" cy="892552"/>
          </a:xfrm>
        </p:spPr>
        <p:txBody>
          <a:bodyPr/>
          <a:lstStyle/>
          <a:p>
            <a:r>
              <a:rPr lang="en-US" sz="4000" b="1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Elements of a Great Story</a:t>
            </a:r>
            <a:br>
              <a:rPr lang="en-CA" sz="18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CA" dirty="0">
              <a:latin typeface="Aptos ExtraBold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0BED1F-D187-379F-C327-81E38AD3B3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279" y="2152870"/>
            <a:ext cx="6353293" cy="4207562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Follows a distinct path or storyline </a:t>
            </a:r>
            <a:endParaRPr lang="en-CA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title and short introduction </a:t>
            </a:r>
            <a:endParaRPr lang="en-CA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flow and cohesion</a:t>
            </a:r>
            <a:endParaRPr lang="en-CA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sz="22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Plotline or journey map</a:t>
            </a:r>
            <a:endParaRPr lang="en-CA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CA" sz="2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Pull your</a:t>
            </a:r>
            <a:r>
              <a:rPr lang="en-CA" sz="22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CA" sz="2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data</a:t>
            </a:r>
            <a:r>
              <a:rPr lang="en-CA" sz="22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create a wireframe</a:t>
            </a:r>
            <a:endParaRPr lang="en-CA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CA" sz="22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Build your story around that, fill in the blanks</a:t>
            </a:r>
            <a:endParaRPr lang="en-CA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CA" sz="22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Create the connection and logical flow</a:t>
            </a:r>
            <a:endParaRPr lang="en-CA" sz="2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n-CA" sz="22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satisfying conclusion (where </a:t>
            </a:r>
            <a:r>
              <a:rPr lang="en-CA" sz="2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applicable) </a:t>
            </a: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n-CA" sz="22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Call to action (where applicable)</a:t>
            </a:r>
            <a:endParaRPr lang="en-CA" sz="22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n-CA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010EBAD-BE13-94A4-2119-505B80F386DD}"/>
              </a:ext>
            </a:extLst>
          </p:cNvPr>
          <p:cNvGrpSpPr/>
          <p:nvPr/>
        </p:nvGrpSpPr>
        <p:grpSpPr>
          <a:xfrm>
            <a:off x="7143508" y="1166872"/>
            <a:ext cx="4010990" cy="4428404"/>
            <a:chOff x="6958313" y="1012422"/>
            <a:chExt cx="4010990" cy="4428404"/>
          </a:xfrm>
        </p:grpSpPr>
        <p:pic>
          <p:nvPicPr>
            <p:cNvPr id="5" name="Graphic 4" descr="Highway scene with solid fill">
              <a:extLst>
                <a:ext uri="{FF2B5EF4-FFF2-40B4-BE49-F238E27FC236}">
                  <a16:creationId xmlns:a16="http://schemas.microsoft.com/office/drawing/2014/main" id="{5C90FDD5-D863-9871-9E99-D275C418E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58313" y="1012422"/>
              <a:ext cx="4010990" cy="4010990"/>
            </a:xfrm>
            <a:prstGeom prst="rect">
              <a:avLst/>
            </a:prstGeom>
          </p:spPr>
        </p:pic>
        <p:pic>
          <p:nvPicPr>
            <p:cNvPr id="6" name="Graphic 5" descr="Hike with solid fill">
              <a:extLst>
                <a:ext uri="{FF2B5EF4-FFF2-40B4-BE49-F238E27FC236}">
                  <a16:creationId xmlns:a16="http://schemas.microsoft.com/office/drawing/2014/main" id="{CD91CBA7-4D04-807F-E717-AF5955C4A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9016676" y="4526426"/>
              <a:ext cx="937550" cy="914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97757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7FCBBF0-30FC-9453-778A-1265837BED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1129851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114D06E4-A5F8-86A2-E26C-772F3216B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615553"/>
          </a:xfrm>
        </p:spPr>
        <p:txBody>
          <a:bodyPr/>
          <a:lstStyle/>
          <a:p>
            <a:r>
              <a:rPr lang="en-CA" sz="4000" b="1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Bringing it all Together</a:t>
            </a:r>
            <a:endParaRPr lang="en-CA" sz="4000" dirty="0">
              <a:latin typeface="Aptos ExtraBold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186B66-1D95-0A12-D00F-781CD14D0D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8220" y="4730314"/>
            <a:ext cx="2383742" cy="1565044"/>
          </a:xfrm>
        </p:spPr>
        <p:txBody>
          <a:bodyPr/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en-US" sz="18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Choose data that strengthens your story &amp; emphasizes 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your impact</a:t>
            </a:r>
            <a:endParaRPr lang="en-CA" sz="18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dirty="0">
              <a:solidFill>
                <a:srgbClr val="C0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985AABF-91A5-F38C-4DF4-4CA240D78B12}"/>
              </a:ext>
            </a:extLst>
          </p:cNvPr>
          <p:cNvSpPr txBox="1"/>
          <p:nvPr/>
        </p:nvSpPr>
        <p:spPr>
          <a:xfrm>
            <a:off x="2512671" y="1345164"/>
            <a:ext cx="204228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lang="en-US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elatable to evoke empathy &amp; connection </a:t>
            </a:r>
          </a:p>
          <a:p>
            <a:endParaRPr lang="en-CA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1B7611-2C51-3AD9-684A-B16CB5F65724}"/>
              </a:ext>
            </a:extLst>
          </p:cNvPr>
          <p:cNvSpPr txBox="1"/>
          <p:nvPr/>
        </p:nvSpPr>
        <p:spPr>
          <a:xfrm>
            <a:off x="7957596" y="3125704"/>
            <a:ext cx="1791182" cy="1063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stablishes credibility </a:t>
            </a:r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</a:t>
            </a:r>
            <a:r>
              <a:rPr lang="en-US" sz="20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depth</a:t>
            </a:r>
            <a:endParaRPr lang="en-CA" sz="20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3424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9082B-B196-40F1-5801-8F85EB2F2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82664"/>
            <a:ext cx="10972800" cy="892552"/>
          </a:xfrm>
        </p:spPr>
        <p:txBody>
          <a:bodyPr/>
          <a:lstStyle/>
          <a:p>
            <a:r>
              <a:rPr lang="en-US" sz="4000" b="1" dirty="0"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Makings</a:t>
            </a:r>
            <a:r>
              <a:rPr lang="en-US" sz="4000" b="1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a Great Infographic</a:t>
            </a:r>
            <a:br>
              <a:rPr lang="en-CA" sz="1800" dirty="0">
                <a:effectLst/>
                <a:latin typeface="Aptos ExtraBold" panose="020B00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CA" dirty="0">
              <a:latin typeface="Aptos ExtraBold" panose="020B000402020202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0FEC56-6C84-430D-8887-3364578695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7586" y="4874543"/>
            <a:ext cx="7833170" cy="803938"/>
          </a:xfrm>
        </p:spPr>
        <p:txBody>
          <a:bodyPr/>
          <a:lstStyle/>
          <a:p>
            <a:pPr lvl="0">
              <a:lnSpc>
                <a:spcPct val="107000"/>
              </a:lnSpc>
            </a:pP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 with suitable and available templates</a:t>
            </a:r>
            <a:endParaRPr lang="en-CA" sz="28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8B0E8D-053F-DE51-05D7-A74FE6F268F8}"/>
              </a:ext>
            </a:extLst>
          </p:cNvPr>
          <p:cNvSpPr txBox="1"/>
          <p:nvPr/>
        </p:nvSpPr>
        <p:spPr>
          <a:xfrm>
            <a:off x="2514603" y="1643472"/>
            <a:ext cx="7459882" cy="530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layout should be visually cohesive </a:t>
            </a:r>
            <a:endParaRPr lang="en-CA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70BE53-C783-AC03-D054-53B22DC308EF}"/>
              </a:ext>
            </a:extLst>
          </p:cNvPr>
          <p:cNvSpPr txBox="1"/>
          <p:nvPr/>
        </p:nvSpPr>
        <p:spPr>
          <a:xfrm>
            <a:off x="2422002" y="2734822"/>
            <a:ext cx="7995212" cy="582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Follows a distinct path or storyline </a:t>
            </a:r>
          </a:p>
        </p:txBody>
      </p:sp>
      <p:pic>
        <p:nvPicPr>
          <p:cNvPr id="15" name="Graphic 14" descr="Microscope with chemical flasks">
            <a:extLst>
              <a:ext uri="{FF2B5EF4-FFF2-40B4-BE49-F238E27FC236}">
                <a16:creationId xmlns:a16="http://schemas.microsoft.com/office/drawing/2014/main" id="{352DC68E-6FA3-40E6-090D-C82E776469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flipH="1">
            <a:off x="8669437" y="4018208"/>
            <a:ext cx="3382508" cy="2890971"/>
          </a:xfrm>
          <a:prstGeom prst="rect">
            <a:avLst/>
          </a:prstGeom>
        </p:spPr>
      </p:pic>
      <p:pic>
        <p:nvPicPr>
          <p:cNvPr id="17" name="Graphic 16" descr="Back with solid fill">
            <a:extLst>
              <a:ext uri="{FF2B5EF4-FFF2-40B4-BE49-F238E27FC236}">
                <a16:creationId xmlns:a16="http://schemas.microsoft.com/office/drawing/2014/main" id="{71FA330E-105F-3684-AC41-5FEF717247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2579" y="4688768"/>
            <a:ext cx="1165186" cy="1165186"/>
          </a:xfrm>
          <a:prstGeom prst="rect">
            <a:avLst/>
          </a:prstGeom>
        </p:spPr>
      </p:pic>
      <p:pic>
        <p:nvPicPr>
          <p:cNvPr id="18" name="Graphic 17" descr="Back with solid fill">
            <a:extLst>
              <a:ext uri="{FF2B5EF4-FFF2-40B4-BE49-F238E27FC236}">
                <a16:creationId xmlns:a16="http://schemas.microsoft.com/office/drawing/2014/main" id="{C1592865-F9D7-3B27-B55A-09EB35A59A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0664" y="3527630"/>
            <a:ext cx="1165186" cy="1165186"/>
          </a:xfrm>
          <a:prstGeom prst="rect">
            <a:avLst/>
          </a:prstGeom>
        </p:spPr>
      </p:pic>
      <p:pic>
        <p:nvPicPr>
          <p:cNvPr id="19" name="Graphic 18" descr="Back with solid fill">
            <a:extLst>
              <a:ext uri="{FF2B5EF4-FFF2-40B4-BE49-F238E27FC236}">
                <a16:creationId xmlns:a16="http://schemas.microsoft.com/office/drawing/2014/main" id="{CE9BE0CA-2555-72D9-2521-50053DE0C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26290" y="1421554"/>
            <a:ext cx="1165186" cy="1165186"/>
          </a:xfrm>
          <a:prstGeom prst="rect">
            <a:avLst/>
          </a:prstGeom>
        </p:spPr>
      </p:pic>
      <p:pic>
        <p:nvPicPr>
          <p:cNvPr id="20" name="Graphic 19" descr="Back with solid fill">
            <a:extLst>
              <a:ext uri="{FF2B5EF4-FFF2-40B4-BE49-F238E27FC236}">
                <a16:creationId xmlns:a16="http://schemas.microsoft.com/office/drawing/2014/main" id="{639E9638-DAFD-A3C0-23B0-E48B0C9718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80824" y="2542110"/>
            <a:ext cx="1165186" cy="116518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B880BBA-A32C-372B-65EF-BECD9820832B}"/>
              </a:ext>
            </a:extLst>
          </p:cNvPr>
          <p:cNvSpPr txBox="1"/>
          <p:nvPr/>
        </p:nvSpPr>
        <p:spPr>
          <a:xfrm>
            <a:off x="2436405" y="3771071"/>
            <a:ext cx="7995212" cy="5825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</a:pPr>
            <a:r>
              <a:rPr lang="en-US" sz="32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Combine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ext, graphics, pictures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&amp;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 </a:t>
            </a:r>
          </a:p>
        </p:txBody>
      </p:sp>
    </p:spTree>
    <p:extLst>
      <p:ext uri="{BB962C8B-B14F-4D97-AF65-F5344CB8AC3E}">
        <p14:creationId xmlns:p14="http://schemas.microsoft.com/office/powerpoint/2010/main" val="26518542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2EE12C5B-97DF-570F-3AFB-CEE38F04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341" y="995309"/>
            <a:ext cx="10999318" cy="54461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1F18AE-59F6-3982-EF58-1566C52743E4}"/>
              </a:ext>
            </a:extLst>
          </p:cNvPr>
          <p:cNvSpPr txBox="1"/>
          <p:nvPr/>
        </p:nvSpPr>
        <p:spPr>
          <a:xfrm>
            <a:off x="670560" y="609600"/>
            <a:ext cx="691896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000" b="1" dirty="0"/>
              <a:t>Examples of a Dashboard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C74015-C15C-A9A3-3D06-C262ADD5BA1E}"/>
              </a:ext>
            </a:extLst>
          </p:cNvPr>
          <p:cNvSpPr txBox="1"/>
          <p:nvPr/>
        </p:nvSpPr>
        <p:spPr>
          <a:xfrm>
            <a:off x="2722880" y="3202781"/>
            <a:ext cx="203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solidFill>
                  <a:srgbClr val="FF0000"/>
                </a:solidFill>
              </a:rPr>
              <a:t>A lot of data, no story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1E1D46-882E-CF03-2ACE-6ACD0465F7AF}"/>
              </a:ext>
            </a:extLst>
          </p:cNvPr>
          <p:cNvSpPr txBox="1"/>
          <p:nvPr/>
        </p:nvSpPr>
        <p:spPr>
          <a:xfrm>
            <a:off x="8910320" y="609600"/>
            <a:ext cx="2011680" cy="523220"/>
          </a:xfrm>
          <a:prstGeom prst="rect">
            <a:avLst/>
          </a:prstGeom>
          <a:solidFill>
            <a:schemeClr val="tx1"/>
          </a:solidFill>
          <a:ln w="254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CA" sz="1400" dirty="0">
                <a:solidFill>
                  <a:schemeClr val="bg1"/>
                </a:solidFill>
              </a:rPr>
              <a:t>Purpose: Internal </a:t>
            </a:r>
          </a:p>
          <a:p>
            <a:r>
              <a:rPr lang="en-CA" sz="1400" dirty="0">
                <a:solidFill>
                  <a:schemeClr val="bg1"/>
                </a:solidFill>
              </a:rPr>
              <a:t>Monitoring Dashboard</a:t>
            </a:r>
            <a:endParaRPr lang="en-CA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2207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F074F1-FE3D-D154-CE81-93EE142E6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182" y="0"/>
            <a:ext cx="2784254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1E9BC1-AE8C-09F3-E411-DF3C2FB09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855" y="0"/>
            <a:ext cx="2603141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2776F4-401C-5D6E-49E5-A272753EF320}"/>
              </a:ext>
            </a:extLst>
          </p:cNvPr>
          <p:cNvSpPr txBox="1"/>
          <p:nvPr/>
        </p:nvSpPr>
        <p:spPr>
          <a:xfrm>
            <a:off x="4375230" y="2083443"/>
            <a:ext cx="373862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b="1" dirty="0">
                <a:latin typeface="Aptos ExtraBold" panose="020B0004020202020204" pitchFamily="34" charset="0"/>
              </a:rPr>
              <a:t>Examples of Dashboard Infographics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3E4112-5446-3C11-A825-53B482B71F45}"/>
              </a:ext>
            </a:extLst>
          </p:cNvPr>
          <p:cNvSpPr txBox="1"/>
          <p:nvPr/>
        </p:nvSpPr>
        <p:spPr>
          <a:xfrm>
            <a:off x="4375230" y="4551680"/>
            <a:ext cx="2858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Purpose: Brief stakeholder update</a:t>
            </a:r>
          </a:p>
        </p:txBody>
      </p:sp>
    </p:spTree>
    <p:extLst>
      <p:ext uri="{BB962C8B-B14F-4D97-AF65-F5344CB8AC3E}">
        <p14:creationId xmlns:p14="http://schemas.microsoft.com/office/powerpoint/2010/main" val="2647636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9791E-0941-DB8C-0281-EBC3E423F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892552"/>
          </a:xfrm>
        </p:spPr>
        <p:txBody>
          <a:bodyPr/>
          <a:lstStyle/>
          <a:p>
            <a:r>
              <a:rPr lang="en-US" sz="4000" b="1" dirty="0">
                <a:effectLst/>
                <a:latin typeface="Aptos ExtraBold" panose="020F0502020204030204" pitchFamily="34" charset="0"/>
                <a:ea typeface="ADLaM Display" panose="020F0502020204030204" pitchFamily="2" charset="0"/>
                <a:cs typeface="Arial" panose="020B0604020202020204" pitchFamily="34" charset="0"/>
              </a:rPr>
              <a:t>Recommended Tools &amp; Resources</a:t>
            </a:r>
            <a:br>
              <a:rPr lang="en-CA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CA" dirty="0"/>
          </a:p>
        </p:txBody>
      </p:sp>
      <p:pic>
        <p:nvPicPr>
          <p:cNvPr id="5" name="Picture 4" descr="A blue and purple gradient word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29AD708F-1150-9203-9449-F09B2C1CC4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3041" y="2211121"/>
            <a:ext cx="4437848" cy="2496289"/>
          </a:xfrm>
          <a:prstGeom prst="rect">
            <a:avLst/>
          </a:prstGeom>
        </p:spPr>
      </p:pic>
      <p:pic>
        <p:nvPicPr>
          <p:cNvPr id="7" name="Picture 6" descr="A logo for a company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B382A36F-B5BC-5054-77A2-9475E23E2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837" y="1035484"/>
            <a:ext cx="2427428" cy="1733877"/>
          </a:xfrm>
          <a:prstGeom prst="rect">
            <a:avLst/>
          </a:prstGeom>
        </p:spPr>
      </p:pic>
      <p:pic>
        <p:nvPicPr>
          <p:cNvPr id="9" name="Picture 8" descr="A blue rectangle with white text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4D7208F4-A51F-9FA0-CDF5-021BF3F34A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4267" y="4716044"/>
            <a:ext cx="3402567" cy="1275963"/>
          </a:xfrm>
          <a:prstGeom prst="rect">
            <a:avLst/>
          </a:prstGeom>
        </p:spPr>
      </p:pic>
      <p:pic>
        <p:nvPicPr>
          <p:cNvPr id="13" name="Picture 12" descr="A black letter on a white background&#10;&#10;Description automatically generated">
            <a:hlinkClick r:id="rId9"/>
            <a:extLst>
              <a:ext uri="{FF2B5EF4-FFF2-40B4-BE49-F238E27FC236}">
                <a16:creationId xmlns:a16="http://schemas.microsoft.com/office/drawing/2014/main" id="{413EFF11-FE1D-1148-2606-E977BB686B1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81680" y="4955895"/>
            <a:ext cx="2828639" cy="795764"/>
          </a:xfrm>
          <a:prstGeom prst="rect">
            <a:avLst/>
          </a:prstGeom>
        </p:spPr>
      </p:pic>
      <p:pic>
        <p:nvPicPr>
          <p:cNvPr id="15" name="Picture 14" descr="Pink text on a black background&#10;&#10;Description automatically generated">
            <a:hlinkClick r:id="rId11"/>
            <a:extLst>
              <a:ext uri="{FF2B5EF4-FFF2-40B4-BE49-F238E27FC236}">
                <a16:creationId xmlns:a16="http://schemas.microsoft.com/office/drawing/2014/main" id="{DC70515F-2B89-7DA3-8C07-997F10438C1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62210" y="1221576"/>
            <a:ext cx="2679509" cy="936845"/>
          </a:xfrm>
          <a:prstGeom prst="rect">
            <a:avLst/>
          </a:prstGeom>
        </p:spPr>
      </p:pic>
      <p:pic>
        <p:nvPicPr>
          <p:cNvPr id="17" name="Picture 16" descr="A logo with a fan and blue text&#10;&#10;Description automatically generated">
            <a:hlinkClick r:id="rId13"/>
            <a:extLst>
              <a:ext uri="{FF2B5EF4-FFF2-40B4-BE49-F238E27FC236}">
                <a16:creationId xmlns:a16="http://schemas.microsoft.com/office/drawing/2014/main" id="{B552F8F4-59A5-A480-38BC-93B07C3BC07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34664" y="1037852"/>
            <a:ext cx="2873245" cy="1413326"/>
          </a:xfrm>
          <a:prstGeom prst="rect">
            <a:avLst/>
          </a:prstGeom>
        </p:spPr>
      </p:pic>
      <p:pic>
        <p:nvPicPr>
          <p:cNvPr id="19" name="Picture 18" descr="A black and white logo&#10;&#10;Description automatically generated">
            <a:hlinkClick r:id="rId15"/>
            <a:extLst>
              <a:ext uri="{FF2B5EF4-FFF2-40B4-BE49-F238E27FC236}">
                <a16:creationId xmlns:a16="http://schemas.microsoft.com/office/drawing/2014/main" id="{1CC0FF37-F573-4E02-670E-0BCD9E57B9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424887" y="4728700"/>
            <a:ext cx="3402567" cy="109144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B98D491-393B-FA92-8A37-48B6ADE37BB4}"/>
              </a:ext>
            </a:extLst>
          </p:cNvPr>
          <p:cNvSpPr txBox="1"/>
          <p:nvPr/>
        </p:nvSpPr>
        <p:spPr>
          <a:xfrm>
            <a:off x="508000" y="6240492"/>
            <a:ext cx="752856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hlinkClick r:id="rId17"/>
              </a:rPr>
              <a:t>Other Instructional Tools - Center for Teaching &amp; Learning Design | Stockton University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8464433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18AA0-5060-5403-AEE7-A281033A9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74320"/>
            <a:ext cx="10972800" cy="923330"/>
          </a:xfrm>
        </p:spPr>
        <p:txBody>
          <a:bodyPr/>
          <a:lstStyle/>
          <a:p>
            <a:r>
              <a:rPr lang="en-CA" sz="6000" b="1" dirty="0">
                <a:latin typeface="Aptos ExtraBold" panose="020B0004020202020204" pitchFamily="34" charset="0"/>
              </a:rPr>
              <a:t>Best in Show</a:t>
            </a:r>
          </a:p>
        </p:txBody>
      </p:sp>
      <p:pic>
        <p:nvPicPr>
          <p:cNvPr id="4" name="Picture 3" descr="A blue and purple gradient wor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EBDACC19-3ECD-301B-294E-BA59EBB8F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76" y="1323799"/>
            <a:ext cx="2549062" cy="14338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721E18-A852-704B-F847-2E3E30DA4AD9}"/>
              </a:ext>
            </a:extLst>
          </p:cNvPr>
          <p:cNvSpPr txBox="1"/>
          <p:nvPr/>
        </p:nvSpPr>
        <p:spPr>
          <a:xfrm>
            <a:off x="4300477" y="1757434"/>
            <a:ext cx="69153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b="1" dirty="0"/>
              <a:t>Great for newsletters, reports, infographics. Easy to use and collaborate. Free for non-profits!!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A35068-DA82-54FE-C7EE-78F67841CAF9}"/>
              </a:ext>
            </a:extLst>
          </p:cNvPr>
          <p:cNvSpPr txBox="1"/>
          <p:nvPr/>
        </p:nvSpPr>
        <p:spPr>
          <a:xfrm>
            <a:off x="4300477" y="3275111"/>
            <a:ext cx="7644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b="1" dirty="0"/>
              <a:t>Best for infographics, non-profit discount, easy to use and collaborate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FA81A4-6F04-3C52-A706-78A53BA478D2}"/>
              </a:ext>
            </a:extLst>
          </p:cNvPr>
          <p:cNvSpPr txBox="1"/>
          <p:nvPr/>
        </p:nvSpPr>
        <p:spPr>
          <a:xfrm>
            <a:off x="4300477" y="5396029"/>
            <a:ext cx="68001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1800" b="1" dirty="0"/>
              <a:t>Incorporates AI functionality, great for those wanting custom designs and quick outputs</a:t>
            </a:r>
          </a:p>
        </p:txBody>
      </p:sp>
      <p:pic>
        <p:nvPicPr>
          <p:cNvPr id="13" name="Picture 12" descr="A blue rectangle with white text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3B7924B4-ED47-24E8-5C78-38292A456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66" y="2952953"/>
            <a:ext cx="3381108" cy="1267916"/>
          </a:xfrm>
          <a:prstGeom prst="rect">
            <a:avLst/>
          </a:prstGeom>
        </p:spPr>
      </p:pic>
      <p:pic>
        <p:nvPicPr>
          <p:cNvPr id="14" name="Picture 13" descr="A logo with a fan and blue text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0CB92EC3-5276-3D50-7E5F-DF5D8D67F7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0810" y="4447559"/>
            <a:ext cx="2209108" cy="1086642"/>
          </a:xfrm>
          <a:prstGeom prst="rect">
            <a:avLst/>
          </a:prstGeom>
        </p:spPr>
      </p:pic>
      <p:pic>
        <p:nvPicPr>
          <p:cNvPr id="15" name="Picture 14" descr="A black and white logo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9357B6AA-5D24-EACE-A3E7-BE3DDAA6801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9576" y="5760891"/>
            <a:ext cx="2209109" cy="70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717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circle with white text&#10;&#10;Description automatically generated">
            <a:extLst>
              <a:ext uri="{FF2B5EF4-FFF2-40B4-BE49-F238E27FC236}">
                <a16:creationId xmlns:a16="http://schemas.microsoft.com/office/drawing/2014/main" id="{FE163504-96D0-585E-9B19-B62FD7291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108" y="1024692"/>
            <a:ext cx="6382052" cy="4808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AF5BF5-FB29-3653-7C76-EC36ADD19EE0}"/>
              </a:ext>
            </a:extLst>
          </p:cNvPr>
          <p:cNvSpPr txBox="1"/>
          <p:nvPr/>
        </p:nvSpPr>
        <p:spPr>
          <a:xfrm>
            <a:off x="1216821" y="1417284"/>
            <a:ext cx="3122270" cy="38614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can tell a great story using infographics mixing: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sz="2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Visuals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sz="2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CA" sz="2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Information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CA" sz="2800" dirty="0">
                <a:effectLst/>
                <a:latin typeface="Abadi" panose="020B0604020104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Design</a:t>
            </a:r>
          </a:p>
        </p:txBody>
      </p:sp>
    </p:spTree>
    <p:extLst>
      <p:ext uri="{BB962C8B-B14F-4D97-AF65-F5344CB8AC3E}">
        <p14:creationId xmlns:p14="http://schemas.microsoft.com/office/powerpoint/2010/main" val="35819617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16" descr="Application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1253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lnTo>
                  <a:pt x="12192000" y="0"/>
                </a:lnTo>
                <a:close/>
              </a:path>
            </a:pathLst>
          </a:custGeom>
          <a:solidFill>
            <a:srgbClr val="1E2045">
              <a:alpha val="5647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51" name="Google Shape;351;p16"/>
          <p:cNvSpPr/>
          <p:nvPr/>
        </p:nvSpPr>
        <p:spPr>
          <a:xfrm>
            <a:off x="647700" y="533400"/>
            <a:ext cx="10868025" cy="5657850"/>
          </a:xfrm>
          <a:custGeom>
            <a:avLst/>
            <a:gdLst/>
            <a:ahLst/>
            <a:cxnLst/>
            <a:rect l="l" t="t" r="r" b="b"/>
            <a:pathLst>
              <a:path w="10868025" h="5657850" extrusionOk="0">
                <a:moveTo>
                  <a:pt x="0" y="5657850"/>
                </a:moveTo>
                <a:lnTo>
                  <a:pt x="10868025" y="5657850"/>
                </a:lnTo>
                <a:lnTo>
                  <a:pt x="10868025" y="0"/>
                </a:lnTo>
                <a:lnTo>
                  <a:pt x="0" y="0"/>
                </a:lnTo>
                <a:lnTo>
                  <a:pt x="0" y="5657850"/>
                </a:lnTo>
                <a:close/>
              </a:path>
            </a:pathLst>
          </a:custGeom>
          <a:noFill/>
          <a:ln w="571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</a:endParaRPr>
          </a:p>
        </p:txBody>
      </p:sp>
      <p:sp>
        <p:nvSpPr>
          <p:cNvPr id="352" name="Google Shape;352;p16"/>
          <p:cNvSpPr txBox="1">
            <a:spLocks noGrp="1"/>
          </p:cNvSpPr>
          <p:nvPr>
            <p:ph type="title"/>
          </p:nvPr>
        </p:nvSpPr>
        <p:spPr>
          <a:xfrm>
            <a:off x="3376612" y="2102393"/>
            <a:ext cx="5881688" cy="1490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7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Discussion</a:t>
            </a:r>
            <a:br>
              <a:rPr lang="en-CA" sz="7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4412" y="4997991"/>
            <a:ext cx="2514600" cy="592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0" name="Google Shape;400;p20" descr="Application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 b="12533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20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2000" y="0"/>
                </a:moveTo>
                <a:lnTo>
                  <a:pt x="0" y="0"/>
                </a:lnTo>
                <a:lnTo>
                  <a:pt x="0" y="6857996"/>
                </a:lnTo>
                <a:lnTo>
                  <a:pt x="12192000" y="6857996"/>
                </a:lnTo>
                <a:lnTo>
                  <a:pt x="12192000" y="0"/>
                </a:lnTo>
                <a:close/>
              </a:path>
            </a:pathLst>
          </a:custGeom>
          <a:solidFill>
            <a:srgbClr val="1E2045">
              <a:alpha val="56470"/>
            </a:srgbClr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2" name="Google Shape;402;p20"/>
          <p:cNvSpPr/>
          <p:nvPr/>
        </p:nvSpPr>
        <p:spPr>
          <a:xfrm>
            <a:off x="647700" y="533400"/>
            <a:ext cx="10868025" cy="5657850"/>
          </a:xfrm>
          <a:custGeom>
            <a:avLst/>
            <a:gdLst/>
            <a:ahLst/>
            <a:cxnLst/>
            <a:rect l="l" t="t" r="r" b="b"/>
            <a:pathLst>
              <a:path w="10868025" h="5657850" extrusionOk="0">
                <a:moveTo>
                  <a:pt x="0" y="5657850"/>
                </a:moveTo>
                <a:lnTo>
                  <a:pt x="10868025" y="5657850"/>
                </a:lnTo>
                <a:lnTo>
                  <a:pt x="10868025" y="0"/>
                </a:lnTo>
                <a:lnTo>
                  <a:pt x="0" y="0"/>
                </a:lnTo>
                <a:lnTo>
                  <a:pt x="0" y="5657850"/>
                </a:lnTo>
                <a:close/>
              </a:path>
            </a:pathLst>
          </a:custGeom>
          <a:noFill/>
          <a:ln w="571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3" name="Google Shape;403;p20"/>
          <p:cNvSpPr txBox="1">
            <a:spLocks noGrp="1"/>
          </p:cNvSpPr>
          <p:nvPr>
            <p:ph type="title"/>
          </p:nvPr>
        </p:nvSpPr>
        <p:spPr>
          <a:xfrm>
            <a:off x="2805112" y="2679768"/>
            <a:ext cx="6553200" cy="1121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3325" rIns="0" bIns="0" anchor="t" anchorCtr="0">
            <a:spAutoFit/>
          </a:bodyPr>
          <a:lstStyle/>
          <a:p>
            <a:pPr marL="127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72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72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4" name="Google Shape;40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24412" y="4997991"/>
            <a:ext cx="2514600" cy="5922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3"/>
          <p:cNvGrpSpPr/>
          <p:nvPr/>
        </p:nvGrpSpPr>
        <p:grpSpPr>
          <a:xfrm>
            <a:off x="4763" y="545185"/>
            <a:ext cx="12187617" cy="6198273"/>
            <a:chOff x="4763" y="545185"/>
            <a:chExt cx="12187617" cy="6198273"/>
          </a:xfrm>
        </p:grpSpPr>
        <p:pic>
          <p:nvPicPr>
            <p:cNvPr id="117" name="Google Shape;117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09749" y="545185"/>
              <a:ext cx="8353425" cy="6198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8" name="Google Shape;118;p3"/>
            <p:cNvSpPr/>
            <p:nvPr/>
          </p:nvSpPr>
          <p:spPr>
            <a:xfrm>
              <a:off x="4763" y="1347724"/>
              <a:ext cx="2419350" cy="1971675"/>
            </a:xfrm>
            <a:custGeom>
              <a:avLst/>
              <a:gdLst/>
              <a:ahLst/>
              <a:cxnLst/>
              <a:rect l="l" t="t" r="r" b="b"/>
              <a:pathLst>
                <a:path w="2419350" h="1971675" extrusionOk="0">
                  <a:moveTo>
                    <a:pt x="2419350" y="0"/>
                  </a:moveTo>
                  <a:lnTo>
                    <a:pt x="0" y="0"/>
                  </a:lnTo>
                  <a:lnTo>
                    <a:pt x="0" y="1971675"/>
                  </a:lnTo>
                  <a:lnTo>
                    <a:pt x="2419350" y="1971675"/>
                  </a:lnTo>
                  <a:lnTo>
                    <a:pt x="2419350" y="0"/>
                  </a:lnTo>
                  <a:close/>
                </a:path>
              </a:pathLst>
            </a:custGeom>
            <a:solidFill>
              <a:srgbClr val="2915AA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4763" y="1347724"/>
              <a:ext cx="2419350" cy="1971675"/>
            </a:xfrm>
            <a:custGeom>
              <a:avLst/>
              <a:gdLst/>
              <a:ahLst/>
              <a:cxnLst/>
              <a:rect l="l" t="t" r="r" b="b"/>
              <a:pathLst>
                <a:path w="2419350" h="1971675" extrusionOk="0">
                  <a:moveTo>
                    <a:pt x="0" y="1971675"/>
                  </a:moveTo>
                  <a:lnTo>
                    <a:pt x="2419350" y="1971675"/>
                  </a:lnTo>
                  <a:lnTo>
                    <a:pt x="2419350" y="0"/>
                  </a:lnTo>
                  <a:lnTo>
                    <a:pt x="0" y="0"/>
                  </a:lnTo>
                  <a:lnTo>
                    <a:pt x="0" y="1971675"/>
                  </a:lnTo>
                  <a:close/>
                </a:path>
              </a:pathLst>
            </a:custGeom>
            <a:noFill/>
            <a:ln w="25400" cap="flat" cmpd="sng">
              <a:solidFill>
                <a:srgbClr val="2915A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9319895" y="4138612"/>
              <a:ext cx="2872105" cy="1933575"/>
            </a:xfrm>
            <a:custGeom>
              <a:avLst/>
              <a:gdLst/>
              <a:ahLst/>
              <a:cxnLst/>
              <a:rect l="l" t="t" r="r" b="b"/>
              <a:pathLst>
                <a:path w="2872104" h="1933575" extrusionOk="0">
                  <a:moveTo>
                    <a:pt x="0" y="1933575"/>
                  </a:moveTo>
                  <a:lnTo>
                    <a:pt x="2871724" y="1933575"/>
                  </a:lnTo>
                  <a:lnTo>
                    <a:pt x="2871724" y="0"/>
                  </a:lnTo>
                  <a:lnTo>
                    <a:pt x="0" y="0"/>
                  </a:lnTo>
                  <a:lnTo>
                    <a:pt x="0" y="1933575"/>
                  </a:lnTo>
                  <a:close/>
                </a:path>
              </a:pathLst>
            </a:custGeom>
            <a:solidFill>
              <a:srgbClr val="009A9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3"/>
            <p:cNvSpPr/>
            <p:nvPr/>
          </p:nvSpPr>
          <p:spPr>
            <a:xfrm rot="10800000" flipH="1">
              <a:off x="9320275" y="6007772"/>
              <a:ext cx="2872105" cy="80290"/>
            </a:xfrm>
            <a:custGeom>
              <a:avLst/>
              <a:gdLst/>
              <a:ahLst/>
              <a:cxnLst/>
              <a:rect l="l" t="t" r="r" b="b"/>
              <a:pathLst>
                <a:path w="2872104" h="25400" extrusionOk="0">
                  <a:moveTo>
                    <a:pt x="0" y="25400"/>
                  </a:moveTo>
                  <a:lnTo>
                    <a:pt x="2871724" y="25400"/>
                  </a:lnTo>
                  <a:lnTo>
                    <a:pt x="2871724" y="0"/>
                  </a:lnTo>
                  <a:lnTo>
                    <a:pt x="0" y="0"/>
                  </a:lnTo>
                  <a:lnTo>
                    <a:pt x="0" y="25400"/>
                  </a:lnTo>
                  <a:close/>
                </a:path>
              </a:pathLst>
            </a:custGeom>
            <a:solidFill>
              <a:srgbClr val="009A9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9320275" y="4167187"/>
              <a:ext cx="2872105" cy="1933575"/>
            </a:xfrm>
            <a:custGeom>
              <a:avLst/>
              <a:gdLst/>
              <a:ahLst/>
              <a:cxnLst/>
              <a:rect l="l" t="t" r="r" b="b"/>
              <a:pathLst>
                <a:path w="2872104" h="1933575" extrusionOk="0">
                  <a:moveTo>
                    <a:pt x="2871724" y="0"/>
                  </a:moveTo>
                  <a:lnTo>
                    <a:pt x="0" y="0"/>
                  </a:lnTo>
                  <a:lnTo>
                    <a:pt x="0" y="1933575"/>
                  </a:lnTo>
                </a:path>
              </a:pathLst>
            </a:custGeom>
            <a:noFill/>
            <a:ln w="25400" cap="flat" cmpd="sng">
              <a:solidFill>
                <a:srgbClr val="009A9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2571749" y="4114800"/>
              <a:ext cx="2905125" cy="1981200"/>
            </a:xfrm>
            <a:custGeom>
              <a:avLst/>
              <a:gdLst/>
              <a:ahLst/>
              <a:cxnLst/>
              <a:rect l="l" t="t" r="r" b="b"/>
              <a:pathLst>
                <a:path w="2905125" h="1981200" extrusionOk="0">
                  <a:moveTo>
                    <a:pt x="1452626" y="0"/>
                  </a:moveTo>
                  <a:lnTo>
                    <a:pt x="1395586" y="749"/>
                  </a:lnTo>
                  <a:lnTo>
                    <a:pt x="1339104" y="2980"/>
                  </a:lnTo>
                  <a:lnTo>
                    <a:pt x="1283219" y="6664"/>
                  </a:lnTo>
                  <a:lnTo>
                    <a:pt x="1227972" y="11774"/>
                  </a:lnTo>
                  <a:lnTo>
                    <a:pt x="1173403" y="18282"/>
                  </a:lnTo>
                  <a:lnTo>
                    <a:pt x="1119553" y="26161"/>
                  </a:lnTo>
                  <a:lnTo>
                    <a:pt x="1066461" y="35383"/>
                  </a:lnTo>
                  <a:lnTo>
                    <a:pt x="1014169" y="45921"/>
                  </a:lnTo>
                  <a:lnTo>
                    <a:pt x="962716" y="57748"/>
                  </a:lnTo>
                  <a:lnTo>
                    <a:pt x="912143" y="70835"/>
                  </a:lnTo>
                  <a:lnTo>
                    <a:pt x="862491" y="85155"/>
                  </a:lnTo>
                  <a:lnTo>
                    <a:pt x="813799" y="100681"/>
                  </a:lnTo>
                  <a:lnTo>
                    <a:pt x="766108" y="117385"/>
                  </a:lnTo>
                  <a:lnTo>
                    <a:pt x="719459" y="135240"/>
                  </a:lnTo>
                  <a:lnTo>
                    <a:pt x="673892" y="154218"/>
                  </a:lnTo>
                  <a:lnTo>
                    <a:pt x="629446" y="174292"/>
                  </a:lnTo>
                  <a:lnTo>
                    <a:pt x="586164" y="195434"/>
                  </a:lnTo>
                  <a:lnTo>
                    <a:pt x="544084" y="217616"/>
                  </a:lnTo>
                  <a:lnTo>
                    <a:pt x="503247" y="240811"/>
                  </a:lnTo>
                  <a:lnTo>
                    <a:pt x="463694" y="264992"/>
                  </a:lnTo>
                  <a:lnTo>
                    <a:pt x="425465" y="290131"/>
                  </a:lnTo>
                  <a:lnTo>
                    <a:pt x="388601" y="316200"/>
                  </a:lnTo>
                  <a:lnTo>
                    <a:pt x="353141" y="343173"/>
                  </a:lnTo>
                  <a:lnTo>
                    <a:pt x="319126" y="371020"/>
                  </a:lnTo>
                  <a:lnTo>
                    <a:pt x="286597" y="399716"/>
                  </a:lnTo>
                  <a:lnTo>
                    <a:pt x="255594" y="429232"/>
                  </a:lnTo>
                  <a:lnTo>
                    <a:pt x="226157" y="459540"/>
                  </a:lnTo>
                  <a:lnTo>
                    <a:pt x="198326" y="490615"/>
                  </a:lnTo>
                  <a:lnTo>
                    <a:pt x="172143" y="522427"/>
                  </a:lnTo>
                  <a:lnTo>
                    <a:pt x="147647" y="554949"/>
                  </a:lnTo>
                  <a:lnTo>
                    <a:pt x="124878" y="588154"/>
                  </a:lnTo>
                  <a:lnTo>
                    <a:pt x="103878" y="622014"/>
                  </a:lnTo>
                  <a:lnTo>
                    <a:pt x="84686" y="656502"/>
                  </a:lnTo>
                  <a:lnTo>
                    <a:pt x="67343" y="691590"/>
                  </a:lnTo>
                  <a:lnTo>
                    <a:pt x="51889" y="727251"/>
                  </a:lnTo>
                  <a:lnTo>
                    <a:pt x="38365" y="763457"/>
                  </a:lnTo>
                  <a:lnTo>
                    <a:pt x="26810" y="800180"/>
                  </a:lnTo>
                  <a:lnTo>
                    <a:pt x="17266" y="837394"/>
                  </a:lnTo>
                  <a:lnTo>
                    <a:pt x="9772" y="875070"/>
                  </a:lnTo>
                  <a:lnTo>
                    <a:pt x="4370" y="913182"/>
                  </a:lnTo>
                  <a:lnTo>
                    <a:pt x="1099" y="951701"/>
                  </a:lnTo>
                  <a:lnTo>
                    <a:pt x="0" y="990600"/>
                  </a:lnTo>
                  <a:lnTo>
                    <a:pt x="1099" y="1029497"/>
                  </a:lnTo>
                  <a:lnTo>
                    <a:pt x="4370" y="1068014"/>
                  </a:lnTo>
                  <a:lnTo>
                    <a:pt x="9772" y="1106124"/>
                  </a:lnTo>
                  <a:lnTo>
                    <a:pt x="17266" y="1143799"/>
                  </a:lnTo>
                  <a:lnTo>
                    <a:pt x="26810" y="1181012"/>
                  </a:lnTo>
                  <a:lnTo>
                    <a:pt x="38365" y="1217734"/>
                  </a:lnTo>
                  <a:lnTo>
                    <a:pt x="51889" y="1253939"/>
                  </a:lnTo>
                  <a:lnTo>
                    <a:pt x="67343" y="1289599"/>
                  </a:lnTo>
                  <a:lnTo>
                    <a:pt x="84686" y="1324687"/>
                  </a:lnTo>
                  <a:lnTo>
                    <a:pt x="103878" y="1359174"/>
                  </a:lnTo>
                  <a:lnTo>
                    <a:pt x="124878" y="1393034"/>
                  </a:lnTo>
                  <a:lnTo>
                    <a:pt x="147647" y="1426239"/>
                  </a:lnTo>
                  <a:lnTo>
                    <a:pt x="172143" y="1458761"/>
                  </a:lnTo>
                  <a:lnTo>
                    <a:pt x="198326" y="1490573"/>
                  </a:lnTo>
                  <a:lnTo>
                    <a:pt x="226157" y="1521647"/>
                  </a:lnTo>
                  <a:lnTo>
                    <a:pt x="255594" y="1551956"/>
                  </a:lnTo>
                  <a:lnTo>
                    <a:pt x="286597" y="1581472"/>
                  </a:lnTo>
                  <a:lnTo>
                    <a:pt x="319126" y="1610168"/>
                  </a:lnTo>
                  <a:lnTo>
                    <a:pt x="353141" y="1638016"/>
                  </a:lnTo>
                  <a:lnTo>
                    <a:pt x="388601" y="1664989"/>
                  </a:lnTo>
                  <a:lnTo>
                    <a:pt x="425465" y="1691058"/>
                  </a:lnTo>
                  <a:lnTo>
                    <a:pt x="463694" y="1716198"/>
                  </a:lnTo>
                  <a:lnTo>
                    <a:pt x="503247" y="1740379"/>
                  </a:lnTo>
                  <a:lnTo>
                    <a:pt x="544084" y="1763575"/>
                  </a:lnTo>
                  <a:lnTo>
                    <a:pt x="586164" y="1785758"/>
                  </a:lnTo>
                  <a:lnTo>
                    <a:pt x="629446" y="1806900"/>
                  </a:lnTo>
                  <a:lnTo>
                    <a:pt x="673892" y="1826974"/>
                  </a:lnTo>
                  <a:lnTo>
                    <a:pt x="719459" y="1845953"/>
                  </a:lnTo>
                  <a:lnTo>
                    <a:pt x="766108" y="1863808"/>
                  </a:lnTo>
                  <a:lnTo>
                    <a:pt x="813799" y="1880513"/>
                  </a:lnTo>
                  <a:lnTo>
                    <a:pt x="862491" y="1896040"/>
                  </a:lnTo>
                  <a:lnTo>
                    <a:pt x="912143" y="1910361"/>
                  </a:lnTo>
                  <a:lnTo>
                    <a:pt x="962716" y="1923449"/>
                  </a:lnTo>
                  <a:lnTo>
                    <a:pt x="1014169" y="1935276"/>
                  </a:lnTo>
                  <a:lnTo>
                    <a:pt x="1066461" y="1945814"/>
                  </a:lnTo>
                  <a:lnTo>
                    <a:pt x="1119553" y="1955037"/>
                  </a:lnTo>
                  <a:lnTo>
                    <a:pt x="1173403" y="1962916"/>
                  </a:lnTo>
                  <a:lnTo>
                    <a:pt x="1227972" y="1969425"/>
                  </a:lnTo>
                  <a:lnTo>
                    <a:pt x="1283219" y="1974535"/>
                  </a:lnTo>
                  <a:lnTo>
                    <a:pt x="1339104" y="1978219"/>
                  </a:lnTo>
                  <a:lnTo>
                    <a:pt x="1395586" y="1980450"/>
                  </a:lnTo>
                  <a:lnTo>
                    <a:pt x="1452626" y="1981200"/>
                  </a:lnTo>
                  <a:lnTo>
                    <a:pt x="1509656" y="1980450"/>
                  </a:lnTo>
                  <a:lnTo>
                    <a:pt x="1566130" y="1978219"/>
                  </a:lnTo>
                  <a:lnTo>
                    <a:pt x="1622006" y="1974535"/>
                  </a:lnTo>
                  <a:lnTo>
                    <a:pt x="1677246" y="1969425"/>
                  </a:lnTo>
                  <a:lnTo>
                    <a:pt x="1731807" y="1962916"/>
                  </a:lnTo>
                  <a:lnTo>
                    <a:pt x="1785651" y="1955037"/>
                  </a:lnTo>
                  <a:lnTo>
                    <a:pt x="1838736" y="1945814"/>
                  </a:lnTo>
                  <a:lnTo>
                    <a:pt x="1891022" y="1935276"/>
                  </a:lnTo>
                  <a:lnTo>
                    <a:pt x="1942469" y="1923449"/>
                  </a:lnTo>
                  <a:lnTo>
                    <a:pt x="1993037" y="1910361"/>
                  </a:lnTo>
                  <a:lnTo>
                    <a:pt x="2042684" y="1896040"/>
                  </a:lnTo>
                  <a:lnTo>
                    <a:pt x="2091371" y="1880513"/>
                  </a:lnTo>
                  <a:lnTo>
                    <a:pt x="2139057" y="1863808"/>
                  </a:lnTo>
                  <a:lnTo>
                    <a:pt x="2185702" y="1845953"/>
                  </a:lnTo>
                  <a:lnTo>
                    <a:pt x="2231266" y="1826974"/>
                  </a:lnTo>
                  <a:lnTo>
                    <a:pt x="2275708" y="1806900"/>
                  </a:lnTo>
                  <a:lnTo>
                    <a:pt x="2318987" y="1785758"/>
                  </a:lnTo>
                  <a:lnTo>
                    <a:pt x="2361064" y="1763575"/>
                  </a:lnTo>
                  <a:lnTo>
                    <a:pt x="2401898" y="1740379"/>
                  </a:lnTo>
                  <a:lnTo>
                    <a:pt x="2441448" y="1716198"/>
                  </a:lnTo>
                  <a:lnTo>
                    <a:pt x="2479674" y="1691058"/>
                  </a:lnTo>
                  <a:lnTo>
                    <a:pt x="2516537" y="1664989"/>
                  </a:lnTo>
                  <a:lnTo>
                    <a:pt x="2551995" y="1638016"/>
                  </a:lnTo>
                  <a:lnTo>
                    <a:pt x="2586008" y="1610168"/>
                  </a:lnTo>
                  <a:lnTo>
                    <a:pt x="2618535" y="1581472"/>
                  </a:lnTo>
                  <a:lnTo>
                    <a:pt x="2649537" y="1551956"/>
                  </a:lnTo>
                  <a:lnTo>
                    <a:pt x="2678973" y="1521647"/>
                  </a:lnTo>
                  <a:lnTo>
                    <a:pt x="2706802" y="1490573"/>
                  </a:lnTo>
                  <a:lnTo>
                    <a:pt x="2732985" y="1458761"/>
                  </a:lnTo>
                  <a:lnTo>
                    <a:pt x="2757480" y="1426239"/>
                  </a:lnTo>
                  <a:lnTo>
                    <a:pt x="2780248" y="1393034"/>
                  </a:lnTo>
                  <a:lnTo>
                    <a:pt x="2801248" y="1359174"/>
                  </a:lnTo>
                  <a:lnTo>
                    <a:pt x="2820439" y="1324687"/>
                  </a:lnTo>
                  <a:lnTo>
                    <a:pt x="2837782" y="1289599"/>
                  </a:lnTo>
                  <a:lnTo>
                    <a:pt x="2853236" y="1253939"/>
                  </a:lnTo>
                  <a:lnTo>
                    <a:pt x="2866760" y="1217734"/>
                  </a:lnTo>
                  <a:lnTo>
                    <a:pt x="2878314" y="1181012"/>
                  </a:lnTo>
                  <a:lnTo>
                    <a:pt x="2887858" y="1143799"/>
                  </a:lnTo>
                  <a:lnTo>
                    <a:pt x="2895352" y="1106124"/>
                  </a:lnTo>
                  <a:lnTo>
                    <a:pt x="2900754" y="1068014"/>
                  </a:lnTo>
                  <a:lnTo>
                    <a:pt x="2904025" y="1029497"/>
                  </a:lnTo>
                  <a:lnTo>
                    <a:pt x="2905125" y="990600"/>
                  </a:lnTo>
                  <a:lnTo>
                    <a:pt x="2904025" y="951701"/>
                  </a:lnTo>
                  <a:lnTo>
                    <a:pt x="2900754" y="913182"/>
                  </a:lnTo>
                  <a:lnTo>
                    <a:pt x="2895352" y="875070"/>
                  </a:lnTo>
                  <a:lnTo>
                    <a:pt x="2887858" y="837394"/>
                  </a:lnTo>
                  <a:lnTo>
                    <a:pt x="2878314" y="800180"/>
                  </a:lnTo>
                  <a:lnTo>
                    <a:pt x="2866760" y="763457"/>
                  </a:lnTo>
                  <a:lnTo>
                    <a:pt x="2853236" y="727251"/>
                  </a:lnTo>
                  <a:lnTo>
                    <a:pt x="2837782" y="691590"/>
                  </a:lnTo>
                  <a:lnTo>
                    <a:pt x="2820439" y="656502"/>
                  </a:lnTo>
                  <a:lnTo>
                    <a:pt x="2801248" y="622014"/>
                  </a:lnTo>
                  <a:lnTo>
                    <a:pt x="2780248" y="588154"/>
                  </a:lnTo>
                  <a:lnTo>
                    <a:pt x="2757480" y="554949"/>
                  </a:lnTo>
                  <a:lnTo>
                    <a:pt x="2732985" y="522427"/>
                  </a:lnTo>
                  <a:lnTo>
                    <a:pt x="2706802" y="490615"/>
                  </a:lnTo>
                  <a:lnTo>
                    <a:pt x="2678973" y="459540"/>
                  </a:lnTo>
                  <a:lnTo>
                    <a:pt x="2649537" y="429232"/>
                  </a:lnTo>
                  <a:lnTo>
                    <a:pt x="2618535" y="399716"/>
                  </a:lnTo>
                  <a:lnTo>
                    <a:pt x="2586008" y="371020"/>
                  </a:lnTo>
                  <a:lnTo>
                    <a:pt x="2551995" y="343173"/>
                  </a:lnTo>
                  <a:lnTo>
                    <a:pt x="2516537" y="316200"/>
                  </a:lnTo>
                  <a:lnTo>
                    <a:pt x="2479675" y="290131"/>
                  </a:lnTo>
                  <a:lnTo>
                    <a:pt x="2441448" y="264992"/>
                  </a:lnTo>
                  <a:lnTo>
                    <a:pt x="2401898" y="240811"/>
                  </a:lnTo>
                  <a:lnTo>
                    <a:pt x="2361064" y="217616"/>
                  </a:lnTo>
                  <a:lnTo>
                    <a:pt x="2318987" y="195434"/>
                  </a:lnTo>
                  <a:lnTo>
                    <a:pt x="2275708" y="174292"/>
                  </a:lnTo>
                  <a:lnTo>
                    <a:pt x="2231266" y="154218"/>
                  </a:lnTo>
                  <a:lnTo>
                    <a:pt x="2185702" y="135240"/>
                  </a:lnTo>
                  <a:lnTo>
                    <a:pt x="2139057" y="117385"/>
                  </a:lnTo>
                  <a:lnTo>
                    <a:pt x="2091371" y="100681"/>
                  </a:lnTo>
                  <a:lnTo>
                    <a:pt x="2042684" y="85155"/>
                  </a:lnTo>
                  <a:lnTo>
                    <a:pt x="1993037" y="70835"/>
                  </a:lnTo>
                  <a:lnTo>
                    <a:pt x="1942469" y="57748"/>
                  </a:lnTo>
                  <a:lnTo>
                    <a:pt x="1891022" y="45921"/>
                  </a:lnTo>
                  <a:lnTo>
                    <a:pt x="1838736" y="35383"/>
                  </a:lnTo>
                  <a:lnTo>
                    <a:pt x="1785651" y="26161"/>
                  </a:lnTo>
                  <a:lnTo>
                    <a:pt x="1731807" y="18282"/>
                  </a:lnTo>
                  <a:lnTo>
                    <a:pt x="1677246" y="11774"/>
                  </a:lnTo>
                  <a:lnTo>
                    <a:pt x="1622006" y="6664"/>
                  </a:lnTo>
                  <a:lnTo>
                    <a:pt x="1566130" y="2980"/>
                  </a:lnTo>
                  <a:lnTo>
                    <a:pt x="1509656" y="749"/>
                  </a:lnTo>
                  <a:lnTo>
                    <a:pt x="1452626" y="0"/>
                  </a:lnTo>
                  <a:close/>
                </a:path>
              </a:pathLst>
            </a:custGeom>
            <a:solidFill>
              <a:srgbClr val="3A3838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6015101" y="4281487"/>
              <a:ext cx="4667250" cy="1657350"/>
            </a:xfrm>
            <a:custGeom>
              <a:avLst/>
              <a:gdLst/>
              <a:ahLst/>
              <a:cxnLst/>
              <a:rect l="l" t="t" r="r" b="b"/>
              <a:pathLst>
                <a:path w="4667250" h="1657350" extrusionOk="0">
                  <a:moveTo>
                    <a:pt x="4667250" y="0"/>
                  </a:moveTo>
                  <a:lnTo>
                    <a:pt x="0" y="0"/>
                  </a:lnTo>
                  <a:lnTo>
                    <a:pt x="0" y="1657350"/>
                  </a:lnTo>
                  <a:lnTo>
                    <a:pt x="4667250" y="1657350"/>
                  </a:lnTo>
                  <a:lnTo>
                    <a:pt x="4667250" y="0"/>
                  </a:lnTo>
                  <a:close/>
                </a:path>
              </a:pathLst>
            </a:custGeom>
            <a:solidFill>
              <a:srgbClr val="009A9D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6015101" y="4281487"/>
              <a:ext cx="4667250" cy="1657350"/>
            </a:xfrm>
            <a:custGeom>
              <a:avLst/>
              <a:gdLst/>
              <a:ahLst/>
              <a:cxnLst/>
              <a:rect l="l" t="t" r="r" b="b"/>
              <a:pathLst>
                <a:path w="4667250" h="1657350" extrusionOk="0">
                  <a:moveTo>
                    <a:pt x="0" y="1657350"/>
                  </a:moveTo>
                  <a:lnTo>
                    <a:pt x="4667250" y="1657350"/>
                  </a:lnTo>
                  <a:lnTo>
                    <a:pt x="4667250" y="0"/>
                  </a:lnTo>
                  <a:lnTo>
                    <a:pt x="0" y="0"/>
                  </a:lnTo>
                  <a:lnTo>
                    <a:pt x="0" y="1657350"/>
                  </a:lnTo>
                  <a:close/>
                </a:path>
              </a:pathLst>
            </a:custGeom>
            <a:noFill/>
            <a:ln w="25400" cap="flat" cmpd="sng">
              <a:solidFill>
                <a:srgbClr val="009A9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3"/>
          <p:cNvSpPr txBox="1"/>
          <p:nvPr/>
        </p:nvSpPr>
        <p:spPr>
          <a:xfrm>
            <a:off x="6092190" y="4311332"/>
            <a:ext cx="4437380" cy="155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5875" rIns="0" bIns="0" anchor="t" anchorCtr="0">
            <a:spAutoFit/>
          </a:bodyPr>
          <a:lstStyle/>
          <a:p>
            <a:pPr marL="12700" marR="508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In </a:t>
            </a:r>
            <a:r>
              <a:rPr lang="en-CA"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Vibrant Communities</a:t>
            </a:r>
            <a:r>
              <a:rPr lang="en-CA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we support </a:t>
            </a:r>
            <a:r>
              <a:rPr lang="en-CA"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cities and local leaders </a:t>
            </a:r>
            <a:r>
              <a:rPr lang="en-CA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to implement large-scale change initiatives to </a:t>
            </a:r>
            <a:r>
              <a:rPr lang="en-CA"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reduce poverty, deepen community</a:t>
            </a:r>
            <a:r>
              <a:rPr lang="en-CA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CA"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build youth futures </a:t>
            </a:r>
            <a:r>
              <a:rPr lang="en-CA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and </a:t>
            </a:r>
            <a:r>
              <a:rPr lang="en-CA" sz="2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address climate transitions</a:t>
            </a:r>
            <a:r>
              <a:rPr lang="en-CA" sz="20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000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" name="Google Shape;127;p3"/>
          <p:cNvGrpSpPr/>
          <p:nvPr/>
        </p:nvGrpSpPr>
        <p:grpSpPr>
          <a:xfrm>
            <a:off x="2276475" y="295275"/>
            <a:ext cx="3352800" cy="5276850"/>
            <a:chOff x="2276475" y="295275"/>
            <a:chExt cx="3352800" cy="5276850"/>
          </a:xfrm>
        </p:grpSpPr>
        <p:pic>
          <p:nvPicPr>
            <p:cNvPr id="128" name="Google Shape;128;p3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276475" y="4305300"/>
              <a:ext cx="3200400" cy="12668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9" name="Google Shape;129;p3"/>
            <p:cNvSpPr/>
            <p:nvPr/>
          </p:nvSpPr>
          <p:spPr>
            <a:xfrm>
              <a:off x="2895600" y="476250"/>
              <a:ext cx="2733675" cy="733425"/>
            </a:xfrm>
            <a:custGeom>
              <a:avLst/>
              <a:gdLst/>
              <a:ahLst/>
              <a:cxnLst/>
              <a:rect l="l" t="t" r="r" b="b"/>
              <a:pathLst>
                <a:path w="2733675" h="733425" extrusionOk="0">
                  <a:moveTo>
                    <a:pt x="2733675" y="0"/>
                  </a:moveTo>
                  <a:lnTo>
                    <a:pt x="0" y="0"/>
                  </a:lnTo>
                  <a:lnTo>
                    <a:pt x="0" y="733425"/>
                  </a:lnTo>
                  <a:lnTo>
                    <a:pt x="2733675" y="733425"/>
                  </a:lnTo>
                  <a:lnTo>
                    <a:pt x="27336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pic>
          <p:nvPicPr>
            <p:cNvPr id="130" name="Google Shape;130;p3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43200" y="295275"/>
              <a:ext cx="2733675" cy="647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F0DFD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</p:txBody>
      </p:sp>
      <p:sp>
        <p:nvSpPr>
          <p:cNvPr id="136" name="Google Shape;136;p4"/>
          <p:cNvSpPr txBox="1"/>
          <p:nvPr/>
        </p:nvSpPr>
        <p:spPr>
          <a:xfrm>
            <a:off x="609600" y="352470"/>
            <a:ext cx="101697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Workforce Transitions - Employer Practices Community of Practice  </a:t>
            </a:r>
            <a:endParaRPr/>
          </a:p>
        </p:txBody>
      </p:sp>
      <p:grpSp>
        <p:nvGrpSpPr>
          <p:cNvPr id="138" name="Google Shape;138;p4"/>
          <p:cNvGrpSpPr/>
          <p:nvPr/>
        </p:nvGrpSpPr>
        <p:grpSpPr>
          <a:xfrm>
            <a:off x="638802" y="1512858"/>
            <a:ext cx="10914395" cy="4510862"/>
            <a:chOff x="219702" y="3052"/>
            <a:chExt cx="10914395" cy="4510862"/>
          </a:xfrm>
          <a:solidFill>
            <a:schemeClr val="accent2"/>
          </a:solidFill>
        </p:grpSpPr>
        <p:sp>
          <p:nvSpPr>
            <p:cNvPr id="139" name="Google Shape;139;p4"/>
            <p:cNvSpPr/>
            <p:nvPr/>
          </p:nvSpPr>
          <p:spPr>
            <a:xfrm>
              <a:off x="3372351" y="903667"/>
              <a:ext cx="710033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62890" y="60000"/>
                  </a:lnTo>
                  <a:lnTo>
                    <a:pt x="62890" y="77336"/>
                  </a:lnTo>
                  <a:lnTo>
                    <a:pt x="120000" y="77336"/>
                  </a:lnTo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 txBox="1"/>
            <p:nvPr/>
          </p:nvSpPr>
          <p:spPr>
            <a:xfrm>
              <a:off x="3708849" y="945759"/>
              <a:ext cx="37037" cy="725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219702" y="3052"/>
              <a:ext cx="3154449" cy="1892669"/>
            </a:xfrm>
            <a:prstGeom prst="rect">
              <a:avLst/>
            </a:prstGeom>
            <a:grpFill/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 txBox="1"/>
            <p:nvPr/>
          </p:nvSpPr>
          <p:spPr>
            <a:xfrm>
              <a:off x="219702" y="3052"/>
              <a:ext cx="3154449" cy="189266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CA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Session 1: How to Navigate your theory of change in a shifting employment space October 4, 2023</a:t>
              </a: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CA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1:00 – 2:00 pm EST  </a:t>
              </a:r>
              <a:endParaRPr dirty="0"/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7267434" y="903667"/>
              <a:ext cx="679813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77336"/>
                  </a:moveTo>
                  <a:lnTo>
                    <a:pt x="63018" y="77336"/>
                  </a:lnTo>
                  <a:lnTo>
                    <a:pt x="63018" y="60000"/>
                  </a:lnTo>
                  <a:lnTo>
                    <a:pt x="120000" y="60000"/>
                  </a:lnTo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 txBox="1"/>
            <p:nvPr/>
          </p:nvSpPr>
          <p:spPr>
            <a:xfrm>
              <a:off x="7589577" y="945759"/>
              <a:ext cx="35526" cy="725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4114785" y="16263"/>
              <a:ext cx="3154449" cy="1892669"/>
            </a:xfrm>
            <a:prstGeom prst="rect">
              <a:avLst/>
            </a:prstGeom>
            <a:grpFill/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 txBox="1"/>
            <p:nvPr/>
          </p:nvSpPr>
          <p:spPr>
            <a:xfrm>
              <a:off x="4114785" y="16263"/>
              <a:ext cx="3154449" cy="189266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CA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Session 2: Evaluating Your Impact </a:t>
              </a:r>
              <a:endParaRPr lang="en-CA" dirty="0">
                <a:ea typeface="Calibri"/>
              </a:endParaRP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CA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October 25, 2023</a:t>
              </a:r>
            </a:p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CA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1:00 – 2:00 pm EST </a:t>
              </a:r>
              <a:endParaRPr dirty="0"/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1796927" y="1893921"/>
              <a:ext cx="7759945" cy="69492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2953"/>
                  </a:lnTo>
                  <a:lnTo>
                    <a:pt x="0" y="62953"/>
                  </a:lnTo>
                  <a:lnTo>
                    <a:pt x="0" y="120000"/>
                  </a:lnTo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 txBox="1"/>
            <p:nvPr/>
          </p:nvSpPr>
          <p:spPr>
            <a:xfrm>
              <a:off x="5482055" y="2237755"/>
              <a:ext cx="389689" cy="725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7979648" y="3052"/>
              <a:ext cx="3154449" cy="1892669"/>
            </a:xfrm>
            <a:prstGeom prst="rect">
              <a:avLst/>
            </a:prstGeom>
            <a:grpFill/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4"/>
            <p:cNvSpPr txBox="1"/>
            <p:nvPr/>
          </p:nvSpPr>
          <p:spPr>
            <a:xfrm>
              <a:off x="7979648" y="3052"/>
              <a:ext cx="3154449" cy="189266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CA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Session 3:Telling Your Impact Story </a:t>
              </a:r>
              <a:endParaRPr dirty="0"/>
            </a:p>
            <a:p>
              <a:pPr marL="0" lvl="0" indent="0" algn="ctr" rtl="0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CA" sz="200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April 27, 2023</a:t>
              </a:r>
              <a:endParaRPr dirty="0"/>
            </a:p>
          </p:txBody>
        </p:sp>
        <p:sp>
          <p:nvSpPr>
            <p:cNvPr id="152" name="Google Shape;152;p4"/>
            <p:cNvSpPr txBox="1"/>
            <p:nvPr/>
          </p:nvSpPr>
          <p:spPr>
            <a:xfrm>
              <a:off x="3701675" y="3563952"/>
              <a:ext cx="36276" cy="725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SzPts val="500"/>
                <a:buFont typeface="Arial"/>
                <a:buNone/>
              </a:pPr>
              <a:endParaRPr sz="500"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4099675" y="2621245"/>
              <a:ext cx="3154449" cy="1892669"/>
            </a:xfrm>
            <a:prstGeom prst="rect">
              <a:avLst/>
            </a:prstGeom>
            <a:grpFill/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 txBox="1"/>
            <p:nvPr/>
          </p:nvSpPr>
          <p:spPr>
            <a:xfrm>
              <a:off x="4099675" y="2621245"/>
              <a:ext cx="3154449" cy="189266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Arial"/>
                <a:buNone/>
              </a:pPr>
              <a:r>
                <a:rPr lang="en-CA" sz="2000" dirty="0">
                  <a:solidFill>
                    <a:schemeClr val="bg1"/>
                  </a:solidFill>
                  <a:hlinkClick r:id="rId3"/>
                </a:rPr>
                <a:t>Register Here </a:t>
              </a:r>
              <a:r>
                <a:rPr lang="en-CA" sz="2000" dirty="0">
                  <a:solidFill>
                    <a:schemeClr val="bg1"/>
                  </a:solidFill>
                </a:rPr>
                <a:t>for Individual Community of Practice Calls or the Whole Series </a:t>
              </a:r>
              <a:endParaRPr sz="20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5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F0DFD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2" name="Google Shape;162;p5"/>
          <p:cNvSpPr txBox="1"/>
          <p:nvPr/>
        </p:nvSpPr>
        <p:spPr>
          <a:xfrm>
            <a:off x="685799" y="682932"/>
            <a:ext cx="1031470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Session 3: What does your organization do to tell your impact story?  </a:t>
            </a:r>
            <a:endParaRPr dirty="0"/>
          </a:p>
        </p:txBody>
      </p:sp>
      <p:sp>
        <p:nvSpPr>
          <p:cNvPr id="165" name="Google Shape;165;p5"/>
          <p:cNvSpPr txBox="1"/>
          <p:nvPr/>
        </p:nvSpPr>
        <p:spPr>
          <a:xfrm>
            <a:off x="7162800" y="2376000"/>
            <a:ext cx="41910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6" name="Google Shape;166;p5"/>
          <p:cNvSpPr/>
          <p:nvPr/>
        </p:nvSpPr>
        <p:spPr>
          <a:xfrm>
            <a:off x="851170" y="2133600"/>
            <a:ext cx="4591050" cy="2720465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395E8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Getting to Know Each Other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lt1"/>
              </a:solidFill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CA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Introduce yourself</a:t>
            </a:r>
            <a:endParaRPr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CA" sz="20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Introduce your organization </a:t>
            </a:r>
            <a:endParaRPr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F0DFD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" name="Google Shape;172;p6"/>
          <p:cNvSpPr txBox="1"/>
          <p:nvPr/>
        </p:nvSpPr>
        <p:spPr>
          <a:xfrm>
            <a:off x="685800" y="682932"/>
            <a:ext cx="10582564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2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Session 3: Telling your impact story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54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Agenda for Today</a:t>
            </a:r>
            <a:endParaRPr dirty="0"/>
          </a:p>
        </p:txBody>
      </p:sp>
      <p:sp>
        <p:nvSpPr>
          <p:cNvPr id="174" name="Google Shape;174;p6"/>
          <p:cNvSpPr txBox="1"/>
          <p:nvPr/>
        </p:nvSpPr>
        <p:spPr>
          <a:xfrm>
            <a:off x="897607" y="2657190"/>
            <a:ext cx="11146611" cy="21697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CA" sz="1800" dirty="0">
                <a:solidFill>
                  <a:schemeClr val="dk1"/>
                </a:solidFill>
              </a:rPr>
              <a:t>Welcome, Land Acknowledgement and Setting the Context for the Session – 10 Minutes </a:t>
            </a:r>
            <a:endParaRPr dirty="0"/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-CA" sz="1800" dirty="0"/>
              <a:t>Setting the context: Telling your impact story.  </a:t>
            </a:r>
          </a:p>
          <a:p>
            <a:pPr lvl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-CA" sz="1800" dirty="0"/>
              <a:t>	Crystal Kalaitzakis, The Momentum Centre – 15 Minutes 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-CA" sz="1800" dirty="0"/>
              <a:t>Question and Conversations – 30 minutes 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alibri"/>
              <a:buAutoNum type="arabicPeriod"/>
            </a:pPr>
            <a:r>
              <a:rPr lang="en-CA" sz="1800" dirty="0"/>
              <a:t>Next Session in the Series  – Thank you and evaluation – 5 minutes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71;p6">
            <a:extLst>
              <a:ext uri="{FF2B5EF4-FFF2-40B4-BE49-F238E27FC236}">
                <a16:creationId xmlns:a16="http://schemas.microsoft.com/office/drawing/2014/main" id="{03DE90D5-EAE0-6B22-6AC4-FB0E20428CD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F0DFD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9" name="Google Shape;179;p7"/>
          <p:cNvSpPr txBox="1"/>
          <p:nvPr/>
        </p:nvSpPr>
        <p:spPr>
          <a:xfrm>
            <a:off x="685800" y="682932"/>
            <a:ext cx="62808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Community of Practice  </a:t>
            </a:r>
            <a:endParaRPr/>
          </a:p>
        </p:txBody>
      </p:sp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5993297"/>
            <a:ext cx="2514600" cy="592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7" descr="Text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06758" y="5615780"/>
            <a:ext cx="2527300" cy="1250533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7"/>
          <p:cNvSpPr txBox="1"/>
          <p:nvPr/>
        </p:nvSpPr>
        <p:spPr>
          <a:xfrm>
            <a:off x="840486" y="1676400"/>
            <a:ext cx="10208514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CA" sz="1800"/>
              <a:t>A community of practice (CoP) is a group of people who share a common concern, a set of problems, or an interest in a topic and who come together to fulfill both individual and group goals. </a:t>
            </a:r>
            <a:endParaRPr/>
          </a:p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CA" sz="1800"/>
              <a:t>Communities of practice often focus on sharing best practices and creating new knowledge to advance a domain of professional practice. Interaction on an ongoing basis is an important part of this. </a:t>
            </a:r>
            <a:endParaRPr/>
          </a:p>
          <a:p>
            <a:pPr marL="285750" lvl="0" indent="-17145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None/>
            </a:pPr>
            <a:endParaRPr sz="1800"/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CA" sz="1800"/>
              <a:t>The Employer Practices - Community of Practice will be a web-based collaborative environment to communicate, connect and conduct community activities. </a:t>
            </a:r>
            <a:endParaRPr sz="1800" b="0" i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4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 extrusionOk="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F0DFD4"/>
          </a:solid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6" name="Google Shape;136;p4"/>
          <p:cNvSpPr txBox="1"/>
          <p:nvPr/>
        </p:nvSpPr>
        <p:spPr>
          <a:xfrm>
            <a:off x="609600" y="352470"/>
            <a:ext cx="1016977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CA" sz="2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Workforce Transitions - Employer Practices Community of Practice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38" name="Google Shape;138;p4"/>
          <p:cNvGrpSpPr/>
          <p:nvPr/>
        </p:nvGrpSpPr>
        <p:grpSpPr>
          <a:xfrm>
            <a:off x="638802" y="1512858"/>
            <a:ext cx="10914395" cy="4510862"/>
            <a:chOff x="219702" y="3052"/>
            <a:chExt cx="10914395" cy="4510862"/>
          </a:xfrm>
          <a:solidFill>
            <a:schemeClr val="accent2"/>
          </a:solidFill>
        </p:grpSpPr>
        <p:sp>
          <p:nvSpPr>
            <p:cNvPr id="139" name="Google Shape;139;p4"/>
            <p:cNvSpPr/>
            <p:nvPr/>
          </p:nvSpPr>
          <p:spPr>
            <a:xfrm>
              <a:off x="3372351" y="903667"/>
              <a:ext cx="710033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62890" y="60000"/>
                  </a:lnTo>
                  <a:lnTo>
                    <a:pt x="62890" y="77336"/>
                  </a:lnTo>
                  <a:lnTo>
                    <a:pt x="120000" y="77336"/>
                  </a:lnTo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"/>
            <p:cNvSpPr txBox="1"/>
            <p:nvPr/>
          </p:nvSpPr>
          <p:spPr>
            <a:xfrm>
              <a:off x="3708849" y="945759"/>
              <a:ext cx="37037" cy="725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219702" y="3052"/>
              <a:ext cx="3154449" cy="1892669"/>
            </a:xfrm>
            <a:prstGeom prst="rect">
              <a:avLst/>
            </a:prstGeom>
            <a:grpFill/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"/>
            <p:cNvSpPr txBox="1"/>
            <p:nvPr/>
          </p:nvSpPr>
          <p:spPr>
            <a:xfrm>
              <a:off x="219702" y="3052"/>
              <a:ext cx="3154449" cy="189266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CA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Session 1: How to Navigate your theory of change in a shifting employment space October 4, 2023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CA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1:00 – 2:00 pm EST 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"/>
            <p:cNvSpPr/>
            <p:nvPr/>
          </p:nvSpPr>
          <p:spPr>
            <a:xfrm>
              <a:off x="7267434" y="903667"/>
              <a:ext cx="679813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77336"/>
                  </a:moveTo>
                  <a:lnTo>
                    <a:pt x="63018" y="77336"/>
                  </a:lnTo>
                  <a:lnTo>
                    <a:pt x="63018" y="60000"/>
                  </a:lnTo>
                  <a:lnTo>
                    <a:pt x="120000" y="60000"/>
                  </a:lnTo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"/>
            <p:cNvSpPr txBox="1"/>
            <p:nvPr/>
          </p:nvSpPr>
          <p:spPr>
            <a:xfrm>
              <a:off x="7589577" y="945759"/>
              <a:ext cx="35526" cy="725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4114785" y="16263"/>
              <a:ext cx="3154449" cy="1892669"/>
            </a:xfrm>
            <a:prstGeom prst="rect">
              <a:avLst/>
            </a:prstGeom>
            <a:grpFill/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4"/>
            <p:cNvSpPr txBox="1"/>
            <p:nvPr/>
          </p:nvSpPr>
          <p:spPr>
            <a:xfrm>
              <a:off x="4114785" y="16263"/>
              <a:ext cx="3154449" cy="189266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CA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Session 2: Evaluating Your Impact </a:t>
              </a:r>
              <a:endParaRPr kumimoji="0" lang="en-CA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Calibri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CA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October 25, 2023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CA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1:00 – 2:00 pm EST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4"/>
            <p:cNvSpPr/>
            <p:nvPr/>
          </p:nvSpPr>
          <p:spPr>
            <a:xfrm>
              <a:off x="1796927" y="1893921"/>
              <a:ext cx="7759945" cy="694923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2953"/>
                  </a:lnTo>
                  <a:lnTo>
                    <a:pt x="0" y="62953"/>
                  </a:lnTo>
                  <a:lnTo>
                    <a:pt x="0" y="120000"/>
                  </a:lnTo>
                </a:path>
              </a:pathLst>
            </a:custGeom>
            <a:grpFill/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"/>
            <p:cNvSpPr txBox="1"/>
            <p:nvPr/>
          </p:nvSpPr>
          <p:spPr>
            <a:xfrm>
              <a:off x="5482055" y="2237755"/>
              <a:ext cx="389689" cy="725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7979648" y="3052"/>
              <a:ext cx="3154449" cy="1892669"/>
            </a:xfrm>
            <a:prstGeom prst="rect">
              <a:avLst/>
            </a:prstGeom>
            <a:grpFill/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4"/>
            <p:cNvSpPr txBox="1"/>
            <p:nvPr/>
          </p:nvSpPr>
          <p:spPr>
            <a:xfrm>
              <a:off x="7979648" y="3052"/>
              <a:ext cx="3154449" cy="189266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CA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Session 3:Telling Your Impact Story 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CA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rPr>
                <a:t>November 15, 2023</a:t>
              </a:r>
            </a:p>
            <a:p>
              <a:pPr algn="ctr">
                <a:lnSpc>
                  <a:spcPct val="90000"/>
                </a:lnSpc>
                <a:spcBef>
                  <a:spcPts val="700"/>
                </a:spcBef>
                <a:buClr>
                  <a:srgbClr val="FFFFFF"/>
                </a:buClr>
                <a:buSzPts val="2000"/>
                <a:defRPr/>
              </a:pPr>
              <a:r>
                <a:rPr lang="en-CA" sz="2000" dirty="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rPr>
                <a:t>1:00 – 2:00 pm EST </a:t>
              </a:r>
              <a:endParaRPr lang="en-CA" sz="2000" dirty="0">
                <a:solidFill>
                  <a:srgbClr val="FFFFFF"/>
                </a:solidFill>
                <a:latin typeface="Calibri"/>
                <a:ea typeface="Calibri"/>
                <a:cs typeface="Calibri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70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4"/>
            <p:cNvSpPr txBox="1"/>
            <p:nvPr/>
          </p:nvSpPr>
          <p:spPr>
            <a:xfrm>
              <a:off x="3701675" y="3563952"/>
              <a:ext cx="36276" cy="7255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500"/>
                <a:buFont typeface="Arial"/>
                <a:buNone/>
                <a:tabLst/>
                <a:defRPr/>
              </a:pPr>
              <a:endParaRPr kumimoji="0" sz="5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4099675" y="2621245"/>
              <a:ext cx="3154449" cy="1892669"/>
            </a:xfrm>
            <a:prstGeom prst="rect">
              <a:avLst/>
            </a:prstGeom>
            <a:grpFill/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4"/>
            <p:cNvSpPr txBox="1"/>
            <p:nvPr/>
          </p:nvSpPr>
          <p:spPr>
            <a:xfrm>
              <a:off x="4099675" y="2621245"/>
              <a:ext cx="3154449" cy="1892669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142225" tIns="142225" rIns="142225" bIns="142225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000"/>
                <a:buFont typeface="Arial"/>
                <a:buNone/>
                <a:tabLst/>
                <a:defRPr/>
              </a:pPr>
              <a:r>
                <a:rPr kumimoji="0" lang="en-CA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  <a:hlinkClick r:id="rId3"/>
                </a:rPr>
                <a:t>Register Here </a:t>
              </a:r>
              <a:r>
                <a:rPr kumimoji="0" lang="en-CA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for Individual Community of Practice Calls or the Whole Series </a:t>
              </a:r>
              <a:endPara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6090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9"/>
          <p:cNvSpPr txBox="1"/>
          <p:nvPr/>
        </p:nvSpPr>
        <p:spPr>
          <a:xfrm>
            <a:off x="685800" y="682932"/>
            <a:ext cx="100463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4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Employer Practices - Co-Design Team   </a:t>
            </a:r>
            <a:endParaRPr/>
          </a:p>
        </p:txBody>
      </p:sp>
      <p:pic>
        <p:nvPicPr>
          <p:cNvPr id="213" name="Google Shape;21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25000" y="5993297"/>
            <a:ext cx="2514600" cy="592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9" descr="Text&#10;&#10;Description automatically generated with low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506758" y="5615780"/>
            <a:ext cx="2527300" cy="1250533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9"/>
          <p:cNvSpPr txBox="1"/>
          <p:nvPr/>
        </p:nvSpPr>
        <p:spPr>
          <a:xfrm>
            <a:off x="840486" y="1676400"/>
            <a:ext cx="8684514" cy="3970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dirty="0">
                <a:latin typeface="Calibri"/>
                <a:ea typeface="Calibri"/>
                <a:cs typeface="Calibri"/>
                <a:sym typeface="Calibri"/>
              </a:rPr>
              <a:t>The Employer Practices Community of Practice Co-Design Team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CA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CA" sz="1800" dirty="0" err="1">
                <a:latin typeface="Calibri"/>
                <a:ea typeface="Calibri"/>
                <a:cs typeface="Calibri"/>
                <a:sym typeface="Calibri"/>
              </a:rPr>
              <a:t>Bassel</a:t>
            </a:r>
            <a:r>
              <a:rPr lang="en-CA" sz="1800" dirty="0">
                <a:latin typeface="Calibri"/>
                <a:ea typeface="Calibri"/>
                <a:cs typeface="Calibri"/>
                <a:sym typeface="Calibri"/>
              </a:rPr>
              <a:t> Ramli – Jump Start Refugee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CA" sz="1800" dirty="0">
                <a:latin typeface="Calibri"/>
                <a:ea typeface="Calibri"/>
                <a:cs typeface="Calibri"/>
                <a:sym typeface="Calibri"/>
              </a:rPr>
              <a:t>Crystal Kalaitzakis – The Momentum Centre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CA" sz="1800" dirty="0">
                <a:latin typeface="Calibri"/>
                <a:ea typeface="Calibri"/>
                <a:cs typeface="Calibri"/>
                <a:sym typeface="Calibri"/>
              </a:rPr>
              <a:t>Tom Strong -  The National Fund for Workforce Solutions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CA" sz="1800" dirty="0">
                <a:latin typeface="Calibri"/>
                <a:ea typeface="Calibri"/>
                <a:cs typeface="Calibri"/>
                <a:sym typeface="Calibri"/>
              </a:rPr>
              <a:t>Carolyn Yang -</a:t>
            </a:r>
            <a:r>
              <a:rPr lang="en-CA" sz="1800" dirty="0" err="1">
                <a:latin typeface="Calibri"/>
                <a:ea typeface="Calibri"/>
                <a:cs typeface="Calibri"/>
                <a:sym typeface="Calibri"/>
              </a:rPr>
              <a:t>TechEquity</a:t>
            </a:r>
            <a:r>
              <a:rPr lang="en-CA" sz="1800" dirty="0">
                <a:latin typeface="Calibri"/>
                <a:ea typeface="Calibri"/>
                <a:cs typeface="Calibri"/>
                <a:sym typeface="Calibri"/>
              </a:rPr>
              <a:t> Collaborative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CA" sz="1800" dirty="0">
                <a:latin typeface="Calibri"/>
                <a:ea typeface="Calibri"/>
                <a:cs typeface="Calibri"/>
                <a:sym typeface="Calibri"/>
              </a:rPr>
              <a:t>Rochelle T. Cooks – The Welcoming Center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CA" sz="1800" dirty="0" err="1">
                <a:latin typeface="Calibri"/>
                <a:ea typeface="Calibri"/>
                <a:cs typeface="Calibri"/>
                <a:sym typeface="Calibri"/>
              </a:rPr>
              <a:t>Kannyka</a:t>
            </a:r>
            <a:r>
              <a:rPr lang="en-CA" sz="1800" dirty="0">
                <a:latin typeface="Calibri"/>
                <a:ea typeface="Calibri"/>
                <a:cs typeface="Calibri"/>
                <a:sym typeface="Calibri"/>
              </a:rPr>
              <a:t> Pouk – Centre for South-East Asians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Arial"/>
              <a:buChar char="•"/>
            </a:pPr>
            <a:r>
              <a:rPr lang="en-CA" sz="1800" dirty="0">
                <a:latin typeface="Calibri"/>
                <a:ea typeface="Calibri"/>
                <a:cs typeface="Calibri"/>
                <a:sym typeface="Calibri"/>
              </a:rPr>
              <a:t>Abdulla Daoud – The Refugee Centre 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dirty="0">
              <a:solidFill>
                <a:srgbClr val="333333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11222</TotalTime>
  <Words>1154</Words>
  <Application>Microsoft Macintosh PowerPoint</Application>
  <PresentationFormat>Widescreen</PresentationFormat>
  <Paragraphs>162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Courier New</vt:lpstr>
      <vt:lpstr>Symbol</vt:lpstr>
      <vt:lpstr>Abadi</vt:lpstr>
      <vt:lpstr>Arial</vt:lpstr>
      <vt:lpstr>Aptos ExtraBold</vt:lpstr>
      <vt:lpstr>Helvetica Neue</vt:lpstr>
      <vt:lpstr>Georgia</vt:lpstr>
      <vt:lpstr>Calibri</vt:lpstr>
      <vt:lpstr>Wingdings 3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Humans  love a  narrative... </vt:lpstr>
      <vt:lpstr>PowerPoint Presentation</vt:lpstr>
      <vt:lpstr>PowerPoint Presentation</vt:lpstr>
      <vt:lpstr>Why are Infographics So Effective?</vt:lpstr>
      <vt:lpstr>Boundary Spanning Tools</vt:lpstr>
      <vt:lpstr>How to Create Infographics that Tell Compelling Stories</vt:lpstr>
      <vt:lpstr>Story Telling and the Theory of Change</vt:lpstr>
      <vt:lpstr>Elements of a Great Story </vt:lpstr>
      <vt:lpstr>Bringing it all Together</vt:lpstr>
      <vt:lpstr>Makings of a Great Infographic </vt:lpstr>
      <vt:lpstr>PowerPoint Presentation</vt:lpstr>
      <vt:lpstr>PowerPoint Presentation</vt:lpstr>
      <vt:lpstr>Recommended Tools &amp; Resources </vt:lpstr>
      <vt:lpstr>Best in Show</vt:lpstr>
      <vt:lpstr>PowerPoint Presentation</vt:lpstr>
      <vt:lpstr>Discussion 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Duncan Field</dc:creator>
  <cp:lastModifiedBy>Duncan Field</cp:lastModifiedBy>
  <cp:revision>100</cp:revision>
  <dcterms:created xsi:type="dcterms:W3CDTF">2022-05-02T14:18:27Z</dcterms:created>
  <dcterms:modified xsi:type="dcterms:W3CDTF">2023-12-21T17:42:27Z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2022-05-02T00:00:00Z</vt:filetime>
  </property>
  <property fmtid="{D5CDD505-2E9C-101B-9397-08002B2CF9AE}" pid="3" name="Creator">
    <vt:lpwstr>Canva</vt:lpwstr>
  </property>
  <property fmtid="{D5CDD505-2E9C-101B-9397-08002B2CF9AE}" pid="4" name="LastSaved">
    <vt:filetime>2022-05-02T00:00:00Z</vt:filetime>
  </property>
</Properties>
</file>