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5"/>
  </p:notesMasterIdLst>
  <p:sldIdLst>
    <p:sldId id="1468" r:id="rId3"/>
    <p:sldId id="1415" r:id="rId4"/>
    <p:sldId id="1345" r:id="rId5"/>
    <p:sldId id="1436" r:id="rId6"/>
    <p:sldId id="1343" r:id="rId7"/>
    <p:sldId id="1464" r:id="rId8"/>
    <p:sldId id="1465" r:id="rId9"/>
    <p:sldId id="1466" r:id="rId10"/>
    <p:sldId id="1467" r:id="rId11"/>
    <p:sldId id="1386" r:id="rId12"/>
    <p:sldId id="1449" r:id="rId13"/>
    <p:sldId id="13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8B"/>
    <a:srgbClr val="3B3838"/>
    <a:srgbClr val="015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7559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83" d="100"/>
          <a:sy n="83" d="100"/>
        </p:scale>
        <p:origin x="39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7B255-1FD6-4C3F-A290-7A1A85F09CA1}" type="datetimeFigureOut">
              <a:rPr lang="en-CA" smtClean="0"/>
              <a:t>2021-09-25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BF4A9-8C54-4417-9526-83E8C43CF21E}" type="slidenum">
              <a:rPr lang="en-CA" smtClean="0"/>
              <a:t>‹#›</a:t>
            </a:fld>
            <a:endParaRPr lang="en-CA" dirty="0"/>
          </a:p>
        </p:txBody>
      </p:sp>
    </p:spTree>
    <p:extLst>
      <p:ext uri="{BB962C8B-B14F-4D97-AF65-F5344CB8AC3E}">
        <p14:creationId xmlns:p14="http://schemas.microsoft.com/office/powerpoint/2010/main" val="73123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888B90-17D8-2F40-8ACC-AE3DD468C240}"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242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4</a:t>
            </a:fld>
            <a:endParaRPr lang="en-US" dirty="0"/>
          </a:p>
        </p:txBody>
      </p:sp>
    </p:spTree>
    <p:extLst>
      <p:ext uri="{BB962C8B-B14F-4D97-AF65-F5344CB8AC3E}">
        <p14:creationId xmlns:p14="http://schemas.microsoft.com/office/powerpoint/2010/main" val="243901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6</a:t>
            </a:fld>
            <a:endParaRPr lang="en-US" dirty="0"/>
          </a:p>
        </p:txBody>
      </p:sp>
    </p:spTree>
    <p:extLst>
      <p:ext uri="{BB962C8B-B14F-4D97-AF65-F5344CB8AC3E}">
        <p14:creationId xmlns:p14="http://schemas.microsoft.com/office/powerpoint/2010/main" val="284996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8</a:t>
            </a:fld>
            <a:endParaRPr lang="en-US" dirty="0"/>
          </a:p>
        </p:txBody>
      </p:sp>
    </p:spTree>
    <p:extLst>
      <p:ext uri="{BB962C8B-B14F-4D97-AF65-F5344CB8AC3E}">
        <p14:creationId xmlns:p14="http://schemas.microsoft.com/office/powerpoint/2010/main" val="364702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31517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408653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3165270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604945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906613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10D20-F6F0-4E40-B0F3-3B8F81600C04}" type="datetimeFigureOut">
              <a:rPr lang="en-CA" smtClean="0"/>
              <a:t>2021-09-25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4240267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110D20-F6F0-4E40-B0F3-3B8F81600C04}" type="datetimeFigureOut">
              <a:rPr lang="en-CA" smtClean="0"/>
              <a:t>2021-09-25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512850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110D20-F6F0-4E40-B0F3-3B8F81600C04}" type="datetimeFigureOut">
              <a:rPr lang="en-CA" smtClean="0"/>
              <a:t>2021-09-25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250800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110D20-F6F0-4E40-B0F3-3B8F81600C04}" type="datetimeFigureOut">
              <a:rPr lang="en-CA" smtClean="0"/>
              <a:t>2021-09-25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70623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10D20-F6F0-4E40-B0F3-3B8F81600C04}" type="datetimeFigureOut">
              <a:rPr lang="en-CA" smtClean="0"/>
              <a:t>2021-09-25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065699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10D20-F6F0-4E40-B0F3-3B8F81600C04}" type="datetimeFigureOut">
              <a:rPr lang="en-CA" smtClean="0"/>
              <a:t>2021-09-25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291502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303620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10D20-F6F0-4E40-B0F3-3B8F81600C04}" type="datetimeFigureOut">
              <a:rPr lang="en-CA" smtClean="0"/>
              <a:t>2021-09-25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03500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93803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3965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394B5-49C6-42DD-AE64-F18F00B39052}" type="datetimeFigureOut">
              <a:rPr lang="en-CA" smtClean="0"/>
              <a:t>2021-09-25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69738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0394B5-49C6-42DD-AE64-F18F00B39052}" type="datetimeFigureOut">
              <a:rPr lang="en-CA" smtClean="0"/>
              <a:t>2021-09-25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25821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0394B5-49C6-42DD-AE64-F18F00B39052}" type="datetimeFigureOut">
              <a:rPr lang="en-CA" smtClean="0"/>
              <a:t>2021-09-25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127289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0394B5-49C6-42DD-AE64-F18F00B39052}" type="datetimeFigureOut">
              <a:rPr lang="en-CA" smtClean="0"/>
              <a:t>2021-09-25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86078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394B5-49C6-42DD-AE64-F18F00B39052}" type="datetimeFigureOut">
              <a:rPr lang="en-CA" smtClean="0"/>
              <a:t>2021-09-25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3851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394B5-49C6-42DD-AE64-F18F00B39052}" type="datetimeFigureOut">
              <a:rPr lang="en-CA" smtClean="0"/>
              <a:t>2021-09-25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60491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394B5-49C6-42DD-AE64-F18F00B39052}" type="datetimeFigureOut">
              <a:rPr lang="en-CA" smtClean="0"/>
              <a:t>2021-09-25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173232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394B5-49C6-42DD-AE64-F18F00B39052}" type="datetimeFigureOut">
              <a:rPr lang="en-CA" smtClean="0"/>
              <a:t>2021-09-25</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0D3F0-AFD7-4836-9077-2E8591B1E88D}" type="slidenum">
              <a:rPr lang="en-CA" smtClean="0"/>
              <a:t>‹#›</a:t>
            </a:fld>
            <a:endParaRPr lang="en-CA" dirty="0"/>
          </a:p>
        </p:txBody>
      </p:sp>
    </p:spTree>
    <p:extLst>
      <p:ext uri="{BB962C8B-B14F-4D97-AF65-F5344CB8AC3E}">
        <p14:creationId xmlns:p14="http://schemas.microsoft.com/office/powerpoint/2010/main" val="11795292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10D20-F6F0-4E40-B0F3-3B8F81600C04}" type="datetimeFigureOut">
              <a:rPr lang="en-CA" smtClean="0"/>
              <a:t>2021-09-25</a:t>
            </a:fld>
            <a:endParaRPr lang="en-C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706A3-381B-4491-B70D-FBCCE11F88AD}" type="slidenum">
              <a:rPr lang="en-CA" smtClean="0"/>
              <a:t>‹#›</a:t>
            </a:fld>
            <a:endParaRPr lang="en-CA"/>
          </a:p>
        </p:txBody>
      </p:sp>
    </p:spTree>
    <p:extLst>
      <p:ext uri="{BB962C8B-B14F-4D97-AF65-F5344CB8AC3E}">
        <p14:creationId xmlns:p14="http://schemas.microsoft.com/office/powerpoint/2010/main" val="15803973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84D7A9-C32F-4F18-BBBF-B322AAFB1F63}"/>
              </a:ext>
            </a:extLst>
          </p:cNvPr>
          <p:cNvPicPr>
            <a:picLocks noChangeAspect="1"/>
          </p:cNvPicPr>
          <p:nvPr/>
        </p:nvPicPr>
        <p:blipFill>
          <a:blip r:embed="rId2"/>
          <a:stretch>
            <a:fillRect/>
          </a:stretch>
        </p:blipFill>
        <p:spPr>
          <a:xfrm>
            <a:off x="0" y="-1"/>
            <a:ext cx="12227383" cy="5343787"/>
          </a:xfrm>
          <a:prstGeom prst="rect">
            <a:avLst/>
          </a:prstGeom>
        </p:spPr>
      </p:pic>
      <p:pic>
        <p:nvPicPr>
          <p:cNvPr id="7" name="Picture 6" descr="Text&#10;&#10;Description automatically generated">
            <a:extLst>
              <a:ext uri="{FF2B5EF4-FFF2-40B4-BE49-F238E27FC236}">
                <a16:creationId xmlns:a16="http://schemas.microsoft.com/office/drawing/2014/main" id="{3CD9119A-53D8-410E-9331-0CCE61A89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273" y="5463333"/>
            <a:ext cx="2032145" cy="1223506"/>
          </a:xfrm>
          <a:prstGeom prst="rect">
            <a:avLst/>
          </a:prstGeom>
        </p:spPr>
      </p:pic>
      <p:sp>
        <p:nvSpPr>
          <p:cNvPr id="8" name="TextBox 7">
            <a:extLst>
              <a:ext uri="{FF2B5EF4-FFF2-40B4-BE49-F238E27FC236}">
                <a16:creationId xmlns:a16="http://schemas.microsoft.com/office/drawing/2014/main" id="{0E671256-E79F-4C88-8F95-92D74E1EE9C8}"/>
              </a:ext>
            </a:extLst>
          </p:cNvPr>
          <p:cNvSpPr txBox="1"/>
          <p:nvPr/>
        </p:nvSpPr>
        <p:spPr>
          <a:xfrm>
            <a:off x="3183581" y="3846353"/>
            <a:ext cx="5860219" cy="830997"/>
          </a:xfrm>
          <a:prstGeom prst="rect">
            <a:avLst/>
          </a:prstGeom>
          <a:noFill/>
        </p:spPr>
        <p:txBody>
          <a:bodyPr wrap="square" rtlCol="0">
            <a:spAutoFit/>
          </a:bodyPr>
          <a:lstStyle/>
          <a:p>
            <a:pPr algn="ctr"/>
            <a:r>
              <a:rPr lang="en-CA" sz="2400" b="1" i="1" dirty="0">
                <a:solidFill>
                  <a:schemeClr val="bg1"/>
                </a:solidFill>
              </a:rPr>
              <a:t>A Tamarack Institute Webinar with </a:t>
            </a:r>
          </a:p>
          <a:p>
            <a:pPr algn="ctr"/>
            <a:r>
              <a:rPr lang="en-CA" sz="2400" b="1" i="1" dirty="0">
                <a:solidFill>
                  <a:schemeClr val="bg1"/>
                </a:solidFill>
              </a:rPr>
              <a:t>Bob Wyatt, Dr. Susan Phillips and Liz Weaver </a:t>
            </a:r>
          </a:p>
        </p:txBody>
      </p:sp>
    </p:spTree>
    <p:extLst>
      <p:ext uri="{BB962C8B-B14F-4D97-AF65-F5344CB8AC3E}">
        <p14:creationId xmlns:p14="http://schemas.microsoft.com/office/powerpoint/2010/main" val="163371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E83E24-9AB3-D141-BBD6-A60990316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194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0D7F3A-9507-C94D-BCE7-DB8B7276B19B}"/>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spTree>
    <p:extLst>
      <p:ext uri="{BB962C8B-B14F-4D97-AF65-F5344CB8AC3E}">
        <p14:creationId xmlns:p14="http://schemas.microsoft.com/office/powerpoint/2010/main" val="2453900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CEEC2-579E-4F47-AFC9-047732241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021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fontAlgn="base">
              <a:spcAft>
                <a:spcPct val="0"/>
              </a:spcAft>
            </a:pPr>
            <a:r>
              <a:rPr lang="en-CA" altLang="en-US" sz="2800" dirty="0">
                <a:solidFill>
                  <a:prstClr val="black"/>
                </a:solidFill>
                <a:latin typeface="Glacial Indifference" pitchFamily="50" charset="0"/>
                <a:ea typeface="ＭＳ Ｐゴシック" charset="-128"/>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2400" dirty="0">
              <a:solidFill>
                <a:prstClr val="white"/>
              </a:solidFill>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020417" y="900097"/>
            <a:ext cx="9594573"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600" b="1" dirty="0">
                <a:solidFill>
                  <a:prstClr val="white"/>
                </a:solidFill>
                <a:latin typeface="Glacial Indifference" pitchFamily="2" charset="0"/>
                <a:ea typeface="ＭＳ Ｐゴシック" charset="-128"/>
              </a:rPr>
              <a:t>Gratitude &amp; Acknowledgement</a:t>
            </a:r>
            <a:br>
              <a:rPr lang="en-US" sz="2400" dirty="0">
                <a:solidFill>
                  <a:prstClr val="white"/>
                </a:solidFill>
                <a:latin typeface="Glacial Indifference" pitchFamily="2" charset="0"/>
                <a:ea typeface="ＭＳ Ｐゴシック" charset="-128"/>
              </a:rPr>
            </a:b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dirty="0">
                <a:solidFill>
                  <a:prstClr val="white"/>
                </a:solidFill>
                <a:latin typeface="Glacial Indifference" pitchFamily="2" charset="0"/>
                <a:ea typeface="ＭＳ Ｐゴシック" charset="-128"/>
              </a:rPr>
              <a:t>We begin this workshop by acknowledging that we are meeting on Indigenous land.  As settlers, we are grateful for the opportunity to meet and we thank all the generations of Indigenous peoples who have taken care of this land.  </a:t>
            </a:r>
          </a:p>
          <a:p>
            <a:pPr eaLnBrk="0" fontAlgn="base" hangingPunct="0">
              <a:spcBef>
                <a:spcPct val="0"/>
              </a:spcBef>
              <a:spcAft>
                <a:spcPct val="0"/>
              </a:spcAft>
            </a:pP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dirty="0">
                <a:solidFill>
                  <a:prstClr val="white"/>
                </a:solidFill>
                <a:latin typeface="Glacial Indifference" pitchFamily="2" charset="0"/>
                <a:ea typeface="ＭＳ Ｐゴシック" charset="-128"/>
              </a:rPr>
              <a:t>As settlers, this recognition of the contributions and historic importance of Indigenous peoples must be clearly and overtly connected to our collective commitment to make the promise and the challenge of Truth and Reconciliation real in our communities.  </a:t>
            </a:r>
          </a:p>
        </p:txBody>
      </p:sp>
      <p:pic>
        <p:nvPicPr>
          <p:cNvPr id="10" name="Picture 9">
            <a:extLst>
              <a:ext uri="{FF2B5EF4-FFF2-40B4-BE49-F238E27FC236}">
                <a16:creationId xmlns:a16="http://schemas.microsoft.com/office/drawing/2014/main" id="{F2744D91-2F48-C24D-85A0-17342BB9F6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237735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pic>
        <p:nvPicPr>
          <p:cNvPr id="12" name="Picture 11">
            <a:extLst>
              <a:ext uri="{FF2B5EF4-FFF2-40B4-BE49-F238E27FC236}">
                <a16:creationId xmlns:a16="http://schemas.microsoft.com/office/drawing/2014/main" id="{214EA39A-F5F8-2E4A-BECF-7F1748CC61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
        <p:nvSpPr>
          <p:cNvPr id="14" name="Text Box 8">
            <a:extLst>
              <a:ext uri="{FF2B5EF4-FFF2-40B4-BE49-F238E27FC236}">
                <a16:creationId xmlns:a16="http://schemas.microsoft.com/office/drawing/2014/main" id="{EA7E26FD-1CA3-9446-8868-6854BF4EB1FE}"/>
              </a:ext>
            </a:extLst>
          </p:cNvPr>
          <p:cNvSpPr txBox="1">
            <a:spLocks noChangeArrowheads="1"/>
          </p:cNvSpPr>
          <p:nvPr/>
        </p:nvSpPr>
        <p:spPr bwMode="auto">
          <a:xfrm>
            <a:off x="1668194" y="4323031"/>
            <a:ext cx="1861388" cy="112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lnSpc>
                <a:spcPct val="150000"/>
              </a:lnSpc>
            </a:pPr>
            <a:r>
              <a:rPr lang="en-CA" altLang="en-US" sz="2000" b="1" dirty="0">
                <a:solidFill>
                  <a:schemeClr val="bg1"/>
                </a:solidFill>
                <a:latin typeface="Glacial Indifference" pitchFamily="50" charset="0"/>
              </a:rPr>
              <a:t>Bob Wyatt </a:t>
            </a:r>
          </a:p>
          <a:p>
            <a:pPr marL="6350">
              <a:lnSpc>
                <a:spcPct val="150000"/>
              </a:lnSpc>
            </a:pPr>
            <a:endParaRPr lang="en-CA" altLang="en-US" sz="2800" b="1" dirty="0">
              <a:solidFill>
                <a:schemeClr val="bg1"/>
              </a:solidFill>
              <a:latin typeface="Glacial Indifference" pitchFamily="50" charset="0"/>
            </a:endParaRPr>
          </a:p>
        </p:txBody>
      </p:sp>
      <p:sp>
        <p:nvSpPr>
          <p:cNvPr id="16" name="Text Box 8">
            <a:extLst>
              <a:ext uri="{FF2B5EF4-FFF2-40B4-BE49-F238E27FC236}">
                <a16:creationId xmlns:a16="http://schemas.microsoft.com/office/drawing/2014/main" id="{BDFECDF7-3284-4F9F-BF6C-2CB5A85BD165}"/>
              </a:ext>
            </a:extLst>
          </p:cNvPr>
          <p:cNvSpPr txBox="1">
            <a:spLocks noChangeArrowheads="1"/>
          </p:cNvSpPr>
          <p:nvPr/>
        </p:nvSpPr>
        <p:spPr bwMode="auto">
          <a:xfrm>
            <a:off x="8799651" y="4323031"/>
            <a:ext cx="1603256"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lnSpc>
                <a:spcPct val="150000"/>
              </a:lnSpc>
            </a:pPr>
            <a:r>
              <a:rPr lang="en-CA" altLang="en-US" sz="2000" b="1" dirty="0">
                <a:solidFill>
                  <a:schemeClr val="bg1"/>
                </a:solidFill>
                <a:latin typeface="Glacial Indifference" pitchFamily="50" charset="0"/>
              </a:rPr>
              <a:t>Liz Weaver</a:t>
            </a:r>
          </a:p>
        </p:txBody>
      </p:sp>
      <p:sp>
        <p:nvSpPr>
          <p:cNvPr id="13" name="Text Box 8">
            <a:extLst>
              <a:ext uri="{FF2B5EF4-FFF2-40B4-BE49-F238E27FC236}">
                <a16:creationId xmlns:a16="http://schemas.microsoft.com/office/drawing/2014/main" id="{830F1F43-0567-7F45-BE8C-DD3C6312E063}"/>
              </a:ext>
            </a:extLst>
          </p:cNvPr>
          <p:cNvSpPr txBox="1">
            <a:spLocks noChangeArrowheads="1"/>
          </p:cNvSpPr>
          <p:nvPr/>
        </p:nvSpPr>
        <p:spPr bwMode="auto">
          <a:xfrm>
            <a:off x="5197776" y="4300441"/>
            <a:ext cx="2291807" cy="113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lnSpc>
                <a:spcPct val="150000"/>
              </a:lnSpc>
            </a:pPr>
            <a:r>
              <a:rPr lang="en-CA" altLang="en-US" sz="2000" b="1" dirty="0">
                <a:solidFill>
                  <a:schemeClr val="bg1"/>
                </a:solidFill>
                <a:latin typeface="Glacial Indifference" pitchFamily="50" charset="0"/>
              </a:rPr>
              <a:t>Dr. Susan Phillips </a:t>
            </a:r>
          </a:p>
          <a:p>
            <a:pPr marL="6350">
              <a:lnSpc>
                <a:spcPct val="150000"/>
              </a:lnSpc>
            </a:pPr>
            <a:endParaRPr lang="en-CA" altLang="en-US" sz="2800" b="1" dirty="0">
              <a:solidFill>
                <a:schemeClr val="bg1"/>
              </a:solidFill>
              <a:latin typeface="Glacial Indifference" pitchFamily="50" charset="0"/>
            </a:endParaRPr>
          </a:p>
        </p:txBody>
      </p:sp>
      <p:pic>
        <p:nvPicPr>
          <p:cNvPr id="7" name="Picture 6">
            <a:extLst>
              <a:ext uri="{FF2B5EF4-FFF2-40B4-BE49-F238E27FC236}">
                <a16:creationId xmlns:a16="http://schemas.microsoft.com/office/drawing/2014/main" id="{29E7916E-93C6-4D41-843A-18B8ED960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597" y="1792706"/>
            <a:ext cx="2341300" cy="2341300"/>
          </a:xfrm>
          <a:prstGeom prst="rect">
            <a:avLst/>
          </a:prstGeom>
        </p:spPr>
      </p:pic>
      <p:pic>
        <p:nvPicPr>
          <p:cNvPr id="4" name="Picture 3" descr="A picture containing wall, person, indoor&#10;&#10;Description automatically generated">
            <a:extLst>
              <a:ext uri="{FF2B5EF4-FFF2-40B4-BE49-F238E27FC236}">
                <a16:creationId xmlns:a16="http://schemas.microsoft.com/office/drawing/2014/main" id="{A7E0F072-C83B-4A21-8566-979907415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402" y="1801582"/>
            <a:ext cx="2067067" cy="2409749"/>
          </a:xfrm>
          <a:prstGeom prst="rect">
            <a:avLst/>
          </a:prstGeom>
        </p:spPr>
      </p:pic>
      <p:pic>
        <p:nvPicPr>
          <p:cNvPr id="8" name="Picture 7" descr="A person wearing a suit and tie&#10;&#10;Description automatically generated with medium confidence">
            <a:extLst>
              <a:ext uri="{FF2B5EF4-FFF2-40B4-BE49-F238E27FC236}">
                <a16:creationId xmlns:a16="http://schemas.microsoft.com/office/drawing/2014/main" id="{C97E8312-0735-490A-87E9-ACCF2DF97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53" y="1708929"/>
            <a:ext cx="3753276" cy="2502402"/>
          </a:xfrm>
          <a:prstGeom prst="rect">
            <a:avLst/>
          </a:prstGeom>
        </p:spPr>
      </p:pic>
    </p:spTree>
    <p:extLst>
      <p:ext uri="{BB962C8B-B14F-4D97-AF65-F5344CB8AC3E}">
        <p14:creationId xmlns:p14="http://schemas.microsoft.com/office/powerpoint/2010/main" val="407635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94688" y="1954897"/>
            <a:ext cx="89060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INTERSECTIONS AND INNOVATIONS</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pPr lvl="0"/>
            <a:r>
              <a:rPr lang="en-CA" sz="2400" dirty="0">
                <a:latin typeface="Glacial Indifference" pitchFamily="50" charset="0"/>
              </a:rPr>
              <a:t>Why did the </a:t>
            </a:r>
            <a:r>
              <a:rPr lang="en-CA" sz="2400" dirty="0" err="1">
                <a:latin typeface="Glacial Indifference" pitchFamily="50" charset="0"/>
              </a:rPr>
              <a:t>Muttart</a:t>
            </a:r>
            <a:r>
              <a:rPr lang="en-CA" sz="2400" dirty="0">
                <a:latin typeface="Glacial Indifference" pitchFamily="50" charset="0"/>
              </a:rPr>
              <a:t> Foundation invest in the development of this publication?</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2084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60075" y="2341300"/>
            <a:ext cx="894283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solidFill>
                <a:latin typeface="Glacial Indifference" pitchFamily="2" charset="0"/>
              </a:rPr>
              <a:t>VOLUNTARY SECTOR HISTORY AND ROOTS </a:t>
            </a:r>
          </a:p>
          <a:p>
            <a:endParaRPr lang="en-US" sz="2400" dirty="0">
              <a:solidFill>
                <a:schemeClr val="bg1"/>
              </a:solidFill>
              <a:latin typeface="Glacial Indifference" pitchFamily="2" charset="0"/>
            </a:endParaRPr>
          </a:p>
          <a:p>
            <a:r>
              <a:rPr lang="en-CA" sz="2400" b="1" dirty="0">
                <a:solidFill>
                  <a:schemeClr val="bg1"/>
                </a:solidFill>
                <a:latin typeface="Glacial Indifference" pitchFamily="2" charset="0"/>
              </a:rPr>
              <a:t>What did you uncover about the unique roots and history of Canada’s voluntary sector and how has this shaped the current state of the voluntary sector in Canada?</a:t>
            </a: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85091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94688" y="2228671"/>
            <a:ext cx="96284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CURRENT OR EMERGING CHALLENGES FOR CANADA’S VOLUNTARY SECTOR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pPr lvl="0"/>
            <a:r>
              <a:rPr lang="en-CA" sz="2400" dirty="0">
                <a:latin typeface="Glacial Indifference" pitchFamily="50" charset="0"/>
              </a:rPr>
              <a:t>What are some of the current or emerging challenges facing organizations?  </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78559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60075" y="2341300"/>
            <a:ext cx="89428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solidFill>
                <a:latin typeface="Glacial Indifference" pitchFamily="2" charset="0"/>
              </a:rPr>
              <a:t>PANDEMIC AND POST-PANDEMIC WORLD </a:t>
            </a:r>
          </a:p>
          <a:p>
            <a:endParaRPr lang="en-US" sz="2400" dirty="0">
              <a:solidFill>
                <a:schemeClr val="bg1"/>
              </a:solidFill>
              <a:latin typeface="Glacial Indifference" pitchFamily="2" charset="0"/>
            </a:endParaRPr>
          </a:p>
          <a:p>
            <a:r>
              <a:rPr lang="en-CA" sz="2400" b="1" dirty="0">
                <a:solidFill>
                  <a:schemeClr val="bg1"/>
                </a:solidFill>
                <a:latin typeface="Glacial Indifference" pitchFamily="2" charset="0"/>
              </a:rPr>
              <a:t>What do these challenges mean to organizations, especially when navigating a pandemic and post pandemic world ?</a:t>
            </a: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397935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94688" y="2228671"/>
            <a:ext cx="89060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OPPORTUNITIES FOR VOLUNTARY SECTOR ORGANIZATIONS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pPr lvl="0"/>
            <a:r>
              <a:rPr lang="en-CA" sz="2400" dirty="0">
                <a:latin typeface="Glacial Indifference" pitchFamily="50" charset="0"/>
              </a:rPr>
              <a:t>What opportunities have emerged? How can organizations position themselves to take advantage of these opportunities?   </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0348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60075" y="2341300"/>
            <a:ext cx="89428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solidFill>
                <a:latin typeface="Glacial Indifference" pitchFamily="2" charset="0"/>
              </a:rPr>
              <a:t>FINAL REFLECTIONS </a:t>
            </a:r>
          </a:p>
          <a:p>
            <a:endParaRPr lang="en-US" sz="2400" dirty="0">
              <a:solidFill>
                <a:schemeClr val="bg1"/>
              </a:solidFill>
              <a:latin typeface="Glacial Indifference" pitchFamily="2" charset="0"/>
            </a:endParaRPr>
          </a:p>
          <a:p>
            <a:r>
              <a:rPr lang="en-US" sz="2400" b="1" dirty="0">
                <a:solidFill>
                  <a:schemeClr val="bg1"/>
                </a:solidFill>
                <a:latin typeface="Glacial Indifference" pitchFamily="2" charset="0"/>
              </a:rPr>
              <a:t>Do you have any final reflections or advice for philanthropic, government or business leaders to consider?  </a:t>
            </a:r>
            <a:endParaRPr lang="en-CA" sz="2400" b="1" dirty="0">
              <a:solidFill>
                <a:schemeClr val="bg1"/>
              </a:solidFill>
              <a:latin typeface="Glacial Indifference" pitchFamily="2" charset="0"/>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355846234"/>
      </p:ext>
    </p:extLst>
  </p:cSld>
  <p:clrMapOvr>
    <a:masterClrMapping/>
  </p:clrMapOvr>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300</Words>
  <Application>Microsoft Office PowerPoint</Application>
  <PresentationFormat>Widescreen</PresentationFormat>
  <Paragraphs>33</Paragraphs>
  <Slides>12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Glacial Indifference</vt:lpstr>
      <vt:lpstr>4_Office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Field</dc:creator>
  <cp:lastModifiedBy>Liz Weaver</cp:lastModifiedBy>
  <cp:revision>3</cp:revision>
  <dcterms:created xsi:type="dcterms:W3CDTF">2021-04-14T12:21:18Z</dcterms:created>
  <dcterms:modified xsi:type="dcterms:W3CDTF">2021-09-25T15:06:36Z</dcterms:modified>
</cp:coreProperties>
</file>