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696" r:id="rId5"/>
  </p:sldMasterIdLst>
  <p:notesMasterIdLst>
    <p:notesMasterId r:id="rId25"/>
  </p:notesMasterIdLst>
  <p:sldIdLst>
    <p:sldId id="1615" r:id="rId6"/>
    <p:sldId id="1415" r:id="rId7"/>
    <p:sldId id="1621" r:id="rId8"/>
    <p:sldId id="1345" r:id="rId9"/>
    <p:sldId id="1436" r:id="rId10"/>
    <p:sldId id="1464" r:id="rId11"/>
    <p:sldId id="1465" r:id="rId12"/>
    <p:sldId id="1616" r:id="rId13"/>
    <p:sldId id="1466" r:id="rId14"/>
    <p:sldId id="1622" r:id="rId15"/>
    <p:sldId id="1623" r:id="rId16"/>
    <p:sldId id="1626" r:id="rId17"/>
    <p:sldId id="1624" r:id="rId18"/>
    <p:sldId id="1617" r:id="rId19"/>
    <p:sldId id="1625" r:id="rId20"/>
    <p:sldId id="1386" r:id="rId21"/>
    <p:sldId id="1449" r:id="rId22"/>
    <p:sldId id="1469" r:id="rId23"/>
    <p:sldId id="1387" r:id="rId24"/>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18B"/>
    <a:srgbClr val="3B3838"/>
    <a:srgbClr val="0156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75590"/>
  </p:normalViewPr>
  <p:slideViewPr>
    <p:cSldViewPr snapToGrid="0">
      <p:cViewPr varScale="1">
        <p:scale>
          <a:sx n="83" d="100"/>
          <a:sy n="83" d="100"/>
        </p:scale>
        <p:origin x="686" y="62"/>
      </p:cViewPr>
      <p:guideLst/>
    </p:cSldViewPr>
  </p:slideViewPr>
  <p:notesTextViewPr>
    <p:cViewPr>
      <p:scale>
        <a:sx n="1" d="1"/>
        <a:sy n="1" d="1"/>
      </p:scale>
      <p:origin x="0" y="0"/>
    </p:cViewPr>
  </p:notesTextViewPr>
  <p:notesViewPr>
    <p:cSldViewPr snapToGrid="0">
      <p:cViewPr varScale="1">
        <p:scale>
          <a:sx n="83" d="100"/>
          <a:sy n="83" d="100"/>
        </p:scale>
        <p:origin x="3992"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CA"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26C7B255-1FD6-4C3F-A290-7A1A85F09CA1}" type="datetimeFigureOut">
              <a:rPr lang="en-CA" smtClean="0"/>
              <a:t>2021-06-21</a:t>
            </a:fld>
            <a:endParaRPr lang="en-CA"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CA"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CA"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525BF4A9-8C54-4417-9526-83E8C43CF21E}" type="slidenum">
              <a:rPr lang="en-CA" smtClean="0"/>
              <a:t>‹#›</a:t>
            </a:fld>
            <a:endParaRPr lang="en-CA" dirty="0"/>
          </a:p>
        </p:txBody>
      </p:sp>
    </p:spTree>
    <p:extLst>
      <p:ext uri="{BB962C8B-B14F-4D97-AF65-F5344CB8AC3E}">
        <p14:creationId xmlns:p14="http://schemas.microsoft.com/office/powerpoint/2010/main" val="731230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defTabSz="960285" fontAlgn="base">
              <a:spcBef>
                <a:spcPct val="0"/>
              </a:spcBef>
              <a:spcAft>
                <a:spcPct val="0"/>
              </a:spcAft>
              <a:defRPr/>
            </a:pPr>
            <a:fld id="{BA888B90-17D8-2F40-8ACC-AE3DD468C240}" type="slidenum">
              <a:rPr lang="en-CA" altLang="en-US">
                <a:solidFill>
                  <a:srgbClr val="000000"/>
                </a:solidFill>
                <a:latin typeface="Arial" panose="020B0604020202020204" pitchFamily="34" charset="0"/>
                <a:ea typeface="ＭＳ Ｐゴシック" panose="020B0600070205080204" pitchFamily="34" charset="-128"/>
              </a:rPr>
              <a:pPr defTabSz="960285" fontAlgn="base">
                <a:spcBef>
                  <a:spcPct val="0"/>
                </a:spcBef>
                <a:spcAft>
                  <a:spcPct val="0"/>
                </a:spcAft>
                <a:defRPr/>
              </a:pPr>
              <a:t>2</a:t>
            </a:fld>
            <a:endParaRPr lang="en-CA" altLang="en-US">
              <a:solidFill>
                <a:srgbClr val="000000"/>
              </a:solidFill>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124219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E5F5D1E-66F2-40A5-81A2-854EE5BAFA28}" type="slidenum">
              <a:rPr lang="en-US" smtClean="0"/>
              <a:t>13</a:t>
            </a:fld>
            <a:endParaRPr lang="en-US" dirty="0"/>
          </a:p>
        </p:txBody>
      </p:sp>
    </p:spTree>
    <p:extLst>
      <p:ext uri="{BB962C8B-B14F-4D97-AF65-F5344CB8AC3E}">
        <p14:creationId xmlns:p14="http://schemas.microsoft.com/office/powerpoint/2010/main" val="31202385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E5F5D1E-66F2-40A5-81A2-854EE5BAFA28}" type="slidenum">
              <a:rPr lang="en-US" smtClean="0"/>
              <a:t>15</a:t>
            </a:fld>
            <a:endParaRPr lang="en-US" dirty="0"/>
          </a:p>
        </p:txBody>
      </p:sp>
    </p:spTree>
    <p:extLst>
      <p:ext uri="{BB962C8B-B14F-4D97-AF65-F5344CB8AC3E}">
        <p14:creationId xmlns:p14="http://schemas.microsoft.com/office/powerpoint/2010/main" val="2301657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defTabSz="960285" fontAlgn="base">
              <a:spcBef>
                <a:spcPct val="0"/>
              </a:spcBef>
              <a:spcAft>
                <a:spcPct val="0"/>
              </a:spcAft>
              <a:defRPr/>
            </a:pPr>
            <a:fld id="{BA888B90-17D8-2F40-8ACC-AE3DD468C240}" type="slidenum">
              <a:rPr lang="en-CA" altLang="en-US">
                <a:solidFill>
                  <a:srgbClr val="000000"/>
                </a:solidFill>
                <a:latin typeface="Arial" panose="020B0604020202020204" pitchFamily="34" charset="0"/>
                <a:ea typeface="ＭＳ Ｐゴシック" panose="020B0600070205080204" pitchFamily="34" charset="-128"/>
              </a:rPr>
              <a:pPr defTabSz="960285" fontAlgn="base">
                <a:spcBef>
                  <a:spcPct val="0"/>
                </a:spcBef>
                <a:spcAft>
                  <a:spcPct val="0"/>
                </a:spcAft>
                <a:defRPr/>
              </a:pPr>
              <a:t>3</a:t>
            </a:fld>
            <a:endParaRPr lang="en-CA" altLang="en-US">
              <a:solidFill>
                <a:srgbClr val="000000"/>
              </a:solidFill>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422013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E5F5D1E-66F2-40A5-81A2-854EE5BAFA28}" type="slidenum">
              <a:rPr lang="en-US" smtClean="0"/>
              <a:t>5</a:t>
            </a:fld>
            <a:endParaRPr lang="en-US" dirty="0"/>
          </a:p>
        </p:txBody>
      </p:sp>
    </p:spTree>
    <p:extLst>
      <p:ext uri="{BB962C8B-B14F-4D97-AF65-F5344CB8AC3E}">
        <p14:creationId xmlns:p14="http://schemas.microsoft.com/office/powerpoint/2010/main" val="2439014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E5F5D1E-66F2-40A5-81A2-854EE5BAFA28}" type="slidenum">
              <a:rPr lang="en-US" smtClean="0"/>
              <a:t>6</a:t>
            </a:fld>
            <a:endParaRPr lang="en-US" dirty="0"/>
          </a:p>
        </p:txBody>
      </p:sp>
    </p:spTree>
    <p:extLst>
      <p:ext uri="{BB962C8B-B14F-4D97-AF65-F5344CB8AC3E}">
        <p14:creationId xmlns:p14="http://schemas.microsoft.com/office/powerpoint/2010/main" val="2849963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E5F5D1E-66F2-40A5-81A2-854EE5BAFA28}" type="slidenum">
              <a:rPr lang="en-US" smtClean="0"/>
              <a:t>8</a:t>
            </a:fld>
            <a:endParaRPr lang="en-US" dirty="0"/>
          </a:p>
        </p:txBody>
      </p:sp>
    </p:spTree>
    <p:extLst>
      <p:ext uri="{BB962C8B-B14F-4D97-AF65-F5344CB8AC3E}">
        <p14:creationId xmlns:p14="http://schemas.microsoft.com/office/powerpoint/2010/main" val="88343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E5F5D1E-66F2-40A5-81A2-854EE5BAFA28}" type="slidenum">
              <a:rPr lang="en-US" smtClean="0"/>
              <a:t>9</a:t>
            </a:fld>
            <a:endParaRPr lang="en-US" dirty="0"/>
          </a:p>
        </p:txBody>
      </p:sp>
    </p:spTree>
    <p:extLst>
      <p:ext uri="{BB962C8B-B14F-4D97-AF65-F5344CB8AC3E}">
        <p14:creationId xmlns:p14="http://schemas.microsoft.com/office/powerpoint/2010/main" val="3647024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E5F5D1E-66F2-40A5-81A2-854EE5BAFA28}" type="slidenum">
              <a:rPr lang="en-US" smtClean="0"/>
              <a:t>10</a:t>
            </a:fld>
            <a:endParaRPr lang="en-US" dirty="0"/>
          </a:p>
        </p:txBody>
      </p:sp>
    </p:spTree>
    <p:extLst>
      <p:ext uri="{BB962C8B-B14F-4D97-AF65-F5344CB8AC3E}">
        <p14:creationId xmlns:p14="http://schemas.microsoft.com/office/powerpoint/2010/main" val="1922511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E5F5D1E-66F2-40A5-81A2-854EE5BAFA28}" type="slidenum">
              <a:rPr lang="en-US" smtClean="0"/>
              <a:t>11</a:t>
            </a:fld>
            <a:endParaRPr lang="en-US" dirty="0"/>
          </a:p>
        </p:txBody>
      </p:sp>
    </p:spTree>
    <p:extLst>
      <p:ext uri="{BB962C8B-B14F-4D97-AF65-F5344CB8AC3E}">
        <p14:creationId xmlns:p14="http://schemas.microsoft.com/office/powerpoint/2010/main" val="2661490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E5F5D1E-66F2-40A5-81A2-854EE5BAFA28}" type="slidenum">
              <a:rPr lang="en-US" smtClean="0"/>
              <a:t>12</a:t>
            </a:fld>
            <a:endParaRPr lang="en-US" dirty="0"/>
          </a:p>
        </p:txBody>
      </p:sp>
    </p:spTree>
    <p:extLst>
      <p:ext uri="{BB962C8B-B14F-4D97-AF65-F5344CB8AC3E}">
        <p14:creationId xmlns:p14="http://schemas.microsoft.com/office/powerpoint/2010/main" val="2215185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0394B5-49C6-42DD-AE64-F18F00B39052}" type="datetimeFigureOut">
              <a:rPr lang="en-CA" smtClean="0"/>
              <a:t>2021-06-21</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0270D3F0-AFD7-4836-9077-2E8591B1E88D}" type="slidenum">
              <a:rPr lang="en-CA" smtClean="0"/>
              <a:t>‹#›</a:t>
            </a:fld>
            <a:endParaRPr lang="en-CA" dirty="0"/>
          </a:p>
        </p:txBody>
      </p:sp>
    </p:spTree>
    <p:extLst>
      <p:ext uri="{BB962C8B-B14F-4D97-AF65-F5344CB8AC3E}">
        <p14:creationId xmlns:p14="http://schemas.microsoft.com/office/powerpoint/2010/main" val="2315171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0394B5-49C6-42DD-AE64-F18F00B39052}" type="datetimeFigureOut">
              <a:rPr lang="en-CA" smtClean="0"/>
              <a:t>2021-06-21</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0270D3F0-AFD7-4836-9077-2E8591B1E88D}" type="slidenum">
              <a:rPr lang="en-CA" smtClean="0"/>
              <a:t>‹#›</a:t>
            </a:fld>
            <a:endParaRPr lang="en-CA" dirty="0"/>
          </a:p>
        </p:txBody>
      </p:sp>
    </p:spTree>
    <p:extLst>
      <p:ext uri="{BB962C8B-B14F-4D97-AF65-F5344CB8AC3E}">
        <p14:creationId xmlns:p14="http://schemas.microsoft.com/office/powerpoint/2010/main" val="4086539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0394B5-49C6-42DD-AE64-F18F00B39052}" type="datetimeFigureOut">
              <a:rPr lang="en-CA" smtClean="0"/>
              <a:t>2021-06-21</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0270D3F0-AFD7-4836-9077-2E8591B1E88D}" type="slidenum">
              <a:rPr lang="en-CA" smtClean="0"/>
              <a:t>‹#›</a:t>
            </a:fld>
            <a:endParaRPr lang="en-CA" dirty="0"/>
          </a:p>
        </p:txBody>
      </p:sp>
    </p:spTree>
    <p:extLst>
      <p:ext uri="{BB962C8B-B14F-4D97-AF65-F5344CB8AC3E}">
        <p14:creationId xmlns:p14="http://schemas.microsoft.com/office/powerpoint/2010/main" val="3165270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110D20-F6F0-4E40-B0F3-3B8F81600C04}" type="datetimeFigureOut">
              <a:rPr lang="en-CA" smtClean="0"/>
              <a:t>2021-06-21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87706A3-381B-4491-B70D-FBCCE11F88AD}" type="slidenum">
              <a:rPr lang="en-CA" smtClean="0"/>
              <a:t>‹#›</a:t>
            </a:fld>
            <a:endParaRPr lang="en-CA"/>
          </a:p>
        </p:txBody>
      </p:sp>
    </p:spTree>
    <p:extLst>
      <p:ext uri="{BB962C8B-B14F-4D97-AF65-F5344CB8AC3E}">
        <p14:creationId xmlns:p14="http://schemas.microsoft.com/office/powerpoint/2010/main" val="16049459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110D20-F6F0-4E40-B0F3-3B8F81600C04}" type="datetimeFigureOut">
              <a:rPr lang="en-CA" smtClean="0"/>
              <a:t>2021-06-21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87706A3-381B-4491-B70D-FBCCE11F88AD}" type="slidenum">
              <a:rPr lang="en-CA" smtClean="0"/>
              <a:t>‹#›</a:t>
            </a:fld>
            <a:endParaRPr lang="en-CA"/>
          </a:p>
        </p:txBody>
      </p:sp>
    </p:spTree>
    <p:extLst>
      <p:ext uri="{BB962C8B-B14F-4D97-AF65-F5344CB8AC3E}">
        <p14:creationId xmlns:p14="http://schemas.microsoft.com/office/powerpoint/2010/main" val="39066133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110D20-F6F0-4E40-B0F3-3B8F81600C04}" type="datetimeFigureOut">
              <a:rPr lang="en-CA" smtClean="0"/>
              <a:t>2021-06-21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87706A3-381B-4491-B70D-FBCCE11F88AD}" type="slidenum">
              <a:rPr lang="en-CA" smtClean="0"/>
              <a:t>‹#›</a:t>
            </a:fld>
            <a:endParaRPr lang="en-CA"/>
          </a:p>
        </p:txBody>
      </p:sp>
    </p:spTree>
    <p:extLst>
      <p:ext uri="{BB962C8B-B14F-4D97-AF65-F5344CB8AC3E}">
        <p14:creationId xmlns:p14="http://schemas.microsoft.com/office/powerpoint/2010/main" val="42402674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110D20-F6F0-4E40-B0F3-3B8F81600C04}" type="datetimeFigureOut">
              <a:rPr lang="en-CA" smtClean="0"/>
              <a:t>2021-06-21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87706A3-381B-4491-B70D-FBCCE11F88AD}" type="slidenum">
              <a:rPr lang="en-CA" smtClean="0"/>
              <a:t>‹#›</a:t>
            </a:fld>
            <a:endParaRPr lang="en-CA"/>
          </a:p>
        </p:txBody>
      </p:sp>
    </p:spTree>
    <p:extLst>
      <p:ext uri="{BB962C8B-B14F-4D97-AF65-F5344CB8AC3E}">
        <p14:creationId xmlns:p14="http://schemas.microsoft.com/office/powerpoint/2010/main" val="5128503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110D20-F6F0-4E40-B0F3-3B8F81600C04}" type="datetimeFigureOut">
              <a:rPr lang="en-CA" smtClean="0"/>
              <a:t>2021-06-21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487706A3-381B-4491-B70D-FBCCE11F88AD}" type="slidenum">
              <a:rPr lang="en-CA" smtClean="0"/>
              <a:t>‹#›</a:t>
            </a:fld>
            <a:endParaRPr lang="en-CA"/>
          </a:p>
        </p:txBody>
      </p:sp>
    </p:spTree>
    <p:extLst>
      <p:ext uri="{BB962C8B-B14F-4D97-AF65-F5344CB8AC3E}">
        <p14:creationId xmlns:p14="http://schemas.microsoft.com/office/powerpoint/2010/main" val="2508001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110D20-F6F0-4E40-B0F3-3B8F81600C04}" type="datetimeFigureOut">
              <a:rPr lang="en-CA" smtClean="0"/>
              <a:t>2021-06-21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487706A3-381B-4491-B70D-FBCCE11F88AD}" type="slidenum">
              <a:rPr lang="en-CA" smtClean="0"/>
              <a:t>‹#›</a:t>
            </a:fld>
            <a:endParaRPr lang="en-CA"/>
          </a:p>
        </p:txBody>
      </p:sp>
    </p:spTree>
    <p:extLst>
      <p:ext uri="{BB962C8B-B14F-4D97-AF65-F5344CB8AC3E}">
        <p14:creationId xmlns:p14="http://schemas.microsoft.com/office/powerpoint/2010/main" val="37062344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110D20-F6F0-4E40-B0F3-3B8F81600C04}" type="datetimeFigureOut">
              <a:rPr lang="en-CA" smtClean="0"/>
              <a:t>2021-06-21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487706A3-381B-4491-B70D-FBCCE11F88AD}" type="slidenum">
              <a:rPr lang="en-CA" smtClean="0"/>
              <a:t>‹#›</a:t>
            </a:fld>
            <a:endParaRPr lang="en-CA"/>
          </a:p>
        </p:txBody>
      </p:sp>
    </p:spTree>
    <p:extLst>
      <p:ext uri="{BB962C8B-B14F-4D97-AF65-F5344CB8AC3E}">
        <p14:creationId xmlns:p14="http://schemas.microsoft.com/office/powerpoint/2010/main" val="30656990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110D20-F6F0-4E40-B0F3-3B8F81600C04}" type="datetimeFigureOut">
              <a:rPr lang="en-CA" smtClean="0"/>
              <a:t>2021-06-21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87706A3-381B-4491-B70D-FBCCE11F88AD}" type="slidenum">
              <a:rPr lang="en-CA" smtClean="0"/>
              <a:t>‹#›</a:t>
            </a:fld>
            <a:endParaRPr lang="en-CA"/>
          </a:p>
        </p:txBody>
      </p:sp>
    </p:spTree>
    <p:extLst>
      <p:ext uri="{BB962C8B-B14F-4D97-AF65-F5344CB8AC3E}">
        <p14:creationId xmlns:p14="http://schemas.microsoft.com/office/powerpoint/2010/main" val="2915021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0394B5-49C6-42DD-AE64-F18F00B39052}" type="datetimeFigureOut">
              <a:rPr lang="en-CA" smtClean="0"/>
              <a:t>2021-06-21</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0270D3F0-AFD7-4836-9077-2E8591B1E88D}" type="slidenum">
              <a:rPr lang="en-CA" smtClean="0"/>
              <a:t>‹#›</a:t>
            </a:fld>
            <a:endParaRPr lang="en-CA" dirty="0"/>
          </a:p>
        </p:txBody>
      </p:sp>
    </p:spTree>
    <p:extLst>
      <p:ext uri="{BB962C8B-B14F-4D97-AF65-F5344CB8AC3E}">
        <p14:creationId xmlns:p14="http://schemas.microsoft.com/office/powerpoint/2010/main" val="30362027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110D20-F6F0-4E40-B0F3-3B8F81600C04}" type="datetimeFigureOut">
              <a:rPr lang="en-CA" smtClean="0"/>
              <a:t>2021-06-21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87706A3-381B-4491-B70D-FBCCE11F88AD}" type="slidenum">
              <a:rPr lang="en-CA" smtClean="0"/>
              <a:t>‹#›</a:t>
            </a:fld>
            <a:endParaRPr lang="en-CA"/>
          </a:p>
        </p:txBody>
      </p:sp>
    </p:spTree>
    <p:extLst>
      <p:ext uri="{BB962C8B-B14F-4D97-AF65-F5344CB8AC3E}">
        <p14:creationId xmlns:p14="http://schemas.microsoft.com/office/powerpoint/2010/main" val="10350042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110D20-F6F0-4E40-B0F3-3B8F81600C04}" type="datetimeFigureOut">
              <a:rPr lang="en-CA" smtClean="0"/>
              <a:t>2021-06-21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87706A3-381B-4491-B70D-FBCCE11F88AD}" type="slidenum">
              <a:rPr lang="en-CA" smtClean="0"/>
              <a:t>‹#›</a:t>
            </a:fld>
            <a:endParaRPr lang="en-CA"/>
          </a:p>
        </p:txBody>
      </p:sp>
    </p:spTree>
    <p:extLst>
      <p:ext uri="{BB962C8B-B14F-4D97-AF65-F5344CB8AC3E}">
        <p14:creationId xmlns:p14="http://schemas.microsoft.com/office/powerpoint/2010/main" val="3938035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110D20-F6F0-4E40-B0F3-3B8F81600C04}" type="datetimeFigureOut">
              <a:rPr lang="en-CA" smtClean="0"/>
              <a:t>2021-06-21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87706A3-381B-4491-B70D-FBCCE11F88AD}" type="slidenum">
              <a:rPr lang="en-CA" smtClean="0"/>
              <a:t>‹#›</a:t>
            </a:fld>
            <a:endParaRPr lang="en-CA"/>
          </a:p>
        </p:txBody>
      </p:sp>
    </p:spTree>
    <p:extLst>
      <p:ext uri="{BB962C8B-B14F-4D97-AF65-F5344CB8AC3E}">
        <p14:creationId xmlns:p14="http://schemas.microsoft.com/office/powerpoint/2010/main" val="139655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0394B5-49C6-42DD-AE64-F18F00B39052}" type="datetimeFigureOut">
              <a:rPr lang="en-CA" smtClean="0"/>
              <a:t>2021-06-21</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0270D3F0-AFD7-4836-9077-2E8591B1E88D}" type="slidenum">
              <a:rPr lang="en-CA" smtClean="0"/>
              <a:t>‹#›</a:t>
            </a:fld>
            <a:endParaRPr lang="en-CA" dirty="0"/>
          </a:p>
        </p:txBody>
      </p:sp>
    </p:spTree>
    <p:extLst>
      <p:ext uri="{BB962C8B-B14F-4D97-AF65-F5344CB8AC3E}">
        <p14:creationId xmlns:p14="http://schemas.microsoft.com/office/powerpoint/2010/main" val="697385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0394B5-49C6-42DD-AE64-F18F00B39052}" type="datetimeFigureOut">
              <a:rPr lang="en-CA" smtClean="0"/>
              <a:t>2021-06-21</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0270D3F0-AFD7-4836-9077-2E8591B1E88D}" type="slidenum">
              <a:rPr lang="en-CA" smtClean="0"/>
              <a:t>‹#›</a:t>
            </a:fld>
            <a:endParaRPr lang="en-CA" dirty="0"/>
          </a:p>
        </p:txBody>
      </p:sp>
    </p:spTree>
    <p:extLst>
      <p:ext uri="{BB962C8B-B14F-4D97-AF65-F5344CB8AC3E}">
        <p14:creationId xmlns:p14="http://schemas.microsoft.com/office/powerpoint/2010/main" val="2258218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0394B5-49C6-42DD-AE64-F18F00B39052}" type="datetimeFigureOut">
              <a:rPr lang="en-CA" smtClean="0"/>
              <a:t>2021-06-21</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0270D3F0-AFD7-4836-9077-2E8591B1E88D}" type="slidenum">
              <a:rPr lang="en-CA" smtClean="0"/>
              <a:t>‹#›</a:t>
            </a:fld>
            <a:endParaRPr lang="en-CA" dirty="0"/>
          </a:p>
        </p:txBody>
      </p:sp>
    </p:spTree>
    <p:extLst>
      <p:ext uri="{BB962C8B-B14F-4D97-AF65-F5344CB8AC3E}">
        <p14:creationId xmlns:p14="http://schemas.microsoft.com/office/powerpoint/2010/main" val="1272890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0394B5-49C6-42DD-AE64-F18F00B39052}" type="datetimeFigureOut">
              <a:rPr lang="en-CA" smtClean="0"/>
              <a:t>2021-06-21</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0270D3F0-AFD7-4836-9077-2E8591B1E88D}" type="slidenum">
              <a:rPr lang="en-CA" smtClean="0"/>
              <a:t>‹#›</a:t>
            </a:fld>
            <a:endParaRPr lang="en-CA" dirty="0"/>
          </a:p>
        </p:txBody>
      </p:sp>
    </p:spTree>
    <p:extLst>
      <p:ext uri="{BB962C8B-B14F-4D97-AF65-F5344CB8AC3E}">
        <p14:creationId xmlns:p14="http://schemas.microsoft.com/office/powerpoint/2010/main" val="2860785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0394B5-49C6-42DD-AE64-F18F00B39052}" type="datetimeFigureOut">
              <a:rPr lang="en-CA" smtClean="0"/>
              <a:t>2021-06-21</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0270D3F0-AFD7-4836-9077-2E8591B1E88D}" type="slidenum">
              <a:rPr lang="en-CA" smtClean="0"/>
              <a:t>‹#›</a:t>
            </a:fld>
            <a:endParaRPr lang="en-CA" dirty="0"/>
          </a:p>
        </p:txBody>
      </p:sp>
    </p:spTree>
    <p:extLst>
      <p:ext uri="{BB962C8B-B14F-4D97-AF65-F5344CB8AC3E}">
        <p14:creationId xmlns:p14="http://schemas.microsoft.com/office/powerpoint/2010/main" val="238510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0394B5-49C6-42DD-AE64-F18F00B39052}" type="datetimeFigureOut">
              <a:rPr lang="en-CA" smtClean="0"/>
              <a:t>2021-06-21</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0270D3F0-AFD7-4836-9077-2E8591B1E88D}" type="slidenum">
              <a:rPr lang="en-CA" smtClean="0"/>
              <a:t>‹#›</a:t>
            </a:fld>
            <a:endParaRPr lang="en-CA" dirty="0"/>
          </a:p>
        </p:txBody>
      </p:sp>
    </p:spTree>
    <p:extLst>
      <p:ext uri="{BB962C8B-B14F-4D97-AF65-F5344CB8AC3E}">
        <p14:creationId xmlns:p14="http://schemas.microsoft.com/office/powerpoint/2010/main" val="604912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0394B5-49C6-42DD-AE64-F18F00B39052}" type="datetimeFigureOut">
              <a:rPr lang="en-CA" smtClean="0"/>
              <a:t>2021-06-21</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0270D3F0-AFD7-4836-9077-2E8591B1E88D}" type="slidenum">
              <a:rPr lang="en-CA" smtClean="0"/>
              <a:t>‹#›</a:t>
            </a:fld>
            <a:endParaRPr lang="en-CA" dirty="0"/>
          </a:p>
        </p:txBody>
      </p:sp>
    </p:spTree>
    <p:extLst>
      <p:ext uri="{BB962C8B-B14F-4D97-AF65-F5344CB8AC3E}">
        <p14:creationId xmlns:p14="http://schemas.microsoft.com/office/powerpoint/2010/main" val="1732323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0394B5-49C6-42DD-AE64-F18F00B39052}" type="datetimeFigureOut">
              <a:rPr lang="en-CA" smtClean="0"/>
              <a:t>2021-06-21</a:t>
            </a:fld>
            <a:endParaRPr lang="en-CA"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70D3F0-AFD7-4836-9077-2E8591B1E88D}" type="slidenum">
              <a:rPr lang="en-CA" smtClean="0"/>
              <a:t>‹#›</a:t>
            </a:fld>
            <a:endParaRPr lang="en-CA" dirty="0"/>
          </a:p>
        </p:txBody>
      </p:sp>
    </p:spTree>
    <p:extLst>
      <p:ext uri="{BB962C8B-B14F-4D97-AF65-F5344CB8AC3E}">
        <p14:creationId xmlns:p14="http://schemas.microsoft.com/office/powerpoint/2010/main" val="117952921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110D20-F6F0-4E40-B0F3-3B8F81600C04}" type="datetimeFigureOut">
              <a:rPr lang="en-CA" smtClean="0"/>
              <a:t>2021-06-21</a:t>
            </a:fld>
            <a:endParaRPr lang="en-CA"/>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7706A3-381B-4491-B70D-FBCCE11F88AD}" type="slidenum">
              <a:rPr lang="en-CA" smtClean="0"/>
              <a:t>‹#›</a:t>
            </a:fld>
            <a:endParaRPr lang="en-CA"/>
          </a:p>
        </p:txBody>
      </p:sp>
    </p:spTree>
    <p:extLst>
      <p:ext uri="{BB962C8B-B14F-4D97-AF65-F5344CB8AC3E}">
        <p14:creationId xmlns:p14="http://schemas.microsoft.com/office/powerpoint/2010/main" val="158039736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30976" y="4053385"/>
            <a:ext cx="184731" cy="369332"/>
          </a:xfrm>
          <a:prstGeom prst="rect">
            <a:avLst/>
          </a:prstGeom>
          <a:noFill/>
        </p:spPr>
        <p:txBody>
          <a:bodyPr wrap="none" rtlCol="0">
            <a:spAutoFit/>
          </a:bodyPr>
          <a:lstStyle/>
          <a:p>
            <a:endParaRPr lang="en-US" dirty="0"/>
          </a:p>
        </p:txBody>
      </p:sp>
      <p:pic>
        <p:nvPicPr>
          <p:cNvPr id="4" name="Picture 3">
            <a:extLst>
              <a:ext uri="{FF2B5EF4-FFF2-40B4-BE49-F238E27FC236}">
                <a16:creationId xmlns:a16="http://schemas.microsoft.com/office/drawing/2014/main" id="{0CA67455-5AE7-BA4C-95A5-77B0E1319D57}"/>
              </a:ext>
            </a:extLst>
          </p:cNvPr>
          <p:cNvPicPr>
            <a:picLocks noChangeAspect="1"/>
          </p:cNvPicPr>
          <p:nvPr/>
        </p:nvPicPr>
        <p:blipFill rotWithShape="1">
          <a:blip r:embed="rId2">
            <a:extLst>
              <a:ext uri="{28A0092B-C50C-407E-A947-70E740481C1C}">
                <a14:useLocalDpi xmlns:a14="http://schemas.microsoft.com/office/drawing/2010/main" val="0"/>
              </a:ext>
            </a:extLst>
          </a:blip>
          <a:srcRect t="26846"/>
          <a:stretch/>
        </p:blipFill>
        <p:spPr>
          <a:xfrm>
            <a:off x="0" y="0"/>
            <a:ext cx="12192000" cy="5944150"/>
          </a:xfrm>
          <a:prstGeom prst="rect">
            <a:avLst/>
          </a:prstGeom>
        </p:spPr>
      </p:pic>
      <p:sp>
        <p:nvSpPr>
          <p:cNvPr id="5" name="Rectangle 4">
            <a:extLst>
              <a:ext uri="{FF2B5EF4-FFF2-40B4-BE49-F238E27FC236}">
                <a16:creationId xmlns:a16="http://schemas.microsoft.com/office/drawing/2014/main" id="{740E5F60-4F51-5645-9E27-E4C195841F01}"/>
              </a:ext>
            </a:extLst>
          </p:cNvPr>
          <p:cNvSpPr/>
          <p:nvPr/>
        </p:nvSpPr>
        <p:spPr>
          <a:xfrm>
            <a:off x="0" y="0"/>
            <a:ext cx="12192000" cy="5944148"/>
          </a:xfrm>
          <a:prstGeom prst="rect">
            <a:avLst/>
          </a:prstGeom>
          <a:solidFill>
            <a:srgbClr val="004946">
              <a:alpha val="5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10" name="TextBox 9">
            <a:extLst>
              <a:ext uri="{FF2B5EF4-FFF2-40B4-BE49-F238E27FC236}">
                <a16:creationId xmlns:a16="http://schemas.microsoft.com/office/drawing/2014/main" id="{3235870B-444B-A94F-849C-EAE96CA4BAF2}"/>
              </a:ext>
            </a:extLst>
          </p:cNvPr>
          <p:cNvSpPr txBox="1"/>
          <p:nvPr/>
        </p:nvSpPr>
        <p:spPr>
          <a:xfrm>
            <a:off x="4843894" y="1098519"/>
            <a:ext cx="2504212" cy="369332"/>
          </a:xfrm>
          <a:prstGeom prst="rect">
            <a:avLst/>
          </a:prstGeom>
          <a:noFill/>
        </p:spPr>
        <p:txBody>
          <a:bodyPr wrap="none" rtlCol="0">
            <a:spAutoFit/>
          </a:bodyPr>
          <a:lstStyle/>
          <a:p>
            <a:r>
              <a:rPr lang="en-US" i="1" dirty="0">
                <a:solidFill>
                  <a:schemeClr val="bg1"/>
                </a:solidFill>
                <a:latin typeface="Baskerville" panose="02020502070401020303" pitchFamily="18" charset="0"/>
                <a:ea typeface="Baskerville" panose="02020502070401020303" pitchFamily="18" charset="0"/>
              </a:rPr>
              <a:t>A Tamarack Workshop  </a:t>
            </a:r>
          </a:p>
        </p:txBody>
      </p:sp>
      <p:pic>
        <p:nvPicPr>
          <p:cNvPr id="11" name="Picture 10">
            <a:extLst>
              <a:ext uri="{FF2B5EF4-FFF2-40B4-BE49-F238E27FC236}">
                <a16:creationId xmlns:a16="http://schemas.microsoft.com/office/drawing/2014/main" id="{25C4E692-9EC4-2849-923A-BD3756211AC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94496" y="6057341"/>
            <a:ext cx="2186588" cy="686730"/>
          </a:xfrm>
          <a:prstGeom prst="rect">
            <a:avLst/>
          </a:prstGeom>
        </p:spPr>
      </p:pic>
      <p:sp>
        <p:nvSpPr>
          <p:cNvPr id="8" name="TextBox 7">
            <a:extLst>
              <a:ext uri="{FF2B5EF4-FFF2-40B4-BE49-F238E27FC236}">
                <a16:creationId xmlns:a16="http://schemas.microsoft.com/office/drawing/2014/main" id="{2D0F92C9-3157-4306-B2AD-5B84C9F18BD9}"/>
              </a:ext>
            </a:extLst>
          </p:cNvPr>
          <p:cNvSpPr txBox="1"/>
          <p:nvPr/>
        </p:nvSpPr>
        <p:spPr>
          <a:xfrm>
            <a:off x="1010835" y="2321004"/>
            <a:ext cx="10310070" cy="1846659"/>
          </a:xfrm>
          <a:prstGeom prst="rect">
            <a:avLst/>
          </a:prstGeom>
          <a:noFill/>
        </p:spPr>
        <p:txBody>
          <a:bodyPr wrap="square" rtlCol="0">
            <a:spAutoFit/>
          </a:bodyPr>
          <a:lstStyle/>
          <a:p>
            <a:pPr algn="ctr"/>
            <a:r>
              <a:rPr lang="en-CA" sz="5400" dirty="0">
                <a:solidFill>
                  <a:schemeClr val="bg1"/>
                </a:solidFill>
              </a:rPr>
              <a:t>Imagining What’s Next </a:t>
            </a:r>
          </a:p>
          <a:p>
            <a:pPr algn="ctr"/>
            <a:endParaRPr lang="en-CA" dirty="0">
              <a:solidFill>
                <a:schemeClr val="bg1"/>
              </a:solidFill>
            </a:endParaRPr>
          </a:p>
          <a:p>
            <a:pPr algn="ctr"/>
            <a:endParaRPr lang="en-CA" dirty="0">
              <a:solidFill>
                <a:schemeClr val="bg1"/>
              </a:solidFill>
            </a:endParaRPr>
          </a:p>
          <a:p>
            <a:pPr algn="ctr"/>
            <a:r>
              <a:rPr lang="en-CA" sz="2400" i="1" dirty="0">
                <a:solidFill>
                  <a:schemeClr val="bg1"/>
                </a:solidFill>
              </a:rPr>
              <a:t>With Cameron Norman and Liz Weaver </a:t>
            </a:r>
          </a:p>
        </p:txBody>
      </p:sp>
    </p:spTree>
    <p:extLst>
      <p:ext uri="{BB962C8B-B14F-4D97-AF65-F5344CB8AC3E}">
        <p14:creationId xmlns:p14="http://schemas.microsoft.com/office/powerpoint/2010/main" val="2316157557"/>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AutoShape 10" descr="1dx_4901-crop">
            <a:extLst>
              <a:ext uri="{FF2B5EF4-FFF2-40B4-BE49-F238E27FC236}">
                <a16:creationId xmlns:a16="http://schemas.microsoft.com/office/drawing/2014/main" id="{66FCA505-4FF0-4369-8051-CCA67CC412C0}"/>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3078" name="AutoShape 12" descr="1dx_4901-crop">
            <a:extLst>
              <a:ext uri="{FF2B5EF4-FFF2-40B4-BE49-F238E27FC236}">
                <a16:creationId xmlns:a16="http://schemas.microsoft.com/office/drawing/2014/main" id="{D8B2E8E2-ADAE-4BD5-9489-952C336DB0AA}"/>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3079" name="AutoShape 14" descr="1dx_4901-crop">
            <a:extLst>
              <a:ext uri="{FF2B5EF4-FFF2-40B4-BE49-F238E27FC236}">
                <a16:creationId xmlns:a16="http://schemas.microsoft.com/office/drawing/2014/main" id="{98EE2D03-6F19-4391-867F-3E8927F60BA3}"/>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8" name="Text Box 8">
            <a:extLst>
              <a:ext uri="{FF2B5EF4-FFF2-40B4-BE49-F238E27FC236}">
                <a16:creationId xmlns:a16="http://schemas.microsoft.com/office/drawing/2014/main" id="{9DA9B48C-D916-4A61-8A76-478EB241F51E}"/>
              </a:ext>
            </a:extLst>
          </p:cNvPr>
          <p:cNvSpPr txBox="1">
            <a:spLocks noChangeArrowheads="1"/>
          </p:cNvSpPr>
          <p:nvPr/>
        </p:nvSpPr>
        <p:spPr bwMode="auto">
          <a:xfrm>
            <a:off x="1394688" y="2228671"/>
            <a:ext cx="8906096"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r>
              <a:rPr lang="en-CA" sz="2400" dirty="0">
                <a:solidFill>
                  <a:srgbClr val="008989"/>
                </a:solidFill>
                <a:latin typeface="Glacial Indifference" pitchFamily="50" charset="0"/>
              </a:rPr>
              <a:t>The Power of One </a:t>
            </a:r>
            <a:br>
              <a:rPr lang="en-CA" sz="2400" dirty="0">
                <a:solidFill>
                  <a:srgbClr val="008989"/>
                </a:solidFill>
                <a:latin typeface="Glacial Indifference" pitchFamily="50" charset="0"/>
              </a:rPr>
            </a:br>
            <a:endParaRPr lang="en-CA" sz="2400" dirty="0">
              <a:solidFill>
                <a:srgbClr val="008989"/>
              </a:solidFill>
              <a:latin typeface="Glacial Indifference" pitchFamily="50" charset="0"/>
            </a:endParaRPr>
          </a:p>
          <a:p>
            <a:pPr lvl="0"/>
            <a:r>
              <a:rPr lang="en-CA" sz="2800" dirty="0">
                <a:latin typeface="Glacial Indifference" pitchFamily="50" charset="0"/>
              </a:rPr>
              <a:t>Why should we consider designing for the smallest visible system?  Why is this important in designing for what’s next?   </a:t>
            </a:r>
          </a:p>
        </p:txBody>
      </p:sp>
      <p:pic>
        <p:nvPicPr>
          <p:cNvPr id="6" name="Picture 5">
            <a:extLst>
              <a:ext uri="{FF2B5EF4-FFF2-40B4-BE49-F238E27FC236}">
                <a16:creationId xmlns:a16="http://schemas.microsoft.com/office/drawing/2014/main" id="{EA186344-7336-4D66-BF69-7B14A233F5B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3504" y="5613990"/>
            <a:ext cx="2186588" cy="686730"/>
          </a:xfrm>
          <a:prstGeom prst="rect">
            <a:avLst/>
          </a:prstGeom>
        </p:spPr>
      </p:pic>
    </p:spTree>
    <p:extLst>
      <p:ext uri="{BB962C8B-B14F-4D97-AF65-F5344CB8AC3E}">
        <p14:creationId xmlns:p14="http://schemas.microsoft.com/office/powerpoint/2010/main" val="4197819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AutoShape 10" descr="1dx_4901-crop">
            <a:extLst>
              <a:ext uri="{FF2B5EF4-FFF2-40B4-BE49-F238E27FC236}">
                <a16:creationId xmlns:a16="http://schemas.microsoft.com/office/drawing/2014/main" id="{66FCA505-4FF0-4369-8051-CCA67CC412C0}"/>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3078" name="AutoShape 12" descr="1dx_4901-crop">
            <a:extLst>
              <a:ext uri="{FF2B5EF4-FFF2-40B4-BE49-F238E27FC236}">
                <a16:creationId xmlns:a16="http://schemas.microsoft.com/office/drawing/2014/main" id="{D8B2E8E2-ADAE-4BD5-9489-952C336DB0AA}"/>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3079" name="AutoShape 14" descr="1dx_4901-crop">
            <a:extLst>
              <a:ext uri="{FF2B5EF4-FFF2-40B4-BE49-F238E27FC236}">
                <a16:creationId xmlns:a16="http://schemas.microsoft.com/office/drawing/2014/main" id="{98EE2D03-6F19-4391-867F-3E8927F60BA3}"/>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pic>
        <p:nvPicPr>
          <p:cNvPr id="6" name="Picture 5">
            <a:extLst>
              <a:ext uri="{FF2B5EF4-FFF2-40B4-BE49-F238E27FC236}">
                <a16:creationId xmlns:a16="http://schemas.microsoft.com/office/drawing/2014/main" id="{EA186344-7336-4D66-BF69-7B14A233F5B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3504" y="5613990"/>
            <a:ext cx="2186588" cy="686730"/>
          </a:xfrm>
          <a:prstGeom prst="rect">
            <a:avLst/>
          </a:prstGeom>
        </p:spPr>
      </p:pic>
      <p:pic>
        <p:nvPicPr>
          <p:cNvPr id="5" name="Picture 4" descr="Logo&#10;&#10;Description automatically generated">
            <a:extLst>
              <a:ext uri="{FF2B5EF4-FFF2-40B4-BE49-F238E27FC236}">
                <a16:creationId xmlns:a16="http://schemas.microsoft.com/office/drawing/2014/main" id="{FDA18288-1CFB-4B82-9223-5E19E0E2BE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917932"/>
            <a:ext cx="12192000" cy="4414810"/>
          </a:xfrm>
          <a:prstGeom prst="rect">
            <a:avLst/>
          </a:prstGeom>
        </p:spPr>
      </p:pic>
    </p:spTree>
    <p:extLst>
      <p:ext uri="{BB962C8B-B14F-4D97-AF65-F5344CB8AC3E}">
        <p14:creationId xmlns:p14="http://schemas.microsoft.com/office/powerpoint/2010/main" val="24942987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AutoShape 10" descr="1dx_4901-crop">
            <a:extLst>
              <a:ext uri="{FF2B5EF4-FFF2-40B4-BE49-F238E27FC236}">
                <a16:creationId xmlns:a16="http://schemas.microsoft.com/office/drawing/2014/main" id="{66FCA505-4FF0-4369-8051-CCA67CC412C0}"/>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3078" name="AutoShape 12" descr="1dx_4901-crop">
            <a:extLst>
              <a:ext uri="{FF2B5EF4-FFF2-40B4-BE49-F238E27FC236}">
                <a16:creationId xmlns:a16="http://schemas.microsoft.com/office/drawing/2014/main" id="{D8B2E8E2-ADAE-4BD5-9489-952C336DB0AA}"/>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3079" name="AutoShape 14" descr="1dx_4901-crop">
            <a:extLst>
              <a:ext uri="{FF2B5EF4-FFF2-40B4-BE49-F238E27FC236}">
                <a16:creationId xmlns:a16="http://schemas.microsoft.com/office/drawing/2014/main" id="{98EE2D03-6F19-4391-867F-3E8927F60BA3}"/>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pic>
        <p:nvPicPr>
          <p:cNvPr id="6" name="Picture 5">
            <a:extLst>
              <a:ext uri="{FF2B5EF4-FFF2-40B4-BE49-F238E27FC236}">
                <a16:creationId xmlns:a16="http://schemas.microsoft.com/office/drawing/2014/main" id="{EA186344-7336-4D66-BF69-7B14A233F5B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3504" y="5613990"/>
            <a:ext cx="2186588" cy="686730"/>
          </a:xfrm>
          <a:prstGeom prst="rect">
            <a:avLst/>
          </a:prstGeom>
        </p:spPr>
      </p:pic>
      <p:pic>
        <p:nvPicPr>
          <p:cNvPr id="3" name="Picture 2" descr="Logo, icon&#10;&#10;Description automatically generated">
            <a:extLst>
              <a:ext uri="{FF2B5EF4-FFF2-40B4-BE49-F238E27FC236}">
                <a16:creationId xmlns:a16="http://schemas.microsoft.com/office/drawing/2014/main" id="{509CF770-64FD-4FEA-A2DC-22F75B3590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2588" y="207257"/>
            <a:ext cx="7226823" cy="6443485"/>
          </a:xfrm>
          <a:prstGeom prst="rect">
            <a:avLst/>
          </a:prstGeom>
        </p:spPr>
      </p:pic>
    </p:spTree>
    <p:extLst>
      <p:ext uri="{BB962C8B-B14F-4D97-AF65-F5344CB8AC3E}">
        <p14:creationId xmlns:p14="http://schemas.microsoft.com/office/powerpoint/2010/main" val="3583504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AutoShape 10" descr="1dx_4901-crop">
            <a:extLst>
              <a:ext uri="{FF2B5EF4-FFF2-40B4-BE49-F238E27FC236}">
                <a16:creationId xmlns:a16="http://schemas.microsoft.com/office/drawing/2014/main" id="{66FCA505-4FF0-4369-8051-CCA67CC412C0}"/>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3078" name="AutoShape 12" descr="1dx_4901-crop">
            <a:extLst>
              <a:ext uri="{FF2B5EF4-FFF2-40B4-BE49-F238E27FC236}">
                <a16:creationId xmlns:a16="http://schemas.microsoft.com/office/drawing/2014/main" id="{D8B2E8E2-ADAE-4BD5-9489-952C336DB0AA}"/>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3079" name="AutoShape 14" descr="1dx_4901-crop">
            <a:extLst>
              <a:ext uri="{FF2B5EF4-FFF2-40B4-BE49-F238E27FC236}">
                <a16:creationId xmlns:a16="http://schemas.microsoft.com/office/drawing/2014/main" id="{98EE2D03-6F19-4391-867F-3E8927F60BA3}"/>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8" name="Text Box 8">
            <a:extLst>
              <a:ext uri="{FF2B5EF4-FFF2-40B4-BE49-F238E27FC236}">
                <a16:creationId xmlns:a16="http://schemas.microsoft.com/office/drawing/2014/main" id="{9DA9B48C-D916-4A61-8A76-478EB241F51E}"/>
              </a:ext>
            </a:extLst>
          </p:cNvPr>
          <p:cNvSpPr txBox="1">
            <a:spLocks noChangeArrowheads="1"/>
          </p:cNvSpPr>
          <p:nvPr/>
        </p:nvSpPr>
        <p:spPr bwMode="auto">
          <a:xfrm>
            <a:off x="1394688" y="2228671"/>
            <a:ext cx="8906096"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r>
              <a:rPr lang="en-CA" sz="2400" dirty="0">
                <a:solidFill>
                  <a:srgbClr val="008989"/>
                </a:solidFill>
                <a:latin typeface="Glacial Indifference" pitchFamily="50" charset="0"/>
              </a:rPr>
              <a:t>Designing for What’s Next  </a:t>
            </a:r>
            <a:br>
              <a:rPr lang="en-CA" sz="2400" dirty="0">
                <a:solidFill>
                  <a:srgbClr val="008989"/>
                </a:solidFill>
                <a:latin typeface="Glacial Indifference" pitchFamily="50" charset="0"/>
              </a:rPr>
            </a:br>
            <a:endParaRPr lang="en-CA" sz="2400" dirty="0">
              <a:solidFill>
                <a:srgbClr val="008989"/>
              </a:solidFill>
              <a:latin typeface="Glacial Indifference" pitchFamily="50" charset="0"/>
            </a:endParaRPr>
          </a:p>
          <a:p>
            <a:pPr lvl="0"/>
            <a:r>
              <a:rPr lang="en-CA" sz="2800" dirty="0">
                <a:latin typeface="Glacial Indifference" pitchFamily="50" charset="0"/>
              </a:rPr>
              <a:t>Why should individuals enhance their design skills, particularly as we enter into a post-pandemic world?  </a:t>
            </a:r>
          </a:p>
        </p:txBody>
      </p:sp>
      <p:pic>
        <p:nvPicPr>
          <p:cNvPr id="6" name="Picture 5">
            <a:extLst>
              <a:ext uri="{FF2B5EF4-FFF2-40B4-BE49-F238E27FC236}">
                <a16:creationId xmlns:a16="http://schemas.microsoft.com/office/drawing/2014/main" id="{EA186344-7336-4D66-BF69-7B14A233F5B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3504" y="5613990"/>
            <a:ext cx="2186588" cy="686730"/>
          </a:xfrm>
          <a:prstGeom prst="rect">
            <a:avLst/>
          </a:prstGeom>
        </p:spPr>
      </p:pic>
    </p:spTree>
    <p:extLst>
      <p:ext uri="{BB962C8B-B14F-4D97-AF65-F5344CB8AC3E}">
        <p14:creationId xmlns:p14="http://schemas.microsoft.com/office/powerpoint/2010/main" val="1070602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AutoShape 10" descr="1dx_4901-crop">
            <a:extLst>
              <a:ext uri="{FF2B5EF4-FFF2-40B4-BE49-F238E27FC236}">
                <a16:creationId xmlns:a16="http://schemas.microsoft.com/office/drawing/2014/main" id="{66FCA505-4FF0-4369-8051-CCA67CC412C0}"/>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3078" name="AutoShape 12" descr="1dx_4901-crop">
            <a:extLst>
              <a:ext uri="{FF2B5EF4-FFF2-40B4-BE49-F238E27FC236}">
                <a16:creationId xmlns:a16="http://schemas.microsoft.com/office/drawing/2014/main" id="{D8B2E8E2-ADAE-4BD5-9489-952C336DB0AA}"/>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3079" name="AutoShape 14" descr="1dx_4901-crop">
            <a:extLst>
              <a:ext uri="{FF2B5EF4-FFF2-40B4-BE49-F238E27FC236}">
                <a16:creationId xmlns:a16="http://schemas.microsoft.com/office/drawing/2014/main" id="{98EE2D03-6F19-4391-867F-3E8927F60BA3}"/>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6" name="Text Box 8">
            <a:extLst>
              <a:ext uri="{FF2B5EF4-FFF2-40B4-BE49-F238E27FC236}">
                <a16:creationId xmlns:a16="http://schemas.microsoft.com/office/drawing/2014/main" id="{E2021725-26F7-47BD-92D1-4543915EF368}"/>
              </a:ext>
            </a:extLst>
          </p:cNvPr>
          <p:cNvSpPr txBox="1">
            <a:spLocks noChangeArrowheads="1"/>
          </p:cNvSpPr>
          <p:nvPr/>
        </p:nvSpPr>
        <p:spPr bwMode="auto">
          <a:xfrm>
            <a:off x="2969919" y="2828837"/>
            <a:ext cx="625216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6350"/>
            <a:r>
              <a:rPr lang="en-CA" altLang="en-US" sz="2800" dirty="0">
                <a:latin typeface="Glacial Indifference" pitchFamily="50" charset="0"/>
              </a:rPr>
              <a:t>We didn’t hear back from the community after we left</a:t>
            </a:r>
          </a:p>
        </p:txBody>
      </p:sp>
      <p:sp>
        <p:nvSpPr>
          <p:cNvPr id="2" name="Rectangle 1">
            <a:extLst>
              <a:ext uri="{FF2B5EF4-FFF2-40B4-BE49-F238E27FC236}">
                <a16:creationId xmlns:a16="http://schemas.microsoft.com/office/drawing/2014/main" id="{4ADF7FF7-4C5D-420C-9229-ECB22966EC67}"/>
              </a:ext>
            </a:extLst>
          </p:cNvPr>
          <p:cNvSpPr/>
          <p:nvPr/>
        </p:nvSpPr>
        <p:spPr>
          <a:xfrm>
            <a:off x="0" y="0"/>
            <a:ext cx="12192000" cy="6858000"/>
          </a:xfrm>
          <a:prstGeom prst="rect">
            <a:avLst/>
          </a:prstGeom>
          <a:solidFill>
            <a:srgbClr val="008989"/>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sz="2400" dirty="0">
              <a:latin typeface="Glacial Indifference" pitchFamily="50" charset="0"/>
            </a:endParaRPr>
          </a:p>
        </p:txBody>
      </p:sp>
      <p:sp>
        <p:nvSpPr>
          <p:cNvPr id="8" name="Text Box 8">
            <a:extLst>
              <a:ext uri="{FF2B5EF4-FFF2-40B4-BE49-F238E27FC236}">
                <a16:creationId xmlns:a16="http://schemas.microsoft.com/office/drawing/2014/main" id="{9DA9B48C-D916-4A61-8A76-478EB241F51E}"/>
              </a:ext>
            </a:extLst>
          </p:cNvPr>
          <p:cNvSpPr txBox="1">
            <a:spLocks noChangeArrowheads="1"/>
          </p:cNvSpPr>
          <p:nvPr/>
        </p:nvSpPr>
        <p:spPr bwMode="auto">
          <a:xfrm>
            <a:off x="1460075" y="1779023"/>
            <a:ext cx="894283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400" dirty="0">
                <a:solidFill>
                  <a:schemeClr val="bg1"/>
                </a:solidFill>
                <a:latin typeface="Glacial Indifference" pitchFamily="2" charset="0"/>
              </a:rPr>
              <a:t>Designing What’s Next Series </a:t>
            </a:r>
          </a:p>
          <a:p>
            <a:endParaRPr lang="it-IT" sz="2400" b="1" dirty="0">
              <a:solidFill>
                <a:schemeClr val="bg1"/>
              </a:solidFill>
              <a:effectLst/>
              <a:latin typeface="Arial" panose="020B0604020202020204" pitchFamily="34" charset="0"/>
              <a:ea typeface="Arial" panose="020B0604020202020204" pitchFamily="34" charset="0"/>
            </a:endParaRPr>
          </a:p>
          <a:p>
            <a:r>
              <a:rPr lang="it-IT" sz="2400" b="1" dirty="0">
                <a:solidFill>
                  <a:schemeClr val="bg1"/>
                </a:solidFill>
                <a:ea typeface="Arial" panose="020B0604020202020204" pitchFamily="34" charset="0"/>
              </a:rPr>
              <a:t>What will we cover in the September webinar and in the two workshops?  What will we be able to apply?  </a:t>
            </a:r>
            <a:endParaRPr lang="en-CA" sz="2400" b="1" dirty="0">
              <a:solidFill>
                <a:schemeClr val="bg1"/>
              </a:solidFill>
              <a:effectLst/>
              <a:latin typeface="Arial" panose="020B0604020202020204" pitchFamily="34" charset="0"/>
              <a:ea typeface="Arial" panose="020B0604020202020204" pitchFamily="34" charset="0"/>
            </a:endParaRPr>
          </a:p>
        </p:txBody>
      </p:sp>
      <p:pic>
        <p:nvPicPr>
          <p:cNvPr id="10" name="Picture 9">
            <a:extLst>
              <a:ext uri="{FF2B5EF4-FFF2-40B4-BE49-F238E27FC236}">
                <a16:creationId xmlns:a16="http://schemas.microsoft.com/office/drawing/2014/main" id="{1E3B5BFF-BC2C-214F-9A1D-53D9ECCA40C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222084" y="5830463"/>
            <a:ext cx="2361646" cy="540000"/>
          </a:xfrm>
          <a:prstGeom prst="rect">
            <a:avLst/>
          </a:prstGeom>
        </p:spPr>
      </p:pic>
    </p:spTree>
    <p:extLst>
      <p:ext uri="{BB962C8B-B14F-4D97-AF65-F5344CB8AC3E}">
        <p14:creationId xmlns:p14="http://schemas.microsoft.com/office/powerpoint/2010/main" val="1999955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AutoShape 10" descr="1dx_4901-crop">
            <a:extLst>
              <a:ext uri="{FF2B5EF4-FFF2-40B4-BE49-F238E27FC236}">
                <a16:creationId xmlns:a16="http://schemas.microsoft.com/office/drawing/2014/main" id="{66FCA505-4FF0-4369-8051-CCA67CC412C0}"/>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3078" name="AutoShape 12" descr="1dx_4901-crop">
            <a:extLst>
              <a:ext uri="{FF2B5EF4-FFF2-40B4-BE49-F238E27FC236}">
                <a16:creationId xmlns:a16="http://schemas.microsoft.com/office/drawing/2014/main" id="{D8B2E8E2-ADAE-4BD5-9489-952C336DB0AA}"/>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3079" name="AutoShape 14" descr="1dx_4901-crop">
            <a:extLst>
              <a:ext uri="{FF2B5EF4-FFF2-40B4-BE49-F238E27FC236}">
                <a16:creationId xmlns:a16="http://schemas.microsoft.com/office/drawing/2014/main" id="{98EE2D03-6F19-4391-867F-3E8927F60BA3}"/>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8" name="Text Box 8">
            <a:extLst>
              <a:ext uri="{FF2B5EF4-FFF2-40B4-BE49-F238E27FC236}">
                <a16:creationId xmlns:a16="http://schemas.microsoft.com/office/drawing/2014/main" id="{9DA9B48C-D916-4A61-8A76-478EB241F51E}"/>
              </a:ext>
            </a:extLst>
          </p:cNvPr>
          <p:cNvSpPr txBox="1">
            <a:spLocks noChangeArrowheads="1"/>
          </p:cNvSpPr>
          <p:nvPr/>
        </p:nvSpPr>
        <p:spPr bwMode="auto">
          <a:xfrm>
            <a:off x="1247203" y="1653484"/>
            <a:ext cx="9327389" cy="3111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r>
              <a:rPr lang="en-CA" sz="2400" dirty="0">
                <a:solidFill>
                  <a:srgbClr val="008989"/>
                </a:solidFill>
                <a:latin typeface="Glacial Indifference" pitchFamily="50" charset="0"/>
              </a:rPr>
              <a:t>Closing Poll </a:t>
            </a:r>
            <a:br>
              <a:rPr lang="en-CA" sz="2400" dirty="0">
                <a:solidFill>
                  <a:srgbClr val="008989"/>
                </a:solidFill>
                <a:latin typeface="Glacial Indifference" pitchFamily="50" charset="0"/>
              </a:rPr>
            </a:br>
            <a:endParaRPr lang="en-CA" sz="2400" dirty="0">
              <a:solidFill>
                <a:srgbClr val="008989"/>
              </a:solidFill>
              <a:latin typeface="Glacial Indifference" pitchFamily="50" charset="0"/>
            </a:endParaRPr>
          </a:p>
          <a:p>
            <a:pPr>
              <a:lnSpc>
                <a:spcPct val="115000"/>
              </a:lnSpc>
            </a:pPr>
            <a:r>
              <a:rPr lang="en-CA" sz="1800" dirty="0">
                <a:effectLst/>
                <a:latin typeface="Arial" panose="020B0604020202020204" pitchFamily="34" charset="0"/>
                <a:ea typeface="Arial" panose="020B0604020202020204" pitchFamily="34" charset="0"/>
              </a:rPr>
              <a:t>What best describes how you see yourself and your organization in the next 18 months? </a:t>
            </a:r>
          </a:p>
          <a:p>
            <a:pPr>
              <a:lnSpc>
                <a:spcPct val="115000"/>
              </a:lnSpc>
            </a:pPr>
            <a:endParaRPr lang="en-CA" sz="1800" dirty="0">
              <a:effectLst/>
              <a:latin typeface="Arial" panose="020B0604020202020204" pitchFamily="34" charset="0"/>
              <a:ea typeface="Arial" panose="020B0604020202020204" pitchFamily="34" charset="0"/>
            </a:endParaRPr>
          </a:p>
          <a:p>
            <a:pPr marL="457200">
              <a:lnSpc>
                <a:spcPct val="115000"/>
              </a:lnSpc>
            </a:pPr>
            <a:r>
              <a:rPr lang="en-CA" sz="1800" dirty="0">
                <a:effectLst/>
                <a:latin typeface="Arial" panose="020B0604020202020204" pitchFamily="34" charset="0"/>
                <a:ea typeface="Arial" panose="020B0604020202020204" pitchFamily="34" charset="0"/>
              </a:rPr>
              <a:t>1. Trying to stay afloat and keep surviving</a:t>
            </a:r>
          </a:p>
          <a:p>
            <a:pPr marL="457200">
              <a:lnSpc>
                <a:spcPct val="115000"/>
              </a:lnSpc>
            </a:pPr>
            <a:r>
              <a:rPr lang="en-CA" sz="1800" dirty="0">
                <a:effectLst/>
                <a:latin typeface="Arial" panose="020B0604020202020204" pitchFamily="34" charset="0"/>
                <a:ea typeface="Arial" panose="020B0604020202020204" pitchFamily="34" charset="0"/>
              </a:rPr>
              <a:t>2. Managing and coping with the losses we’ve sustained </a:t>
            </a:r>
          </a:p>
          <a:p>
            <a:pPr marL="457200">
              <a:lnSpc>
                <a:spcPct val="115000"/>
              </a:lnSpc>
            </a:pPr>
            <a:r>
              <a:rPr lang="en-CA" sz="1800" dirty="0">
                <a:effectLst/>
                <a:latin typeface="Arial" panose="020B0604020202020204" pitchFamily="34" charset="0"/>
                <a:ea typeface="Arial" panose="020B0604020202020204" pitchFamily="34" charset="0"/>
              </a:rPr>
              <a:t>3. Keeping ourselves consistent and stable</a:t>
            </a:r>
          </a:p>
          <a:p>
            <a:pPr marL="457200">
              <a:lnSpc>
                <a:spcPct val="115000"/>
              </a:lnSpc>
            </a:pPr>
            <a:r>
              <a:rPr lang="en-CA" sz="1800" dirty="0">
                <a:effectLst/>
                <a:latin typeface="Arial" panose="020B0604020202020204" pitchFamily="34" charset="0"/>
                <a:ea typeface="Arial" panose="020B0604020202020204" pitchFamily="34" charset="0"/>
              </a:rPr>
              <a:t>4. Growing and thriving as an organization and as individuals  </a:t>
            </a:r>
          </a:p>
          <a:p>
            <a:pPr lvl="0"/>
            <a:endParaRPr lang="en-CA" sz="2400" dirty="0">
              <a:solidFill>
                <a:srgbClr val="008989"/>
              </a:solidFill>
              <a:latin typeface="Glacial Indifference" pitchFamily="50" charset="0"/>
            </a:endParaRPr>
          </a:p>
        </p:txBody>
      </p:sp>
      <p:pic>
        <p:nvPicPr>
          <p:cNvPr id="6" name="Picture 5">
            <a:extLst>
              <a:ext uri="{FF2B5EF4-FFF2-40B4-BE49-F238E27FC236}">
                <a16:creationId xmlns:a16="http://schemas.microsoft.com/office/drawing/2014/main" id="{EA186344-7336-4D66-BF69-7B14A233F5B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3504" y="5613990"/>
            <a:ext cx="2186588" cy="686730"/>
          </a:xfrm>
          <a:prstGeom prst="rect">
            <a:avLst/>
          </a:prstGeom>
        </p:spPr>
      </p:pic>
    </p:spTree>
    <p:extLst>
      <p:ext uri="{BB962C8B-B14F-4D97-AF65-F5344CB8AC3E}">
        <p14:creationId xmlns:p14="http://schemas.microsoft.com/office/powerpoint/2010/main" val="15244977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E83E24-9AB3-D141-BBD6-A60990316C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219487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20D7F3A-9507-C94D-BCE7-DB8B7276B19B}"/>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0" y="0"/>
            <a:ext cx="12192000" cy="6858000"/>
          </a:xfrm>
          <a:prstGeom prst="rect">
            <a:avLst/>
          </a:prstGeom>
        </p:spPr>
      </p:pic>
    </p:spTree>
    <p:extLst>
      <p:ext uri="{BB962C8B-B14F-4D97-AF65-F5344CB8AC3E}">
        <p14:creationId xmlns:p14="http://schemas.microsoft.com/office/powerpoint/2010/main" val="24539006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3B975-A343-044B-8CDB-2D56B03150D5}"/>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1BC0685A-21F3-6D46-A29F-8939D7B6CC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794590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9CEEC2-579E-4F47-AFC9-0477322417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10211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AutoShape 10" descr="1dx_4901-crop">
            <a:extLst>
              <a:ext uri="{FF2B5EF4-FFF2-40B4-BE49-F238E27FC236}">
                <a16:creationId xmlns:a16="http://schemas.microsoft.com/office/drawing/2014/main" id="{66FCA505-4FF0-4369-8051-CCA67CC412C0}"/>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dirty="0">
              <a:solidFill>
                <a:prstClr val="black"/>
              </a:solidFill>
              <a:ea typeface="ＭＳ Ｐゴシック" charset="-128"/>
            </a:endParaRPr>
          </a:p>
        </p:txBody>
      </p:sp>
      <p:sp>
        <p:nvSpPr>
          <p:cNvPr id="3078" name="AutoShape 12" descr="1dx_4901-crop">
            <a:extLst>
              <a:ext uri="{FF2B5EF4-FFF2-40B4-BE49-F238E27FC236}">
                <a16:creationId xmlns:a16="http://schemas.microsoft.com/office/drawing/2014/main" id="{D8B2E8E2-ADAE-4BD5-9489-952C336DB0AA}"/>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dirty="0">
              <a:solidFill>
                <a:prstClr val="black"/>
              </a:solidFill>
              <a:ea typeface="ＭＳ Ｐゴシック" charset="-128"/>
            </a:endParaRPr>
          </a:p>
        </p:txBody>
      </p:sp>
      <p:sp>
        <p:nvSpPr>
          <p:cNvPr id="3079" name="AutoShape 14" descr="1dx_4901-crop">
            <a:extLst>
              <a:ext uri="{FF2B5EF4-FFF2-40B4-BE49-F238E27FC236}">
                <a16:creationId xmlns:a16="http://schemas.microsoft.com/office/drawing/2014/main" id="{98EE2D03-6F19-4391-867F-3E8927F60BA3}"/>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dirty="0">
              <a:solidFill>
                <a:prstClr val="black"/>
              </a:solidFill>
              <a:ea typeface="ＭＳ Ｐゴシック" charset="-128"/>
            </a:endParaRPr>
          </a:p>
        </p:txBody>
      </p:sp>
      <p:sp>
        <p:nvSpPr>
          <p:cNvPr id="6" name="Text Box 8">
            <a:extLst>
              <a:ext uri="{FF2B5EF4-FFF2-40B4-BE49-F238E27FC236}">
                <a16:creationId xmlns:a16="http://schemas.microsoft.com/office/drawing/2014/main" id="{E2021725-26F7-47BD-92D1-4543915EF368}"/>
              </a:ext>
            </a:extLst>
          </p:cNvPr>
          <p:cNvSpPr txBox="1">
            <a:spLocks noChangeArrowheads="1"/>
          </p:cNvSpPr>
          <p:nvPr/>
        </p:nvSpPr>
        <p:spPr bwMode="auto">
          <a:xfrm>
            <a:off x="2969919" y="2828837"/>
            <a:ext cx="625216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6350" fontAlgn="base">
              <a:spcAft>
                <a:spcPct val="0"/>
              </a:spcAft>
            </a:pPr>
            <a:r>
              <a:rPr lang="en-CA" altLang="en-US" sz="2800" dirty="0">
                <a:solidFill>
                  <a:prstClr val="black"/>
                </a:solidFill>
                <a:latin typeface="Glacial Indifference" pitchFamily="50" charset="0"/>
                <a:ea typeface="ＭＳ Ｐゴシック" charset="-128"/>
              </a:rPr>
              <a:t>We didn’t hear back from the community after we left</a:t>
            </a:r>
          </a:p>
        </p:txBody>
      </p:sp>
      <p:sp>
        <p:nvSpPr>
          <p:cNvPr id="2" name="Rectangle 1">
            <a:extLst>
              <a:ext uri="{FF2B5EF4-FFF2-40B4-BE49-F238E27FC236}">
                <a16:creationId xmlns:a16="http://schemas.microsoft.com/office/drawing/2014/main" id="{4ADF7FF7-4C5D-420C-9229-ECB22966EC67}"/>
              </a:ext>
            </a:extLst>
          </p:cNvPr>
          <p:cNvSpPr/>
          <p:nvPr/>
        </p:nvSpPr>
        <p:spPr>
          <a:xfrm>
            <a:off x="0" y="0"/>
            <a:ext cx="12192000" cy="6858000"/>
          </a:xfrm>
          <a:prstGeom prst="rect">
            <a:avLst/>
          </a:prstGeom>
          <a:solidFill>
            <a:srgbClr val="008989"/>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2400" dirty="0">
              <a:solidFill>
                <a:prstClr val="white"/>
              </a:solidFill>
              <a:latin typeface="Glacial Indifference" pitchFamily="50" charset="0"/>
            </a:endParaRPr>
          </a:p>
        </p:txBody>
      </p:sp>
      <p:sp>
        <p:nvSpPr>
          <p:cNvPr id="8" name="Text Box 8">
            <a:extLst>
              <a:ext uri="{FF2B5EF4-FFF2-40B4-BE49-F238E27FC236}">
                <a16:creationId xmlns:a16="http://schemas.microsoft.com/office/drawing/2014/main" id="{9DA9B48C-D916-4A61-8A76-478EB241F51E}"/>
              </a:ext>
            </a:extLst>
          </p:cNvPr>
          <p:cNvSpPr txBox="1">
            <a:spLocks noChangeArrowheads="1"/>
          </p:cNvSpPr>
          <p:nvPr/>
        </p:nvSpPr>
        <p:spPr bwMode="auto">
          <a:xfrm>
            <a:off x="721454" y="547759"/>
            <a:ext cx="10237485"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r>
              <a:rPr lang="en-US" sz="3600" b="1" dirty="0">
                <a:solidFill>
                  <a:prstClr val="white"/>
                </a:solidFill>
                <a:latin typeface="Glacial Indifference" pitchFamily="2" charset="0"/>
                <a:ea typeface="ＭＳ Ｐゴシック" charset="-128"/>
              </a:rPr>
              <a:t>Gratitude &amp; Acknowledgement</a:t>
            </a:r>
            <a:br>
              <a:rPr lang="en-US" sz="2400" dirty="0">
                <a:solidFill>
                  <a:prstClr val="white"/>
                </a:solidFill>
                <a:latin typeface="Glacial Indifference" pitchFamily="2" charset="0"/>
                <a:ea typeface="ＭＳ Ｐゴシック" charset="-128"/>
              </a:rPr>
            </a:br>
            <a:endParaRPr lang="en-US" sz="2400" dirty="0">
              <a:solidFill>
                <a:prstClr val="white"/>
              </a:solidFill>
              <a:latin typeface="Glacial Indifference" pitchFamily="2" charset="0"/>
              <a:ea typeface="ＭＳ Ｐゴシック" charset="-128"/>
            </a:endParaRPr>
          </a:p>
          <a:p>
            <a:pPr eaLnBrk="0" fontAlgn="base" hangingPunct="0">
              <a:spcBef>
                <a:spcPct val="0"/>
              </a:spcBef>
              <a:spcAft>
                <a:spcPct val="0"/>
              </a:spcAft>
            </a:pPr>
            <a:r>
              <a:rPr lang="en-US" sz="2400" dirty="0">
                <a:solidFill>
                  <a:prstClr val="white"/>
                </a:solidFill>
                <a:latin typeface="Glacial Indifference" pitchFamily="2" charset="0"/>
                <a:ea typeface="ＭＳ Ｐゴシック" charset="-128"/>
              </a:rPr>
              <a:t>We begin this workshop by acknowledging that we are meeting on Indigenous land.  As settlers, we are grateful for the opportunity to meet, and we thank all the generations of Indigenous peoples who have taken care of this land.  </a:t>
            </a:r>
          </a:p>
          <a:p>
            <a:pPr eaLnBrk="0" fontAlgn="base" hangingPunct="0">
              <a:spcBef>
                <a:spcPct val="0"/>
              </a:spcBef>
              <a:spcAft>
                <a:spcPct val="0"/>
              </a:spcAft>
            </a:pPr>
            <a:endParaRPr lang="en-US" sz="2400" dirty="0">
              <a:solidFill>
                <a:prstClr val="white"/>
              </a:solidFill>
              <a:latin typeface="Glacial Indifference" pitchFamily="2" charset="0"/>
              <a:ea typeface="ＭＳ Ｐゴシック" charset="-128"/>
            </a:endParaRPr>
          </a:p>
          <a:p>
            <a:pPr eaLnBrk="0" fontAlgn="base" hangingPunct="0">
              <a:spcBef>
                <a:spcPct val="0"/>
              </a:spcBef>
              <a:spcAft>
                <a:spcPct val="0"/>
              </a:spcAft>
            </a:pPr>
            <a:r>
              <a:rPr lang="en-US" sz="2400" dirty="0">
                <a:solidFill>
                  <a:prstClr val="white"/>
                </a:solidFill>
                <a:latin typeface="Glacial Indifference" pitchFamily="2" charset="0"/>
                <a:ea typeface="ＭＳ Ｐゴシック" charset="-128"/>
              </a:rPr>
              <a:t>As settlers, this recognition of the contributions and historic importance of Indigenous peoples must be clearly and overtly connected to our collective commitment to make the promise and the challenge of Truth and Reconciliation real in our communities.</a:t>
            </a:r>
          </a:p>
          <a:p>
            <a:pPr eaLnBrk="0" fontAlgn="base" hangingPunct="0">
              <a:spcBef>
                <a:spcPct val="0"/>
              </a:spcBef>
              <a:spcAft>
                <a:spcPct val="0"/>
              </a:spcAft>
            </a:pPr>
            <a:endParaRPr lang="en-US" sz="2400" dirty="0">
              <a:solidFill>
                <a:prstClr val="white"/>
              </a:solidFill>
              <a:latin typeface="Glacial Indifference" pitchFamily="2" charset="0"/>
              <a:ea typeface="ＭＳ Ｐゴシック" charset="-128"/>
            </a:endParaRPr>
          </a:p>
          <a:p>
            <a:pPr eaLnBrk="0" fontAlgn="base" hangingPunct="0">
              <a:spcBef>
                <a:spcPct val="0"/>
              </a:spcBef>
              <a:spcAft>
                <a:spcPct val="0"/>
              </a:spcAft>
            </a:pPr>
            <a:endParaRPr lang="en-US" sz="2400" dirty="0">
              <a:solidFill>
                <a:prstClr val="white"/>
              </a:solidFill>
              <a:latin typeface="Glacial Indifference" pitchFamily="2" charset="0"/>
              <a:ea typeface="ＭＳ Ｐゴシック" charset="-128"/>
            </a:endParaRPr>
          </a:p>
          <a:p>
            <a:pPr eaLnBrk="0" fontAlgn="base" hangingPunct="0">
              <a:spcBef>
                <a:spcPct val="0"/>
              </a:spcBef>
              <a:spcAft>
                <a:spcPct val="0"/>
              </a:spcAft>
            </a:pPr>
            <a:r>
              <a:rPr lang="en-US" sz="2400" i="1" dirty="0">
                <a:solidFill>
                  <a:srgbClr val="FFC000"/>
                </a:solidFill>
                <a:latin typeface="Glacial Indifference" pitchFamily="2" charset="0"/>
                <a:ea typeface="ＭＳ Ｐゴシック" charset="-128"/>
              </a:rPr>
              <a:t>Please share in the chat box your name and location.</a:t>
            </a:r>
            <a:r>
              <a:rPr lang="en-US" sz="2400" i="1" dirty="0">
                <a:solidFill>
                  <a:srgbClr val="FFC000"/>
                </a:solidFill>
                <a:highlight>
                  <a:srgbClr val="FFFF00"/>
                </a:highlight>
                <a:latin typeface="Glacial Indifference" pitchFamily="2" charset="0"/>
                <a:ea typeface="ＭＳ Ｐゴシック" charset="-128"/>
              </a:rPr>
              <a:t>  </a:t>
            </a:r>
          </a:p>
        </p:txBody>
      </p:sp>
      <p:pic>
        <p:nvPicPr>
          <p:cNvPr id="10" name="Picture 9">
            <a:extLst>
              <a:ext uri="{FF2B5EF4-FFF2-40B4-BE49-F238E27FC236}">
                <a16:creationId xmlns:a16="http://schemas.microsoft.com/office/drawing/2014/main" id="{F2744D91-2F48-C24D-85A0-17342BB9F6D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22084" y="5830463"/>
            <a:ext cx="2361646" cy="540000"/>
          </a:xfrm>
          <a:prstGeom prst="rect">
            <a:avLst/>
          </a:prstGeom>
        </p:spPr>
      </p:pic>
    </p:spTree>
    <p:extLst>
      <p:ext uri="{BB962C8B-B14F-4D97-AF65-F5344CB8AC3E}">
        <p14:creationId xmlns:p14="http://schemas.microsoft.com/office/powerpoint/2010/main" val="2377356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AutoShape 10" descr="1dx_4901-crop">
            <a:extLst>
              <a:ext uri="{FF2B5EF4-FFF2-40B4-BE49-F238E27FC236}">
                <a16:creationId xmlns:a16="http://schemas.microsoft.com/office/drawing/2014/main" id="{66FCA505-4FF0-4369-8051-CCA67CC412C0}"/>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dirty="0">
              <a:solidFill>
                <a:prstClr val="black"/>
              </a:solidFill>
              <a:ea typeface="ＭＳ Ｐゴシック" charset="-128"/>
            </a:endParaRPr>
          </a:p>
        </p:txBody>
      </p:sp>
      <p:sp>
        <p:nvSpPr>
          <p:cNvPr id="3078" name="AutoShape 12" descr="1dx_4901-crop">
            <a:extLst>
              <a:ext uri="{FF2B5EF4-FFF2-40B4-BE49-F238E27FC236}">
                <a16:creationId xmlns:a16="http://schemas.microsoft.com/office/drawing/2014/main" id="{D8B2E8E2-ADAE-4BD5-9489-952C336DB0AA}"/>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dirty="0">
              <a:solidFill>
                <a:prstClr val="black"/>
              </a:solidFill>
              <a:ea typeface="ＭＳ Ｐゴシック" charset="-128"/>
            </a:endParaRPr>
          </a:p>
        </p:txBody>
      </p:sp>
      <p:sp>
        <p:nvSpPr>
          <p:cNvPr id="3079" name="AutoShape 14" descr="1dx_4901-crop">
            <a:extLst>
              <a:ext uri="{FF2B5EF4-FFF2-40B4-BE49-F238E27FC236}">
                <a16:creationId xmlns:a16="http://schemas.microsoft.com/office/drawing/2014/main" id="{98EE2D03-6F19-4391-867F-3E8927F60BA3}"/>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dirty="0">
              <a:solidFill>
                <a:prstClr val="black"/>
              </a:solidFill>
              <a:ea typeface="ＭＳ Ｐゴシック" charset="-128"/>
            </a:endParaRPr>
          </a:p>
        </p:txBody>
      </p:sp>
      <p:sp>
        <p:nvSpPr>
          <p:cNvPr id="6" name="Text Box 8">
            <a:extLst>
              <a:ext uri="{FF2B5EF4-FFF2-40B4-BE49-F238E27FC236}">
                <a16:creationId xmlns:a16="http://schemas.microsoft.com/office/drawing/2014/main" id="{E2021725-26F7-47BD-92D1-4543915EF368}"/>
              </a:ext>
            </a:extLst>
          </p:cNvPr>
          <p:cNvSpPr txBox="1">
            <a:spLocks noChangeArrowheads="1"/>
          </p:cNvSpPr>
          <p:nvPr/>
        </p:nvSpPr>
        <p:spPr bwMode="auto">
          <a:xfrm>
            <a:off x="2969919" y="2828837"/>
            <a:ext cx="625216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6350" fontAlgn="base">
              <a:spcAft>
                <a:spcPct val="0"/>
              </a:spcAft>
            </a:pPr>
            <a:r>
              <a:rPr lang="en-CA" altLang="en-US" sz="2800" dirty="0">
                <a:solidFill>
                  <a:prstClr val="black"/>
                </a:solidFill>
                <a:latin typeface="Glacial Indifference" pitchFamily="50" charset="0"/>
                <a:ea typeface="ＭＳ Ｐゴシック" charset="-128"/>
              </a:rPr>
              <a:t>We didn’t hear back from the community after we left</a:t>
            </a:r>
          </a:p>
        </p:txBody>
      </p:sp>
      <p:sp>
        <p:nvSpPr>
          <p:cNvPr id="2" name="Rectangle 1">
            <a:extLst>
              <a:ext uri="{FF2B5EF4-FFF2-40B4-BE49-F238E27FC236}">
                <a16:creationId xmlns:a16="http://schemas.microsoft.com/office/drawing/2014/main" id="{4ADF7FF7-4C5D-420C-9229-ECB22966EC67}"/>
              </a:ext>
            </a:extLst>
          </p:cNvPr>
          <p:cNvSpPr/>
          <p:nvPr/>
        </p:nvSpPr>
        <p:spPr>
          <a:xfrm>
            <a:off x="0" y="0"/>
            <a:ext cx="12192000" cy="6858000"/>
          </a:xfrm>
          <a:prstGeom prst="rect">
            <a:avLst/>
          </a:prstGeom>
          <a:solidFill>
            <a:srgbClr val="008989"/>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2400" dirty="0">
              <a:solidFill>
                <a:prstClr val="white"/>
              </a:solidFill>
              <a:latin typeface="Glacial Indifference" pitchFamily="50" charset="0"/>
            </a:endParaRPr>
          </a:p>
        </p:txBody>
      </p:sp>
      <p:sp>
        <p:nvSpPr>
          <p:cNvPr id="8" name="Text Box 8">
            <a:extLst>
              <a:ext uri="{FF2B5EF4-FFF2-40B4-BE49-F238E27FC236}">
                <a16:creationId xmlns:a16="http://schemas.microsoft.com/office/drawing/2014/main" id="{9DA9B48C-D916-4A61-8A76-478EB241F51E}"/>
              </a:ext>
            </a:extLst>
          </p:cNvPr>
          <p:cNvSpPr txBox="1">
            <a:spLocks noChangeArrowheads="1"/>
          </p:cNvSpPr>
          <p:nvPr/>
        </p:nvSpPr>
        <p:spPr bwMode="auto">
          <a:xfrm>
            <a:off x="1020417" y="900097"/>
            <a:ext cx="10044850"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r>
              <a:rPr lang="en-US" sz="3600" b="1" dirty="0">
                <a:solidFill>
                  <a:prstClr val="white"/>
                </a:solidFill>
                <a:latin typeface="Glacial Indifference" pitchFamily="2" charset="0"/>
                <a:ea typeface="ＭＳ Ｐゴシック" charset="-128"/>
              </a:rPr>
              <a:t>Technical Considerations</a:t>
            </a:r>
          </a:p>
          <a:p>
            <a:pPr eaLnBrk="0" fontAlgn="base" hangingPunct="0">
              <a:spcBef>
                <a:spcPct val="0"/>
              </a:spcBef>
              <a:spcAft>
                <a:spcPct val="0"/>
              </a:spcAft>
            </a:pPr>
            <a:endParaRPr lang="en-US" sz="3600" b="1" dirty="0">
              <a:solidFill>
                <a:prstClr val="white"/>
              </a:solidFill>
              <a:latin typeface="Glacial Indifference" pitchFamily="2" charset="0"/>
              <a:ea typeface="ＭＳ Ｐゴシック" charset="-128"/>
            </a:endParaRPr>
          </a:p>
          <a:p>
            <a:pPr marL="457200" indent="-457200" eaLnBrk="0" fontAlgn="base" hangingPunct="0">
              <a:spcBef>
                <a:spcPct val="0"/>
              </a:spcBef>
              <a:spcAft>
                <a:spcPct val="0"/>
              </a:spcAft>
              <a:buFont typeface="Arial" panose="020B0604020202020204" pitchFamily="34" charset="0"/>
              <a:buChar char="•"/>
            </a:pPr>
            <a:r>
              <a:rPr lang="en-US" sz="2800" b="1" dirty="0">
                <a:solidFill>
                  <a:schemeClr val="bg1"/>
                </a:solidFill>
                <a:latin typeface="Glacial Indifference" pitchFamily="2" charset="0"/>
                <a:ea typeface="ＭＳ Ｐゴシック" charset="-128"/>
              </a:rPr>
              <a:t>We’ve got you covered </a:t>
            </a:r>
            <a:r>
              <a:rPr lang="en-US" sz="2800" dirty="0">
                <a:solidFill>
                  <a:schemeClr val="bg1"/>
                </a:solidFill>
                <a:latin typeface="Glacial Indifference" pitchFamily="2" charset="0"/>
                <a:ea typeface="ＭＳ Ｐゴシック" charset="-128"/>
              </a:rPr>
              <a:t>- You will receive a full recording of the call, the slides as well as a collection of links &amp; resources.</a:t>
            </a:r>
          </a:p>
          <a:p>
            <a:pPr marL="457200" indent="-457200" eaLnBrk="0" fontAlgn="base" hangingPunct="0">
              <a:spcBef>
                <a:spcPct val="0"/>
              </a:spcBef>
              <a:spcAft>
                <a:spcPct val="0"/>
              </a:spcAft>
              <a:buFont typeface="Arial" panose="020B0604020202020204" pitchFamily="34" charset="0"/>
              <a:buChar char="•"/>
            </a:pPr>
            <a:endParaRPr lang="en-US" sz="1000" dirty="0">
              <a:solidFill>
                <a:schemeClr val="bg1"/>
              </a:solidFill>
              <a:latin typeface="Glacial Indifference" pitchFamily="2" charset="0"/>
              <a:ea typeface="ＭＳ Ｐゴシック" charset="-128"/>
            </a:endParaRPr>
          </a:p>
          <a:p>
            <a:pPr marL="457200" indent="-457200" eaLnBrk="0" fontAlgn="base" hangingPunct="0">
              <a:spcBef>
                <a:spcPct val="0"/>
              </a:spcBef>
              <a:spcAft>
                <a:spcPct val="0"/>
              </a:spcAft>
              <a:buFont typeface="Arial" panose="020B0604020202020204" pitchFamily="34" charset="0"/>
              <a:buChar char="•"/>
            </a:pPr>
            <a:r>
              <a:rPr lang="en-US" sz="2800" b="1" dirty="0">
                <a:solidFill>
                  <a:schemeClr val="bg1"/>
                </a:solidFill>
                <a:latin typeface="Glacial Indifference" pitchFamily="2" charset="0"/>
                <a:ea typeface="ＭＳ Ｐゴシック" charset="-128"/>
              </a:rPr>
              <a:t>Join the conversation </a:t>
            </a:r>
            <a:r>
              <a:rPr lang="en-US" sz="2800" dirty="0">
                <a:solidFill>
                  <a:schemeClr val="bg1"/>
                </a:solidFill>
                <a:latin typeface="Glacial Indifference" pitchFamily="2" charset="0"/>
                <a:ea typeface="ＭＳ Ｐゴシック" charset="-128"/>
              </a:rPr>
              <a:t>- Use the Q&amp;A panel on your Zoom client to submit and vote for questions you’d like us to discuss.</a:t>
            </a:r>
          </a:p>
          <a:p>
            <a:pPr marL="457200" indent="-457200" eaLnBrk="0" fontAlgn="base" hangingPunct="0">
              <a:spcBef>
                <a:spcPct val="0"/>
              </a:spcBef>
              <a:spcAft>
                <a:spcPct val="0"/>
              </a:spcAft>
              <a:buFont typeface="Arial" panose="020B0604020202020204" pitchFamily="34" charset="0"/>
              <a:buChar char="•"/>
            </a:pPr>
            <a:endParaRPr lang="en-US" sz="1000" dirty="0">
              <a:solidFill>
                <a:schemeClr val="bg1"/>
              </a:solidFill>
              <a:latin typeface="Glacial Indifference" pitchFamily="2" charset="0"/>
              <a:ea typeface="ＭＳ Ｐゴシック" charset="-128"/>
            </a:endParaRPr>
          </a:p>
          <a:p>
            <a:pPr marL="457200" indent="-457200" eaLnBrk="0" fontAlgn="base" hangingPunct="0">
              <a:spcBef>
                <a:spcPct val="0"/>
              </a:spcBef>
              <a:spcAft>
                <a:spcPct val="0"/>
              </a:spcAft>
              <a:buFont typeface="Arial" panose="020B0604020202020204" pitchFamily="34" charset="0"/>
              <a:buChar char="•"/>
            </a:pPr>
            <a:r>
              <a:rPr lang="en-US" sz="2800" b="1" dirty="0">
                <a:solidFill>
                  <a:schemeClr val="bg1"/>
                </a:solidFill>
                <a:latin typeface="Glacial Indifference" pitchFamily="2" charset="0"/>
                <a:ea typeface="ＭＳ Ｐゴシック" charset="-128"/>
              </a:rPr>
              <a:t>Technical Support </a:t>
            </a:r>
            <a:r>
              <a:rPr lang="en-US" sz="2800" dirty="0">
                <a:solidFill>
                  <a:schemeClr val="bg1"/>
                </a:solidFill>
                <a:latin typeface="Glacial Indifference" pitchFamily="2" charset="0"/>
                <a:ea typeface="ＭＳ Ｐゴシック" charset="-128"/>
              </a:rPr>
              <a:t>- You can use the chat panel to ask for technical support throughout the webinar. </a:t>
            </a:r>
          </a:p>
          <a:p>
            <a:pPr eaLnBrk="0" fontAlgn="base" hangingPunct="0">
              <a:spcBef>
                <a:spcPct val="0"/>
              </a:spcBef>
              <a:spcAft>
                <a:spcPct val="0"/>
              </a:spcAft>
            </a:pPr>
            <a:br>
              <a:rPr lang="en-US" sz="2400" dirty="0">
                <a:solidFill>
                  <a:prstClr val="white"/>
                </a:solidFill>
                <a:latin typeface="Glacial Indifference" pitchFamily="2" charset="0"/>
                <a:ea typeface="ＭＳ Ｐゴシック" charset="-128"/>
              </a:rPr>
            </a:br>
            <a:endParaRPr lang="en-US" sz="2400" dirty="0">
              <a:solidFill>
                <a:prstClr val="white"/>
              </a:solidFill>
              <a:latin typeface="Glacial Indifference" pitchFamily="2" charset="0"/>
              <a:ea typeface="ＭＳ Ｐゴシック" charset="-128"/>
            </a:endParaRPr>
          </a:p>
        </p:txBody>
      </p:sp>
      <p:pic>
        <p:nvPicPr>
          <p:cNvPr id="10" name="Picture 9">
            <a:extLst>
              <a:ext uri="{FF2B5EF4-FFF2-40B4-BE49-F238E27FC236}">
                <a16:creationId xmlns:a16="http://schemas.microsoft.com/office/drawing/2014/main" id="{F2744D91-2F48-C24D-85A0-17342BB9F6D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22084" y="5830463"/>
            <a:ext cx="2361646" cy="540000"/>
          </a:xfrm>
          <a:prstGeom prst="rect">
            <a:avLst/>
          </a:prstGeom>
        </p:spPr>
      </p:pic>
    </p:spTree>
    <p:extLst>
      <p:ext uri="{BB962C8B-B14F-4D97-AF65-F5344CB8AC3E}">
        <p14:creationId xmlns:p14="http://schemas.microsoft.com/office/powerpoint/2010/main" val="1198057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AutoShape 10" descr="1dx_4901-crop">
            <a:extLst>
              <a:ext uri="{FF2B5EF4-FFF2-40B4-BE49-F238E27FC236}">
                <a16:creationId xmlns:a16="http://schemas.microsoft.com/office/drawing/2014/main" id="{66FCA505-4FF0-4369-8051-CCA67CC412C0}"/>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3078" name="AutoShape 12" descr="1dx_4901-crop">
            <a:extLst>
              <a:ext uri="{FF2B5EF4-FFF2-40B4-BE49-F238E27FC236}">
                <a16:creationId xmlns:a16="http://schemas.microsoft.com/office/drawing/2014/main" id="{D8B2E8E2-ADAE-4BD5-9489-952C336DB0AA}"/>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3079" name="AutoShape 14" descr="1dx_4901-crop">
            <a:extLst>
              <a:ext uri="{FF2B5EF4-FFF2-40B4-BE49-F238E27FC236}">
                <a16:creationId xmlns:a16="http://schemas.microsoft.com/office/drawing/2014/main" id="{98EE2D03-6F19-4391-867F-3E8927F60BA3}"/>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6" name="Text Box 8">
            <a:extLst>
              <a:ext uri="{FF2B5EF4-FFF2-40B4-BE49-F238E27FC236}">
                <a16:creationId xmlns:a16="http://schemas.microsoft.com/office/drawing/2014/main" id="{E2021725-26F7-47BD-92D1-4543915EF368}"/>
              </a:ext>
            </a:extLst>
          </p:cNvPr>
          <p:cNvSpPr txBox="1">
            <a:spLocks noChangeArrowheads="1"/>
          </p:cNvSpPr>
          <p:nvPr/>
        </p:nvSpPr>
        <p:spPr bwMode="auto">
          <a:xfrm>
            <a:off x="2969919" y="2828837"/>
            <a:ext cx="625216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6350"/>
            <a:r>
              <a:rPr lang="en-CA" altLang="en-US" sz="2800" dirty="0">
                <a:latin typeface="Glacial Indifference" pitchFamily="50" charset="0"/>
              </a:rPr>
              <a:t>We didn’t hear back from the community after we left</a:t>
            </a:r>
          </a:p>
        </p:txBody>
      </p:sp>
      <p:sp>
        <p:nvSpPr>
          <p:cNvPr id="2" name="Rectangle 1">
            <a:extLst>
              <a:ext uri="{FF2B5EF4-FFF2-40B4-BE49-F238E27FC236}">
                <a16:creationId xmlns:a16="http://schemas.microsoft.com/office/drawing/2014/main" id="{4ADF7FF7-4C5D-420C-9229-ECB22966EC67}"/>
              </a:ext>
            </a:extLst>
          </p:cNvPr>
          <p:cNvSpPr/>
          <p:nvPr/>
        </p:nvSpPr>
        <p:spPr>
          <a:xfrm>
            <a:off x="0" y="0"/>
            <a:ext cx="12192000" cy="6858000"/>
          </a:xfrm>
          <a:prstGeom prst="rect">
            <a:avLst/>
          </a:prstGeom>
          <a:solidFill>
            <a:srgbClr val="008989"/>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sz="2400" dirty="0">
              <a:latin typeface="Glacial Indifference" pitchFamily="50" charset="0"/>
            </a:endParaRPr>
          </a:p>
        </p:txBody>
      </p:sp>
      <p:pic>
        <p:nvPicPr>
          <p:cNvPr id="12" name="Picture 11">
            <a:extLst>
              <a:ext uri="{FF2B5EF4-FFF2-40B4-BE49-F238E27FC236}">
                <a16:creationId xmlns:a16="http://schemas.microsoft.com/office/drawing/2014/main" id="{214EA39A-F5F8-2E4A-BECF-7F1748CC610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222084" y="5830463"/>
            <a:ext cx="2361646" cy="540000"/>
          </a:xfrm>
          <a:prstGeom prst="rect">
            <a:avLst/>
          </a:prstGeom>
        </p:spPr>
      </p:pic>
      <p:sp>
        <p:nvSpPr>
          <p:cNvPr id="13" name="Text Box 8">
            <a:extLst>
              <a:ext uri="{FF2B5EF4-FFF2-40B4-BE49-F238E27FC236}">
                <a16:creationId xmlns:a16="http://schemas.microsoft.com/office/drawing/2014/main" id="{830F1F43-0567-7F45-BE8C-DD3C6312E063}"/>
              </a:ext>
            </a:extLst>
          </p:cNvPr>
          <p:cNvSpPr txBox="1">
            <a:spLocks noChangeArrowheads="1"/>
          </p:cNvSpPr>
          <p:nvPr/>
        </p:nvSpPr>
        <p:spPr bwMode="auto">
          <a:xfrm>
            <a:off x="1866766" y="3677691"/>
            <a:ext cx="2206305" cy="506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6350">
              <a:lnSpc>
                <a:spcPct val="150000"/>
              </a:lnSpc>
            </a:pPr>
            <a:r>
              <a:rPr lang="en-CA" altLang="en-US" sz="2000" b="1" dirty="0">
                <a:solidFill>
                  <a:schemeClr val="bg1"/>
                </a:solidFill>
                <a:latin typeface="Glacial Indifference" pitchFamily="50" charset="0"/>
              </a:rPr>
              <a:t>Cameron Norman  </a:t>
            </a:r>
          </a:p>
        </p:txBody>
      </p:sp>
      <p:pic>
        <p:nvPicPr>
          <p:cNvPr id="4" name="Picture 3">
            <a:extLst>
              <a:ext uri="{FF2B5EF4-FFF2-40B4-BE49-F238E27FC236}">
                <a16:creationId xmlns:a16="http://schemas.microsoft.com/office/drawing/2014/main" id="{82DF5D30-6EFF-4AA4-8A9F-774F9DDCF86A}"/>
              </a:ext>
            </a:extLst>
          </p:cNvPr>
          <p:cNvPicPr>
            <a:picLocks noChangeAspect="1"/>
          </p:cNvPicPr>
          <p:nvPr/>
        </p:nvPicPr>
        <p:blipFill>
          <a:blip r:embed="rId3"/>
          <a:stretch>
            <a:fillRect/>
          </a:stretch>
        </p:blipFill>
        <p:spPr>
          <a:xfrm>
            <a:off x="1956654" y="1534239"/>
            <a:ext cx="1818392" cy="1932691"/>
          </a:xfrm>
          <a:prstGeom prst="rect">
            <a:avLst/>
          </a:prstGeom>
        </p:spPr>
      </p:pic>
      <p:pic>
        <p:nvPicPr>
          <p:cNvPr id="8" name="Picture 7">
            <a:extLst>
              <a:ext uri="{FF2B5EF4-FFF2-40B4-BE49-F238E27FC236}">
                <a16:creationId xmlns:a16="http://schemas.microsoft.com/office/drawing/2014/main" id="{0AE53D65-0D96-45FE-8522-915B9CDE8E3D}"/>
              </a:ext>
            </a:extLst>
          </p:cNvPr>
          <p:cNvPicPr>
            <a:picLocks noChangeAspect="1"/>
          </p:cNvPicPr>
          <p:nvPr/>
        </p:nvPicPr>
        <p:blipFill>
          <a:blip r:embed="rId4"/>
          <a:stretch>
            <a:fillRect/>
          </a:stretch>
        </p:blipFill>
        <p:spPr>
          <a:xfrm>
            <a:off x="6058642" y="1694577"/>
            <a:ext cx="1793454" cy="1772354"/>
          </a:xfrm>
          <a:prstGeom prst="rect">
            <a:avLst/>
          </a:prstGeom>
        </p:spPr>
      </p:pic>
      <p:sp>
        <p:nvSpPr>
          <p:cNvPr id="9" name="TextBox 8">
            <a:extLst>
              <a:ext uri="{FF2B5EF4-FFF2-40B4-BE49-F238E27FC236}">
                <a16:creationId xmlns:a16="http://schemas.microsoft.com/office/drawing/2014/main" id="{6337AC74-E1CD-487B-8DC6-5A24F7CDED1D}"/>
              </a:ext>
            </a:extLst>
          </p:cNvPr>
          <p:cNvSpPr txBox="1"/>
          <p:nvPr/>
        </p:nvSpPr>
        <p:spPr>
          <a:xfrm>
            <a:off x="6325477" y="3782944"/>
            <a:ext cx="1793454" cy="369332"/>
          </a:xfrm>
          <a:prstGeom prst="rect">
            <a:avLst/>
          </a:prstGeom>
          <a:noFill/>
        </p:spPr>
        <p:txBody>
          <a:bodyPr wrap="square" rtlCol="0">
            <a:spAutoFit/>
          </a:bodyPr>
          <a:lstStyle/>
          <a:p>
            <a:r>
              <a:rPr lang="en-CA" b="1" dirty="0">
                <a:solidFill>
                  <a:schemeClr val="bg1"/>
                </a:solidFill>
              </a:rPr>
              <a:t>Liz Weaver </a:t>
            </a:r>
          </a:p>
        </p:txBody>
      </p:sp>
    </p:spTree>
    <p:extLst>
      <p:ext uri="{BB962C8B-B14F-4D97-AF65-F5344CB8AC3E}">
        <p14:creationId xmlns:p14="http://schemas.microsoft.com/office/powerpoint/2010/main" val="4076359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AutoShape 10" descr="1dx_4901-crop">
            <a:extLst>
              <a:ext uri="{FF2B5EF4-FFF2-40B4-BE49-F238E27FC236}">
                <a16:creationId xmlns:a16="http://schemas.microsoft.com/office/drawing/2014/main" id="{66FCA505-4FF0-4369-8051-CCA67CC412C0}"/>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3078" name="AutoShape 12" descr="1dx_4901-crop">
            <a:extLst>
              <a:ext uri="{FF2B5EF4-FFF2-40B4-BE49-F238E27FC236}">
                <a16:creationId xmlns:a16="http://schemas.microsoft.com/office/drawing/2014/main" id="{D8B2E8E2-ADAE-4BD5-9489-952C336DB0AA}"/>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3079" name="AutoShape 14" descr="1dx_4901-crop">
            <a:extLst>
              <a:ext uri="{FF2B5EF4-FFF2-40B4-BE49-F238E27FC236}">
                <a16:creationId xmlns:a16="http://schemas.microsoft.com/office/drawing/2014/main" id="{98EE2D03-6F19-4391-867F-3E8927F60BA3}"/>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8" name="Text Box 8">
            <a:extLst>
              <a:ext uri="{FF2B5EF4-FFF2-40B4-BE49-F238E27FC236}">
                <a16:creationId xmlns:a16="http://schemas.microsoft.com/office/drawing/2014/main" id="{9DA9B48C-D916-4A61-8A76-478EB241F51E}"/>
              </a:ext>
            </a:extLst>
          </p:cNvPr>
          <p:cNvSpPr txBox="1">
            <a:spLocks noChangeArrowheads="1"/>
          </p:cNvSpPr>
          <p:nvPr/>
        </p:nvSpPr>
        <p:spPr bwMode="auto">
          <a:xfrm>
            <a:off x="1335695" y="1202729"/>
            <a:ext cx="8906096" cy="3167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r>
              <a:rPr lang="en-CA" sz="2400" dirty="0">
                <a:solidFill>
                  <a:srgbClr val="008989"/>
                </a:solidFill>
                <a:latin typeface="Glacial Indifference" pitchFamily="50" charset="0"/>
              </a:rPr>
              <a:t>Poll </a:t>
            </a:r>
          </a:p>
          <a:p>
            <a:pPr>
              <a:lnSpc>
                <a:spcPct val="115000"/>
              </a:lnSpc>
            </a:pPr>
            <a:r>
              <a:rPr lang="en-CA" sz="2400" dirty="0">
                <a:solidFill>
                  <a:srgbClr val="008989"/>
                </a:solidFill>
                <a:latin typeface="Glacial Indifference" pitchFamily="50" charset="0"/>
              </a:rPr>
              <a:t> </a:t>
            </a:r>
            <a:br>
              <a:rPr lang="en-CA" sz="2400" dirty="0">
                <a:solidFill>
                  <a:srgbClr val="008989"/>
                </a:solidFill>
                <a:latin typeface="Glacial Indifference" pitchFamily="50" charset="0"/>
              </a:rPr>
            </a:br>
            <a:r>
              <a:rPr lang="en-CA" sz="1800" dirty="0">
                <a:effectLst/>
                <a:latin typeface="Arial" panose="020B0604020202020204" pitchFamily="34" charset="0"/>
                <a:ea typeface="Arial" panose="020B0604020202020204" pitchFamily="34" charset="0"/>
              </a:rPr>
              <a:t>What best describes your organization’s experience of the past 18 months? </a:t>
            </a:r>
          </a:p>
          <a:p>
            <a:pPr>
              <a:lnSpc>
                <a:spcPct val="115000"/>
              </a:lnSpc>
            </a:pPr>
            <a:r>
              <a:rPr lang="en-CA" sz="1800" dirty="0">
                <a:effectLst/>
                <a:latin typeface="Arial" panose="020B0604020202020204" pitchFamily="34" charset="0"/>
                <a:ea typeface="Arial" panose="020B0604020202020204" pitchFamily="34" charset="0"/>
              </a:rPr>
              <a:t> </a:t>
            </a:r>
          </a:p>
          <a:p>
            <a:pPr marL="457200">
              <a:lnSpc>
                <a:spcPct val="115000"/>
              </a:lnSpc>
            </a:pPr>
            <a:r>
              <a:rPr lang="en-CA" sz="1800" dirty="0">
                <a:effectLst/>
                <a:latin typeface="Arial" panose="020B0604020202020204" pitchFamily="34" charset="0"/>
                <a:ea typeface="Arial" panose="020B0604020202020204" pitchFamily="34" charset="0"/>
              </a:rPr>
              <a:t>1. We survived and not much else</a:t>
            </a:r>
          </a:p>
          <a:p>
            <a:pPr marL="457200">
              <a:lnSpc>
                <a:spcPct val="115000"/>
              </a:lnSpc>
            </a:pPr>
            <a:r>
              <a:rPr lang="en-CA" sz="1800" dirty="0">
                <a:effectLst/>
                <a:latin typeface="Arial" panose="020B0604020202020204" pitchFamily="34" charset="0"/>
                <a:ea typeface="Arial" panose="020B0604020202020204" pitchFamily="34" charset="0"/>
              </a:rPr>
              <a:t>2. We lost staff and projects, but we’re managing </a:t>
            </a:r>
          </a:p>
          <a:p>
            <a:pPr marL="457200">
              <a:lnSpc>
                <a:spcPct val="115000"/>
              </a:lnSpc>
            </a:pPr>
            <a:r>
              <a:rPr lang="en-CA" sz="1800" dirty="0">
                <a:effectLst/>
                <a:latin typeface="Arial" panose="020B0604020202020204" pitchFamily="34" charset="0"/>
                <a:ea typeface="Arial" panose="020B0604020202020204" pitchFamily="34" charset="0"/>
              </a:rPr>
              <a:t>3. We stayed about the same </a:t>
            </a:r>
          </a:p>
          <a:p>
            <a:pPr marL="457200">
              <a:lnSpc>
                <a:spcPct val="115000"/>
              </a:lnSpc>
            </a:pPr>
            <a:r>
              <a:rPr lang="en-CA" sz="1800" dirty="0">
                <a:effectLst/>
                <a:latin typeface="Arial" panose="020B0604020202020204" pitchFamily="34" charset="0"/>
                <a:ea typeface="Arial" panose="020B0604020202020204" pitchFamily="34" charset="0"/>
              </a:rPr>
              <a:t>4. We grew and are thriving as an organization and individuals </a:t>
            </a:r>
          </a:p>
          <a:p>
            <a:pPr lvl="0"/>
            <a:endParaRPr lang="en-CA" sz="2400" dirty="0">
              <a:solidFill>
                <a:srgbClr val="008989"/>
              </a:solidFill>
              <a:latin typeface="Glacial Indifference" pitchFamily="50" charset="0"/>
            </a:endParaRPr>
          </a:p>
        </p:txBody>
      </p:sp>
      <p:pic>
        <p:nvPicPr>
          <p:cNvPr id="6" name="Picture 5">
            <a:extLst>
              <a:ext uri="{FF2B5EF4-FFF2-40B4-BE49-F238E27FC236}">
                <a16:creationId xmlns:a16="http://schemas.microsoft.com/office/drawing/2014/main" id="{EA186344-7336-4D66-BF69-7B14A233F5B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3504" y="5613990"/>
            <a:ext cx="2186588" cy="686730"/>
          </a:xfrm>
          <a:prstGeom prst="rect">
            <a:avLst/>
          </a:prstGeom>
        </p:spPr>
      </p:pic>
    </p:spTree>
    <p:extLst>
      <p:ext uri="{BB962C8B-B14F-4D97-AF65-F5344CB8AC3E}">
        <p14:creationId xmlns:p14="http://schemas.microsoft.com/office/powerpoint/2010/main" val="320842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AutoShape 10" descr="1dx_4901-crop">
            <a:extLst>
              <a:ext uri="{FF2B5EF4-FFF2-40B4-BE49-F238E27FC236}">
                <a16:creationId xmlns:a16="http://schemas.microsoft.com/office/drawing/2014/main" id="{66FCA505-4FF0-4369-8051-CCA67CC412C0}"/>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3078" name="AutoShape 12" descr="1dx_4901-crop">
            <a:extLst>
              <a:ext uri="{FF2B5EF4-FFF2-40B4-BE49-F238E27FC236}">
                <a16:creationId xmlns:a16="http://schemas.microsoft.com/office/drawing/2014/main" id="{D8B2E8E2-ADAE-4BD5-9489-952C336DB0AA}"/>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3079" name="AutoShape 14" descr="1dx_4901-crop">
            <a:extLst>
              <a:ext uri="{FF2B5EF4-FFF2-40B4-BE49-F238E27FC236}">
                <a16:creationId xmlns:a16="http://schemas.microsoft.com/office/drawing/2014/main" id="{98EE2D03-6F19-4391-867F-3E8927F60BA3}"/>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8" name="Text Box 8">
            <a:extLst>
              <a:ext uri="{FF2B5EF4-FFF2-40B4-BE49-F238E27FC236}">
                <a16:creationId xmlns:a16="http://schemas.microsoft.com/office/drawing/2014/main" id="{9DA9B48C-D916-4A61-8A76-478EB241F51E}"/>
              </a:ext>
            </a:extLst>
          </p:cNvPr>
          <p:cNvSpPr txBox="1">
            <a:spLocks noChangeArrowheads="1"/>
          </p:cNvSpPr>
          <p:nvPr/>
        </p:nvSpPr>
        <p:spPr bwMode="auto">
          <a:xfrm>
            <a:off x="1320946" y="1771471"/>
            <a:ext cx="8906096"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r>
              <a:rPr lang="en-CA" sz="2400" dirty="0">
                <a:solidFill>
                  <a:srgbClr val="008989"/>
                </a:solidFill>
                <a:latin typeface="Glacial Indifference" pitchFamily="50" charset="0"/>
              </a:rPr>
              <a:t>Guided Meditation </a:t>
            </a:r>
            <a:br>
              <a:rPr lang="en-CA" sz="2400" dirty="0">
                <a:solidFill>
                  <a:srgbClr val="008989"/>
                </a:solidFill>
                <a:latin typeface="Glacial Indifference" pitchFamily="50" charset="0"/>
              </a:rPr>
            </a:br>
            <a:endParaRPr lang="en-CA" sz="2400" dirty="0">
              <a:solidFill>
                <a:srgbClr val="008989"/>
              </a:solidFill>
              <a:latin typeface="Glacial Indifference" pitchFamily="50" charset="0"/>
            </a:endParaRPr>
          </a:p>
          <a:p>
            <a:r>
              <a:rPr lang="en-CA" sz="2400" dirty="0">
                <a:effectLst/>
                <a:latin typeface="Arial" panose="020B0604020202020204" pitchFamily="34" charset="0"/>
                <a:ea typeface="Arial" panose="020B0604020202020204" pitchFamily="34" charset="0"/>
              </a:rPr>
              <a:t>When you think back over the last 18 months, what have you noticed and surprised you the most? </a:t>
            </a:r>
          </a:p>
          <a:p>
            <a:endParaRPr lang="en-CA" dirty="0">
              <a:ea typeface="Arial" panose="020B0604020202020204" pitchFamily="34" charset="0"/>
            </a:endParaRPr>
          </a:p>
          <a:p>
            <a:endParaRPr lang="en-CA" sz="2400" dirty="0">
              <a:effectLst/>
              <a:latin typeface="Arial" panose="020B0604020202020204" pitchFamily="34" charset="0"/>
              <a:ea typeface="Arial" panose="020B0604020202020204" pitchFamily="34" charset="0"/>
            </a:endParaRPr>
          </a:p>
          <a:p>
            <a:r>
              <a:rPr lang="en-CA" sz="2400" dirty="0">
                <a:solidFill>
                  <a:srgbClr val="00918B"/>
                </a:solidFill>
                <a:ea typeface="Arial" panose="020B0604020202020204" pitchFamily="34" charset="0"/>
              </a:rPr>
              <a:t>Share your thoughts in the chat box.  </a:t>
            </a:r>
            <a:r>
              <a:rPr lang="it-IT" sz="2400" dirty="0">
                <a:solidFill>
                  <a:srgbClr val="00918B"/>
                </a:solidFill>
                <a:effectLst/>
                <a:latin typeface="Arial" panose="020B0604020202020204" pitchFamily="34" charset="0"/>
                <a:ea typeface="Arial" panose="020B0604020202020204" pitchFamily="34" charset="0"/>
              </a:rPr>
              <a:t>  </a:t>
            </a:r>
            <a:endParaRPr lang="en-CA" sz="2400" dirty="0">
              <a:solidFill>
                <a:srgbClr val="00918B"/>
              </a:solidFill>
              <a:effectLst/>
              <a:latin typeface="Arial" panose="020B0604020202020204" pitchFamily="34" charset="0"/>
              <a:ea typeface="Arial" panose="020B0604020202020204" pitchFamily="34" charset="0"/>
            </a:endParaRPr>
          </a:p>
        </p:txBody>
      </p:sp>
      <p:pic>
        <p:nvPicPr>
          <p:cNvPr id="6" name="Picture 5">
            <a:extLst>
              <a:ext uri="{FF2B5EF4-FFF2-40B4-BE49-F238E27FC236}">
                <a16:creationId xmlns:a16="http://schemas.microsoft.com/office/drawing/2014/main" id="{EA186344-7336-4D66-BF69-7B14A233F5B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3504" y="5613990"/>
            <a:ext cx="2186588" cy="686730"/>
          </a:xfrm>
          <a:prstGeom prst="rect">
            <a:avLst/>
          </a:prstGeom>
        </p:spPr>
      </p:pic>
    </p:spTree>
    <p:extLst>
      <p:ext uri="{BB962C8B-B14F-4D97-AF65-F5344CB8AC3E}">
        <p14:creationId xmlns:p14="http://schemas.microsoft.com/office/powerpoint/2010/main" val="3785592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AutoShape 10" descr="1dx_4901-crop">
            <a:extLst>
              <a:ext uri="{FF2B5EF4-FFF2-40B4-BE49-F238E27FC236}">
                <a16:creationId xmlns:a16="http://schemas.microsoft.com/office/drawing/2014/main" id="{66FCA505-4FF0-4369-8051-CCA67CC412C0}"/>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3078" name="AutoShape 12" descr="1dx_4901-crop">
            <a:extLst>
              <a:ext uri="{FF2B5EF4-FFF2-40B4-BE49-F238E27FC236}">
                <a16:creationId xmlns:a16="http://schemas.microsoft.com/office/drawing/2014/main" id="{D8B2E8E2-ADAE-4BD5-9489-952C336DB0AA}"/>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3079" name="AutoShape 14" descr="1dx_4901-crop">
            <a:extLst>
              <a:ext uri="{FF2B5EF4-FFF2-40B4-BE49-F238E27FC236}">
                <a16:creationId xmlns:a16="http://schemas.microsoft.com/office/drawing/2014/main" id="{98EE2D03-6F19-4391-867F-3E8927F60BA3}"/>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6" name="Text Box 8">
            <a:extLst>
              <a:ext uri="{FF2B5EF4-FFF2-40B4-BE49-F238E27FC236}">
                <a16:creationId xmlns:a16="http://schemas.microsoft.com/office/drawing/2014/main" id="{E2021725-26F7-47BD-92D1-4543915EF368}"/>
              </a:ext>
            </a:extLst>
          </p:cNvPr>
          <p:cNvSpPr txBox="1">
            <a:spLocks noChangeArrowheads="1"/>
          </p:cNvSpPr>
          <p:nvPr/>
        </p:nvSpPr>
        <p:spPr bwMode="auto">
          <a:xfrm>
            <a:off x="2969919" y="2828837"/>
            <a:ext cx="625216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6350"/>
            <a:r>
              <a:rPr lang="en-CA" altLang="en-US" sz="2800" dirty="0">
                <a:latin typeface="Glacial Indifference" pitchFamily="50" charset="0"/>
              </a:rPr>
              <a:t>We didn’t hear back from the community after we left</a:t>
            </a:r>
          </a:p>
        </p:txBody>
      </p:sp>
      <p:sp>
        <p:nvSpPr>
          <p:cNvPr id="2" name="Rectangle 1">
            <a:extLst>
              <a:ext uri="{FF2B5EF4-FFF2-40B4-BE49-F238E27FC236}">
                <a16:creationId xmlns:a16="http://schemas.microsoft.com/office/drawing/2014/main" id="{4ADF7FF7-4C5D-420C-9229-ECB22966EC67}"/>
              </a:ext>
            </a:extLst>
          </p:cNvPr>
          <p:cNvSpPr/>
          <p:nvPr/>
        </p:nvSpPr>
        <p:spPr>
          <a:xfrm>
            <a:off x="0" y="0"/>
            <a:ext cx="12192000" cy="6858000"/>
          </a:xfrm>
          <a:prstGeom prst="rect">
            <a:avLst/>
          </a:prstGeom>
          <a:solidFill>
            <a:srgbClr val="008989"/>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sz="2400" dirty="0">
              <a:latin typeface="Glacial Indifference" pitchFamily="50" charset="0"/>
            </a:endParaRPr>
          </a:p>
        </p:txBody>
      </p:sp>
      <p:sp>
        <p:nvSpPr>
          <p:cNvPr id="8" name="Text Box 8">
            <a:extLst>
              <a:ext uri="{FF2B5EF4-FFF2-40B4-BE49-F238E27FC236}">
                <a16:creationId xmlns:a16="http://schemas.microsoft.com/office/drawing/2014/main" id="{9DA9B48C-D916-4A61-8A76-478EB241F51E}"/>
              </a:ext>
            </a:extLst>
          </p:cNvPr>
          <p:cNvSpPr txBox="1">
            <a:spLocks noChangeArrowheads="1"/>
          </p:cNvSpPr>
          <p:nvPr/>
        </p:nvSpPr>
        <p:spPr bwMode="auto">
          <a:xfrm>
            <a:off x="1460075" y="2341300"/>
            <a:ext cx="8942832"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400" dirty="0">
                <a:solidFill>
                  <a:schemeClr val="bg1"/>
                </a:solidFill>
                <a:latin typeface="Glacial Indifference" pitchFamily="2" charset="0"/>
              </a:rPr>
              <a:t>Navigating the Pandemic </a:t>
            </a:r>
          </a:p>
          <a:p>
            <a:endParaRPr lang="en-US" sz="2400" dirty="0">
              <a:solidFill>
                <a:schemeClr val="bg1"/>
              </a:solidFill>
              <a:latin typeface="Glacial Indifference" pitchFamily="2" charset="0"/>
            </a:endParaRPr>
          </a:p>
          <a:p>
            <a:r>
              <a:rPr lang="en-CA" sz="2400" dirty="0">
                <a:solidFill>
                  <a:schemeClr val="bg1"/>
                </a:solidFill>
                <a:effectLst/>
                <a:latin typeface="Arial" panose="020B0604020202020204" pitchFamily="34" charset="0"/>
                <a:ea typeface="Arial" panose="020B0604020202020204" pitchFamily="34" charset="0"/>
              </a:rPr>
              <a:t>It’s been a time of remarkable change since the start of last year. What has captured your attention? What surprised you?</a:t>
            </a:r>
          </a:p>
          <a:p>
            <a:endParaRPr lang="en-CA" sz="2000" b="1" dirty="0">
              <a:solidFill>
                <a:schemeClr val="bg1"/>
              </a:solidFill>
              <a:effectLst/>
              <a:latin typeface="Arial" panose="020B0604020202020204" pitchFamily="34" charset="0"/>
              <a:ea typeface="Arial" panose="020B0604020202020204" pitchFamily="34" charset="0"/>
            </a:endParaRPr>
          </a:p>
        </p:txBody>
      </p:sp>
      <p:pic>
        <p:nvPicPr>
          <p:cNvPr id="10" name="Picture 9">
            <a:extLst>
              <a:ext uri="{FF2B5EF4-FFF2-40B4-BE49-F238E27FC236}">
                <a16:creationId xmlns:a16="http://schemas.microsoft.com/office/drawing/2014/main" id="{1E3B5BFF-BC2C-214F-9A1D-53D9ECCA40C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222084" y="5830463"/>
            <a:ext cx="2361646" cy="540000"/>
          </a:xfrm>
          <a:prstGeom prst="rect">
            <a:avLst/>
          </a:prstGeom>
        </p:spPr>
      </p:pic>
    </p:spTree>
    <p:extLst>
      <p:ext uri="{BB962C8B-B14F-4D97-AF65-F5344CB8AC3E}">
        <p14:creationId xmlns:p14="http://schemas.microsoft.com/office/powerpoint/2010/main" val="3979351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AutoShape 10" descr="1dx_4901-crop">
            <a:extLst>
              <a:ext uri="{FF2B5EF4-FFF2-40B4-BE49-F238E27FC236}">
                <a16:creationId xmlns:a16="http://schemas.microsoft.com/office/drawing/2014/main" id="{66FCA505-4FF0-4369-8051-CCA67CC412C0}"/>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3078" name="AutoShape 12" descr="1dx_4901-crop">
            <a:extLst>
              <a:ext uri="{FF2B5EF4-FFF2-40B4-BE49-F238E27FC236}">
                <a16:creationId xmlns:a16="http://schemas.microsoft.com/office/drawing/2014/main" id="{D8B2E8E2-ADAE-4BD5-9489-952C336DB0AA}"/>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3079" name="AutoShape 14" descr="1dx_4901-crop">
            <a:extLst>
              <a:ext uri="{FF2B5EF4-FFF2-40B4-BE49-F238E27FC236}">
                <a16:creationId xmlns:a16="http://schemas.microsoft.com/office/drawing/2014/main" id="{98EE2D03-6F19-4391-867F-3E8927F60BA3}"/>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8" name="Text Box 8">
            <a:extLst>
              <a:ext uri="{FF2B5EF4-FFF2-40B4-BE49-F238E27FC236}">
                <a16:creationId xmlns:a16="http://schemas.microsoft.com/office/drawing/2014/main" id="{9DA9B48C-D916-4A61-8A76-478EB241F51E}"/>
              </a:ext>
            </a:extLst>
          </p:cNvPr>
          <p:cNvSpPr txBox="1">
            <a:spLocks noChangeArrowheads="1"/>
          </p:cNvSpPr>
          <p:nvPr/>
        </p:nvSpPr>
        <p:spPr bwMode="auto">
          <a:xfrm>
            <a:off x="1403077" y="1775665"/>
            <a:ext cx="8906096"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r>
              <a:rPr lang="en-CA" sz="2400" dirty="0">
                <a:solidFill>
                  <a:srgbClr val="008989"/>
                </a:solidFill>
                <a:latin typeface="Glacial Indifference" pitchFamily="50" charset="0"/>
              </a:rPr>
              <a:t>Design</a:t>
            </a:r>
            <a:br>
              <a:rPr lang="en-CA" sz="2400" dirty="0">
                <a:solidFill>
                  <a:srgbClr val="008989"/>
                </a:solidFill>
                <a:latin typeface="Glacial Indifference" pitchFamily="50" charset="0"/>
              </a:rPr>
            </a:br>
            <a:endParaRPr lang="en-CA" sz="2400" dirty="0">
              <a:solidFill>
                <a:srgbClr val="008989"/>
              </a:solidFill>
              <a:latin typeface="Glacial Indifference" pitchFamily="50" charset="0"/>
            </a:endParaRPr>
          </a:p>
          <a:p>
            <a:r>
              <a:rPr lang="en-CA" sz="2400" dirty="0">
                <a:effectLst/>
                <a:latin typeface="Arial" panose="020B0604020202020204" pitchFamily="34" charset="0"/>
                <a:ea typeface="Arial" panose="020B0604020202020204" pitchFamily="34" charset="0"/>
              </a:rPr>
              <a:t>Why should we pay attention to design? What does it bring to us at this time in our history?</a:t>
            </a:r>
          </a:p>
        </p:txBody>
      </p:sp>
      <p:pic>
        <p:nvPicPr>
          <p:cNvPr id="6" name="Picture 5">
            <a:extLst>
              <a:ext uri="{FF2B5EF4-FFF2-40B4-BE49-F238E27FC236}">
                <a16:creationId xmlns:a16="http://schemas.microsoft.com/office/drawing/2014/main" id="{EA186344-7336-4D66-BF69-7B14A233F5B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3504" y="5613990"/>
            <a:ext cx="2186588" cy="686730"/>
          </a:xfrm>
          <a:prstGeom prst="rect">
            <a:avLst/>
          </a:prstGeom>
        </p:spPr>
      </p:pic>
    </p:spTree>
    <p:extLst>
      <p:ext uri="{BB962C8B-B14F-4D97-AF65-F5344CB8AC3E}">
        <p14:creationId xmlns:p14="http://schemas.microsoft.com/office/powerpoint/2010/main" val="3076921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AutoShape 10" descr="1dx_4901-crop">
            <a:extLst>
              <a:ext uri="{FF2B5EF4-FFF2-40B4-BE49-F238E27FC236}">
                <a16:creationId xmlns:a16="http://schemas.microsoft.com/office/drawing/2014/main" id="{66FCA505-4FF0-4369-8051-CCA67CC412C0}"/>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3078" name="AutoShape 12" descr="1dx_4901-crop">
            <a:extLst>
              <a:ext uri="{FF2B5EF4-FFF2-40B4-BE49-F238E27FC236}">
                <a16:creationId xmlns:a16="http://schemas.microsoft.com/office/drawing/2014/main" id="{D8B2E8E2-ADAE-4BD5-9489-952C336DB0AA}"/>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3079" name="AutoShape 14" descr="1dx_4901-crop">
            <a:extLst>
              <a:ext uri="{FF2B5EF4-FFF2-40B4-BE49-F238E27FC236}">
                <a16:creationId xmlns:a16="http://schemas.microsoft.com/office/drawing/2014/main" id="{98EE2D03-6F19-4391-867F-3E8927F60BA3}"/>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8" name="Text Box 8">
            <a:extLst>
              <a:ext uri="{FF2B5EF4-FFF2-40B4-BE49-F238E27FC236}">
                <a16:creationId xmlns:a16="http://schemas.microsoft.com/office/drawing/2014/main" id="{9DA9B48C-D916-4A61-8A76-478EB241F51E}"/>
              </a:ext>
            </a:extLst>
          </p:cNvPr>
          <p:cNvSpPr txBox="1">
            <a:spLocks noChangeArrowheads="1"/>
          </p:cNvSpPr>
          <p:nvPr/>
        </p:nvSpPr>
        <p:spPr bwMode="auto">
          <a:xfrm>
            <a:off x="1394688" y="2228671"/>
            <a:ext cx="8906096"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r>
              <a:rPr lang="en-CA" sz="2400" dirty="0">
                <a:solidFill>
                  <a:srgbClr val="008989"/>
                </a:solidFill>
                <a:latin typeface="Glacial Indifference" pitchFamily="50" charset="0"/>
              </a:rPr>
              <a:t>Designing for Humans </a:t>
            </a:r>
            <a:br>
              <a:rPr lang="en-CA" sz="2400" dirty="0">
                <a:solidFill>
                  <a:srgbClr val="008989"/>
                </a:solidFill>
                <a:latin typeface="Glacial Indifference" pitchFamily="50" charset="0"/>
              </a:rPr>
            </a:br>
            <a:endParaRPr lang="en-CA" sz="2400" dirty="0">
              <a:solidFill>
                <a:srgbClr val="008989"/>
              </a:solidFill>
              <a:latin typeface="Glacial Indifference" pitchFamily="50" charset="0"/>
            </a:endParaRPr>
          </a:p>
          <a:p>
            <a:pPr lvl="0"/>
            <a:r>
              <a:rPr lang="en-CA" sz="2800" dirty="0">
                <a:latin typeface="Glacial Indifference" pitchFamily="50" charset="0"/>
              </a:rPr>
              <a:t>How can Designing for Humans be applied to move past the pandemic?  </a:t>
            </a:r>
          </a:p>
        </p:txBody>
      </p:sp>
      <p:pic>
        <p:nvPicPr>
          <p:cNvPr id="6" name="Picture 5">
            <a:extLst>
              <a:ext uri="{FF2B5EF4-FFF2-40B4-BE49-F238E27FC236}">
                <a16:creationId xmlns:a16="http://schemas.microsoft.com/office/drawing/2014/main" id="{EA186344-7336-4D66-BF69-7B14A233F5B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3504" y="5613990"/>
            <a:ext cx="2186588" cy="686730"/>
          </a:xfrm>
          <a:prstGeom prst="rect">
            <a:avLst/>
          </a:prstGeom>
        </p:spPr>
      </p:pic>
    </p:spTree>
    <p:extLst>
      <p:ext uri="{BB962C8B-B14F-4D97-AF65-F5344CB8AC3E}">
        <p14:creationId xmlns:p14="http://schemas.microsoft.com/office/powerpoint/2010/main" val="303488016"/>
      </p:ext>
    </p:extLst>
  </p:cSld>
  <p:clrMapOvr>
    <a:masterClrMapping/>
  </p:clrMapOvr>
</p:sld>
</file>

<file path=ppt/theme/theme1.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860D4B3D45BAE41AED6DF231F68537A" ma:contentTypeVersion="8" ma:contentTypeDescription="Create a new document." ma:contentTypeScope="" ma:versionID="c44e1fcb52a17abbf4437f5b3fba1d98">
  <xsd:schema xmlns:xsd="http://www.w3.org/2001/XMLSchema" xmlns:xs="http://www.w3.org/2001/XMLSchema" xmlns:p="http://schemas.microsoft.com/office/2006/metadata/properties" xmlns:ns3="e76fdde0-6cf5-498a-9323-f60816a42f24" xmlns:ns4="3b83fe88-2134-4c8c-a798-17ada11c0995" targetNamespace="http://schemas.microsoft.com/office/2006/metadata/properties" ma:root="true" ma:fieldsID="b862f4e76bdb85f7338b43b8f9b139cd" ns3:_="" ns4:_="">
    <xsd:import namespace="e76fdde0-6cf5-498a-9323-f60816a42f24"/>
    <xsd:import namespace="3b83fe88-2134-4c8c-a798-17ada11c0995"/>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6fdde0-6cf5-498a-9323-f60816a42f2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b83fe88-2134-4c8c-a798-17ada11c0995"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7F74332-A9FB-44FC-BDD2-A8469F0BFA68}">
  <ds:schemaRefs>
    <ds:schemaRef ds:uri="http://schemas.microsoft.com/sharepoint/v3/contenttype/forms"/>
  </ds:schemaRefs>
</ds:datastoreItem>
</file>

<file path=customXml/itemProps2.xml><?xml version="1.0" encoding="utf-8"?>
<ds:datastoreItem xmlns:ds="http://schemas.openxmlformats.org/officeDocument/2006/customXml" ds:itemID="{A8D7F0F3-6239-4432-9F6E-B08A0A071AF4}">
  <ds:schemaRefs>
    <ds:schemaRef ds:uri="http://schemas.microsoft.com/office/infopath/2007/PartnerControls"/>
    <ds:schemaRef ds:uri="http://purl.org/dc/dcmitype/"/>
    <ds:schemaRef ds:uri="http://schemas.openxmlformats.org/package/2006/metadata/core-properties"/>
    <ds:schemaRef ds:uri="http://www.w3.org/XML/1998/namespace"/>
    <ds:schemaRef ds:uri="http://schemas.microsoft.com/office/2006/documentManagement/types"/>
    <ds:schemaRef ds:uri="3b83fe88-2134-4c8c-a798-17ada11c0995"/>
    <ds:schemaRef ds:uri="e76fdde0-6cf5-498a-9323-f60816a42f24"/>
    <ds:schemaRef ds:uri="http://schemas.microsoft.com/office/2006/metadata/properties"/>
    <ds:schemaRef ds:uri="http://purl.org/dc/terms/"/>
    <ds:schemaRef ds:uri="http://purl.org/dc/elements/1.1/"/>
  </ds:schemaRefs>
</ds:datastoreItem>
</file>

<file path=customXml/itemProps3.xml><?xml version="1.0" encoding="utf-8"?>
<ds:datastoreItem xmlns:ds="http://schemas.openxmlformats.org/officeDocument/2006/customXml" ds:itemID="{6DB6790C-1552-4E1E-B7DA-103D10422F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76fdde0-6cf5-498a-9323-f60816a42f24"/>
    <ds:schemaRef ds:uri="3b83fe88-2134-4c8c-a798-17ada11c09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192</TotalTime>
  <Words>531</Words>
  <Application>Microsoft Office PowerPoint</Application>
  <PresentationFormat>Widescreen</PresentationFormat>
  <Paragraphs>71</Paragraphs>
  <Slides>19</Slides>
  <Notes>11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Arial</vt:lpstr>
      <vt:lpstr>Baskerville</vt:lpstr>
      <vt:lpstr>Calibri</vt:lpstr>
      <vt:lpstr>Calibri Light</vt:lpstr>
      <vt:lpstr>Glacial Indifference</vt:lpstr>
      <vt:lpstr>4_Office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Duncan Field</dc:creator>
  <cp:lastModifiedBy>Cameron Norman</cp:lastModifiedBy>
  <cp:revision>22</cp:revision>
  <cp:lastPrinted>2021-06-21T16:45:59Z</cp:lastPrinted>
  <dcterms:created xsi:type="dcterms:W3CDTF">2021-04-14T12:21:18Z</dcterms:created>
  <dcterms:modified xsi:type="dcterms:W3CDTF">2021-06-21T17:16:03Z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0x010100C860D4B3D45BAE41AED6DF231F68537A</vt:lpwstr>
  </property>
</Properties>
</file>