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723" r:id="rId5"/>
  </p:sldMasterIdLst>
  <p:notesMasterIdLst>
    <p:notesMasterId r:id="rId24"/>
  </p:notesMasterIdLst>
  <p:handoutMasterIdLst>
    <p:handoutMasterId r:id="rId25"/>
  </p:handoutMasterIdLst>
  <p:sldIdLst>
    <p:sldId id="391" r:id="rId6"/>
    <p:sldId id="1621" r:id="rId7"/>
    <p:sldId id="1415" r:id="rId8"/>
    <p:sldId id="3206" r:id="rId9"/>
    <p:sldId id="1345" r:id="rId10"/>
    <p:sldId id="1436" r:id="rId11"/>
    <p:sldId id="1465" r:id="rId12"/>
    <p:sldId id="1624" r:id="rId13"/>
    <p:sldId id="1625" r:id="rId14"/>
    <p:sldId id="1630" r:id="rId15"/>
    <p:sldId id="3204" r:id="rId16"/>
    <p:sldId id="1386" r:id="rId17"/>
    <p:sldId id="3203" r:id="rId18"/>
    <p:sldId id="1631" r:id="rId19"/>
    <p:sldId id="262" r:id="rId20"/>
    <p:sldId id="3205" r:id="rId21"/>
    <p:sldId id="1385" r:id="rId22"/>
    <p:sldId id="722"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C4071"/>
    <a:srgbClr val="008989"/>
    <a:srgbClr val="D3002D"/>
    <a:srgbClr val="004946"/>
    <a:srgbClr val="FFE900"/>
    <a:srgbClr val="FF9300"/>
    <a:srgbClr val="FFFFFF"/>
    <a:srgbClr val="170C9F"/>
    <a:srgbClr val="0091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C6BAE-19A2-B445-966E-5370EB989A9E}" v="1" dt="2021-10-05T14:37:54.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1"/>
    <p:restoredTop sz="92089" autoAdjust="0"/>
  </p:normalViewPr>
  <p:slideViewPr>
    <p:cSldViewPr snapToGrid="0">
      <p:cViewPr varScale="1">
        <p:scale>
          <a:sx n="75" d="100"/>
          <a:sy n="75" d="100"/>
        </p:scale>
        <p:origin x="84" y="49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FC2BA61C-B826-884B-B577-AEDBF255B58A}" type="datetimeFigureOut">
              <a:rPr lang="en-CA"/>
              <a:pPr>
                <a:defRPr/>
              </a:pPr>
              <a:t>2021-10-13</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126EB975-DBB8-2345-A612-F2AB5F00F723}" type="slidenum">
              <a:rPr lang="en-CA" altLang="en-US"/>
              <a:pPr>
                <a:defRPr/>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ＭＳ Ｐゴシック" charset="-128"/>
              </a:defRPr>
            </a:lvl1pPr>
          </a:lstStyle>
          <a:p>
            <a:pPr>
              <a:defRPr/>
            </a:pPr>
            <a:endParaRPr lang="en-US" altLang="en-US"/>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ＭＳ Ｐゴシック" charset="-128"/>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ＭＳ Ｐゴシック" charset="-128"/>
              </a:defRPr>
            </a:lvl1pPr>
          </a:lstStyle>
          <a:p>
            <a:pPr>
              <a:defRPr/>
            </a:pPr>
            <a:endParaRPr lang="en-US" alt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ea typeface="ＭＳ Ｐゴシック" panose="020B0600070205080204" pitchFamily="34" charset="-128"/>
              </a:defRPr>
            </a:lvl1pPr>
          </a:lstStyle>
          <a:p>
            <a:pPr>
              <a:defRPr/>
            </a:pPr>
            <a:fld id="{BA888B90-17D8-2F40-8ACC-AE3DD468C240}"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ospartners.com/facilitating-breakthroug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60285" fontAlgn="base">
              <a:spcBef>
                <a:spcPct val="0"/>
              </a:spcBef>
              <a:spcAft>
                <a:spcPct val="0"/>
              </a:spcAft>
              <a:defRPr/>
            </a:pPr>
            <a:fld id="{BA888B90-17D8-2F40-8ACC-AE3DD468C240}" type="slidenum">
              <a:rPr lang="en-CA" altLang="en-US">
                <a:solidFill>
                  <a:srgbClr val="000000"/>
                </a:solidFill>
                <a:latin typeface="Arial" panose="020B0604020202020204" pitchFamily="34" charset="0"/>
                <a:ea typeface="ＭＳ Ｐゴシック" panose="020B0600070205080204" pitchFamily="34" charset="-128"/>
              </a:rPr>
              <a:pPr defTabSz="960285" fontAlgn="base">
                <a:spcBef>
                  <a:spcPct val="0"/>
                </a:spcBef>
                <a:spcAft>
                  <a:spcPct val="0"/>
                </a:spcAft>
                <a:defRPr/>
              </a:pPr>
              <a:t>2</a:t>
            </a:fld>
            <a:endParaRPr lang="en-CA"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2201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88B90-17D8-2F40-8ACC-AE3DD468C240}"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49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888B90-17D8-2F40-8ACC-AE3DD468C240}"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2201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asked in the chat: “What is your frustration or </a:t>
            </a:r>
            <a:r>
              <a:rPr lang="en-US" dirty="0" err="1"/>
              <a:t>stuckness</a:t>
            </a:r>
            <a:r>
              <a:rPr lang="en-US" dirty="0"/>
              <a:t> with facilitation currently?” </a:t>
            </a:r>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4</a:t>
            </a:fld>
            <a:endParaRPr lang="en-US" dirty="0"/>
          </a:p>
        </p:txBody>
      </p:sp>
    </p:spTree>
    <p:extLst>
      <p:ext uri="{BB962C8B-B14F-4D97-AF65-F5344CB8AC3E}">
        <p14:creationId xmlns:p14="http://schemas.microsoft.com/office/powerpoint/2010/main" val="10063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asked in the chat: “What is your frustration or </a:t>
            </a:r>
            <a:r>
              <a:rPr lang="en-US" dirty="0" err="1"/>
              <a:t>stuckness</a:t>
            </a:r>
            <a:r>
              <a:rPr lang="en-US" dirty="0"/>
              <a:t> with facilitation currently?” </a:t>
            </a:r>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6</a:t>
            </a:fld>
            <a:endParaRPr lang="en-US" dirty="0"/>
          </a:p>
        </p:txBody>
      </p:sp>
    </p:spTree>
    <p:extLst>
      <p:ext uri="{BB962C8B-B14F-4D97-AF65-F5344CB8AC3E}">
        <p14:creationId xmlns:p14="http://schemas.microsoft.com/office/powerpoint/2010/main" val="243901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8</a:t>
            </a:fld>
            <a:endParaRPr lang="en-US" dirty="0"/>
          </a:p>
        </p:txBody>
      </p:sp>
    </p:spTree>
    <p:extLst>
      <p:ext uri="{BB962C8B-B14F-4D97-AF65-F5344CB8AC3E}">
        <p14:creationId xmlns:p14="http://schemas.microsoft.com/office/powerpoint/2010/main" val="312023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10</a:t>
            </a:fld>
            <a:endParaRPr lang="en-US" dirty="0"/>
          </a:p>
        </p:txBody>
      </p:sp>
    </p:spTree>
    <p:extLst>
      <p:ext uri="{BB962C8B-B14F-4D97-AF65-F5344CB8AC3E}">
        <p14:creationId xmlns:p14="http://schemas.microsoft.com/office/powerpoint/2010/main" val="139692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F5D1E-66F2-40A5-81A2-854EE5BAF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86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14</a:t>
            </a:fld>
            <a:endParaRPr lang="en-US" dirty="0"/>
          </a:p>
        </p:txBody>
      </p:sp>
    </p:spTree>
    <p:extLst>
      <p:ext uri="{BB962C8B-B14F-4D97-AF65-F5344CB8AC3E}">
        <p14:creationId xmlns:p14="http://schemas.microsoft.com/office/powerpoint/2010/main" val="168496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 his new book, </a:t>
            </a:r>
            <a:r>
              <a:rPr lang="en-US" sz="1800" b="0" i="1" u="sng" strike="noStrike" dirty="0">
                <a:solidFill>
                  <a:srgbClr val="1155CC"/>
                </a:solidFill>
                <a:effectLst/>
                <a:latin typeface="Arial" panose="020B0604020202020204" pitchFamily="34" charset="0"/>
                <a:hlinkClick r:id="rId3"/>
              </a:rPr>
              <a:t>Facilitating Breakthrough: How to Remove Obstacles, Bridge Differences, and Move Forward Together</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Reos</a:t>
            </a:r>
            <a:r>
              <a:rPr lang="en-US" sz="1800" b="0" i="0" u="none" strike="noStrike" dirty="0">
                <a:solidFill>
                  <a:srgbClr val="000000"/>
                </a:solidFill>
                <a:effectLst/>
                <a:latin typeface="Arial" panose="020B0604020202020204" pitchFamily="34" charset="0"/>
              </a:rPr>
              <a:t> Partners director Adam </a:t>
            </a:r>
            <a:r>
              <a:rPr lang="en-US" sz="1800" b="0" i="0" u="none" strike="noStrike" dirty="0" err="1">
                <a:solidFill>
                  <a:srgbClr val="000000"/>
                </a:solidFill>
                <a:effectLst/>
                <a:latin typeface="Arial" panose="020B0604020202020204" pitchFamily="34" charset="0"/>
              </a:rPr>
              <a:t>Kahane</a:t>
            </a:r>
            <a:r>
              <a:rPr lang="en-US" sz="1800" b="0" i="0" u="none" strike="noStrike" dirty="0">
                <a:solidFill>
                  <a:srgbClr val="000000"/>
                </a:solidFill>
                <a:effectLst/>
                <a:latin typeface="Arial" panose="020B0604020202020204" pitchFamily="34" charset="0"/>
              </a:rPr>
              <a:t> shares a new general theory and practice of the transformative facilitation required to make progress in such increasingly common contexts. This book is designed to encourage and enable the broader and bolder contribution that facilitators can make to helping people move forward together.</a:t>
            </a:r>
            <a:endParaRPr lang="en-US" b="0" dirty="0">
              <a:effectLst/>
            </a:endParaRPr>
          </a:p>
          <a:p>
            <a:br>
              <a:rPr lang="en-US" dirty="0"/>
            </a:br>
            <a:r>
              <a:rPr lang="en-US" dirty="0"/>
              <a:t>Learn more about </a:t>
            </a:r>
            <a:r>
              <a:rPr lang="en-US" dirty="0" err="1"/>
              <a:t>Reos</a:t>
            </a:r>
            <a:r>
              <a:rPr lang="en-US" dirty="0"/>
              <a:t> Partners here: https://reospartners.com/</a:t>
            </a:r>
            <a:br>
              <a:rPr lang="en-US" dirty="0"/>
            </a:br>
            <a:br>
              <a:rPr lang="en-US" dirty="0"/>
            </a:br>
            <a:r>
              <a:rPr lang="en-US" dirty="0"/>
              <a:t>Learn more and purchase your copy of Facilitating Breakthrough – How to Remove Obstacles, Bridge Differences and Move Forward Together: https://reospartners.com/facilitating-breakthrough/ </a:t>
            </a:r>
            <a:endParaRPr lang="en-CA" dirty="0"/>
          </a:p>
        </p:txBody>
      </p:sp>
      <p:sp>
        <p:nvSpPr>
          <p:cNvPr id="4" name="Slide Number Placeholder 3"/>
          <p:cNvSpPr>
            <a:spLocks noGrp="1"/>
          </p:cNvSpPr>
          <p:nvPr>
            <p:ph type="sldNum" sz="quarter" idx="5"/>
          </p:nvPr>
        </p:nvSpPr>
        <p:spPr/>
        <p:txBody>
          <a:bodyPr/>
          <a:lstStyle/>
          <a:p>
            <a:pPr>
              <a:defRPr/>
            </a:pPr>
            <a:fld id="{BA888B90-17D8-2F40-8ACC-AE3DD468C240}" type="slidenum">
              <a:rPr lang="en-CA" altLang="en-US" smtClean="0"/>
              <a:pPr>
                <a:defRPr/>
              </a:pPr>
              <a:t>16</a:t>
            </a:fld>
            <a:endParaRPr lang="en-CA" altLang="en-US"/>
          </a:p>
        </p:txBody>
      </p:sp>
    </p:spTree>
    <p:extLst>
      <p:ext uri="{BB962C8B-B14F-4D97-AF65-F5344CB8AC3E}">
        <p14:creationId xmlns:p14="http://schemas.microsoft.com/office/powerpoint/2010/main" val="419685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20B4126-0FF4-A447-82E1-A53BC06C8CEB}" type="datetime1">
              <a:rPr lang="en-US" altLang="en-US" smtClean="0"/>
              <a:pPr>
                <a:defRPr/>
              </a:pPr>
              <a:t>10/13/2021</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E6C3DA11-CDC9-D943-93CD-82DB968DAD5F}" type="slidenum">
              <a:rPr lang="en-US" smtClean="0"/>
              <a:pPr>
                <a:defRPr/>
              </a:pPr>
              <a:t>‹#›</a:t>
            </a:fld>
            <a:endParaRPr lang="en-US"/>
          </a:p>
        </p:txBody>
      </p:sp>
    </p:spTree>
    <p:extLst>
      <p:ext uri="{BB962C8B-B14F-4D97-AF65-F5344CB8AC3E}">
        <p14:creationId xmlns:p14="http://schemas.microsoft.com/office/powerpoint/2010/main" val="333459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B95504E-A676-4449-9AAA-5B1B5C3D7AD5}" type="datetime1">
              <a:rPr lang="en-US" altLang="en-US" smtClean="0"/>
              <a:pPr>
                <a:defRPr/>
              </a:pPr>
              <a:t>10/13/2021</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E31907CD-DF9B-AA40-A9A5-111DF67F13E1}" type="slidenum">
              <a:rPr lang="en-US" smtClean="0"/>
              <a:pPr>
                <a:defRPr/>
              </a:pPr>
              <a:t>‹#›</a:t>
            </a:fld>
            <a:endParaRPr lang="en-US"/>
          </a:p>
        </p:txBody>
      </p:sp>
    </p:spTree>
    <p:extLst>
      <p:ext uri="{BB962C8B-B14F-4D97-AF65-F5344CB8AC3E}">
        <p14:creationId xmlns:p14="http://schemas.microsoft.com/office/powerpoint/2010/main" val="4074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51E2379-1294-974C-8EA0-C98D3A14ABE5}" type="datetime1">
              <a:rPr lang="en-US" altLang="en-US" smtClean="0"/>
              <a:pPr>
                <a:defRPr/>
              </a:pPr>
              <a:t>10/13/2021</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71DFB0AE-4F67-7940-9F0F-F51760B65F2B}" type="slidenum">
              <a:rPr lang="en-US" smtClean="0"/>
              <a:pPr>
                <a:defRPr/>
              </a:pPr>
              <a:t>‹#›</a:t>
            </a:fld>
            <a:endParaRPr lang="en-US"/>
          </a:p>
        </p:txBody>
      </p:sp>
    </p:spTree>
    <p:extLst>
      <p:ext uri="{BB962C8B-B14F-4D97-AF65-F5344CB8AC3E}">
        <p14:creationId xmlns:p14="http://schemas.microsoft.com/office/powerpoint/2010/main" val="4348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10D20-F6F0-4E40-B0F3-3B8F81600C04}"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403182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10D20-F6F0-4E40-B0F3-3B8F81600C04}"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871115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10D20-F6F0-4E40-B0F3-3B8F81600C04}"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400099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10D20-F6F0-4E40-B0F3-3B8F81600C04}" type="datetimeFigureOut">
              <a:rPr lang="en-CA" smtClean="0"/>
              <a:t>2021-10-13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152902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10D20-F6F0-4E40-B0F3-3B8F81600C04}" type="datetimeFigureOut">
              <a:rPr lang="en-CA" smtClean="0"/>
              <a:t>2021-10-13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67139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10D20-F6F0-4E40-B0F3-3B8F81600C04}" type="datetimeFigureOut">
              <a:rPr lang="en-CA" smtClean="0"/>
              <a:t>2021-10-13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95012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10D20-F6F0-4E40-B0F3-3B8F81600C04}" type="datetimeFigureOut">
              <a:rPr lang="en-CA" smtClean="0"/>
              <a:t>2021-10-13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462017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87892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46A763F-2ED5-F44C-A893-1000BFB7C368}" type="datetime1">
              <a:rPr lang="en-US" altLang="en-US" smtClean="0"/>
              <a:pPr>
                <a:defRPr/>
              </a:pPr>
              <a:t>10/13/2021</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7D794409-2DC8-434E-A26E-301F3740E1CD}" type="slidenum">
              <a:rPr lang="en-US" smtClean="0"/>
              <a:pPr>
                <a:defRPr/>
              </a:pPr>
              <a:t>‹#›</a:t>
            </a:fld>
            <a:endParaRPr lang="en-US"/>
          </a:p>
        </p:txBody>
      </p:sp>
    </p:spTree>
    <p:extLst>
      <p:ext uri="{BB962C8B-B14F-4D97-AF65-F5344CB8AC3E}">
        <p14:creationId xmlns:p14="http://schemas.microsoft.com/office/powerpoint/2010/main" val="4186730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81493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10D20-F6F0-4E40-B0F3-3B8F81600C04}"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10951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10D20-F6F0-4E40-B0F3-3B8F81600C04}"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3138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5034AEA-35FF-644B-93BE-EAFD305AEC55}" type="datetime1">
              <a:rPr lang="en-US" altLang="en-US" smtClean="0"/>
              <a:pPr>
                <a:defRPr/>
              </a:pPr>
              <a:t>10/13/2021</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5EB88AFA-BF57-6243-BF27-7AE1F5BC363D}" type="slidenum">
              <a:rPr lang="en-US" smtClean="0"/>
              <a:pPr>
                <a:defRPr/>
              </a:pPr>
              <a:t>‹#›</a:t>
            </a:fld>
            <a:endParaRPr lang="en-US"/>
          </a:p>
        </p:txBody>
      </p:sp>
    </p:spTree>
    <p:extLst>
      <p:ext uri="{BB962C8B-B14F-4D97-AF65-F5344CB8AC3E}">
        <p14:creationId xmlns:p14="http://schemas.microsoft.com/office/powerpoint/2010/main" val="95804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5D46C-E02E-3C4A-9713-DACCA32009A4}" type="datetime1">
              <a:rPr lang="en-US" altLang="en-US" smtClean="0"/>
              <a:pPr>
                <a:defRPr/>
              </a:pPr>
              <a:t>10/13/2021</a:t>
            </a:fld>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CF3ADF93-C4C3-7C4C-A630-EEDC836298B0}" type="slidenum">
              <a:rPr lang="en-US" smtClean="0"/>
              <a:pPr>
                <a:defRPr/>
              </a:pPr>
              <a:t>‹#›</a:t>
            </a:fld>
            <a:endParaRPr lang="en-US"/>
          </a:p>
        </p:txBody>
      </p:sp>
    </p:spTree>
    <p:extLst>
      <p:ext uri="{BB962C8B-B14F-4D97-AF65-F5344CB8AC3E}">
        <p14:creationId xmlns:p14="http://schemas.microsoft.com/office/powerpoint/2010/main" val="380090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A0FA00A-EFD7-4B4E-89F6-FD9863BDF0ED}" type="datetime1">
              <a:rPr lang="en-US" altLang="en-US" smtClean="0"/>
              <a:pPr>
                <a:defRPr/>
              </a:pPr>
              <a:t>10/13/2021</a:t>
            </a:fld>
            <a:endParaRPr lang="en-CA" altLang="en-US"/>
          </a:p>
        </p:txBody>
      </p:sp>
      <p:sp>
        <p:nvSpPr>
          <p:cNvPr id="8" name="Footer Placeholder 7"/>
          <p:cNvSpPr>
            <a:spLocks noGrp="1"/>
          </p:cNvSpPr>
          <p:nvPr>
            <p:ph type="ftr" sz="quarter" idx="11"/>
          </p:nvPr>
        </p:nvSpPr>
        <p:spPr/>
        <p:txBody>
          <a:bodyPr/>
          <a:lstStyle/>
          <a:p>
            <a:pPr>
              <a:defRPr/>
            </a:pPr>
            <a:endParaRPr lang="en-CA" altLang="en-US"/>
          </a:p>
        </p:txBody>
      </p:sp>
      <p:sp>
        <p:nvSpPr>
          <p:cNvPr id="9" name="Slide Number Placeholder 8"/>
          <p:cNvSpPr>
            <a:spLocks noGrp="1"/>
          </p:cNvSpPr>
          <p:nvPr>
            <p:ph type="sldNum" sz="quarter" idx="12"/>
          </p:nvPr>
        </p:nvSpPr>
        <p:spPr/>
        <p:txBody>
          <a:bodyPr/>
          <a:lstStyle/>
          <a:p>
            <a:pPr>
              <a:defRPr/>
            </a:pPr>
            <a:fld id="{405C103E-1E1F-1442-915F-916D00E27A95}" type="slidenum">
              <a:rPr lang="en-US" smtClean="0"/>
              <a:pPr>
                <a:defRPr/>
              </a:pPr>
              <a:t>‹#›</a:t>
            </a:fld>
            <a:endParaRPr lang="en-US"/>
          </a:p>
        </p:txBody>
      </p:sp>
    </p:spTree>
    <p:extLst>
      <p:ext uri="{BB962C8B-B14F-4D97-AF65-F5344CB8AC3E}">
        <p14:creationId xmlns:p14="http://schemas.microsoft.com/office/powerpoint/2010/main" val="362789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758A1E2-4BB5-EC41-8396-89129516DD4B}" type="datetime1">
              <a:rPr lang="en-US" altLang="en-US" smtClean="0"/>
              <a:pPr>
                <a:defRPr/>
              </a:pPr>
              <a:t>10/13/2021</a:t>
            </a:fld>
            <a:endParaRPr lang="en-CA" altLang="en-US"/>
          </a:p>
        </p:txBody>
      </p:sp>
      <p:sp>
        <p:nvSpPr>
          <p:cNvPr id="4" name="Footer Placeholder 3"/>
          <p:cNvSpPr>
            <a:spLocks noGrp="1"/>
          </p:cNvSpPr>
          <p:nvPr>
            <p:ph type="ftr" sz="quarter" idx="11"/>
          </p:nvPr>
        </p:nvSpPr>
        <p:spPr/>
        <p:txBody>
          <a:bodyPr/>
          <a:lstStyle/>
          <a:p>
            <a:pPr>
              <a:defRPr/>
            </a:pPr>
            <a:endParaRPr lang="en-CA" altLang="en-US"/>
          </a:p>
        </p:txBody>
      </p:sp>
      <p:sp>
        <p:nvSpPr>
          <p:cNvPr id="5" name="Slide Number Placeholder 4"/>
          <p:cNvSpPr>
            <a:spLocks noGrp="1"/>
          </p:cNvSpPr>
          <p:nvPr>
            <p:ph type="sldNum" sz="quarter" idx="12"/>
          </p:nvPr>
        </p:nvSpPr>
        <p:spPr/>
        <p:txBody>
          <a:bodyPr/>
          <a:lstStyle/>
          <a:p>
            <a:pPr>
              <a:defRPr/>
            </a:pPr>
            <a:fld id="{4878ED20-AFFF-1040-822B-85E02C7F395C}" type="slidenum">
              <a:rPr lang="en-US" smtClean="0"/>
              <a:pPr>
                <a:defRPr/>
              </a:pPr>
              <a:t>‹#›</a:t>
            </a:fld>
            <a:endParaRPr lang="en-US"/>
          </a:p>
        </p:txBody>
      </p:sp>
    </p:spTree>
    <p:extLst>
      <p:ext uri="{BB962C8B-B14F-4D97-AF65-F5344CB8AC3E}">
        <p14:creationId xmlns:p14="http://schemas.microsoft.com/office/powerpoint/2010/main" val="124672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9B8C1E-D0EA-C24C-9809-5BF1327EA911}" type="datetime1">
              <a:rPr lang="en-US" altLang="en-US" smtClean="0"/>
              <a:pPr>
                <a:defRPr/>
              </a:pPr>
              <a:t>10/13/2021</a:t>
            </a:fld>
            <a:endParaRPr lang="en-CA" altLang="en-US"/>
          </a:p>
        </p:txBody>
      </p:sp>
      <p:sp>
        <p:nvSpPr>
          <p:cNvPr id="3" name="Footer Placeholder 2"/>
          <p:cNvSpPr>
            <a:spLocks noGrp="1"/>
          </p:cNvSpPr>
          <p:nvPr>
            <p:ph type="ftr" sz="quarter" idx="11"/>
          </p:nvPr>
        </p:nvSpPr>
        <p:spPr/>
        <p:txBody>
          <a:bodyPr/>
          <a:lstStyle/>
          <a:p>
            <a:pPr>
              <a:defRPr/>
            </a:pPr>
            <a:endParaRPr lang="en-CA" altLang="en-US"/>
          </a:p>
        </p:txBody>
      </p:sp>
      <p:sp>
        <p:nvSpPr>
          <p:cNvPr id="4" name="Slide Number Placeholder 3"/>
          <p:cNvSpPr>
            <a:spLocks noGrp="1"/>
          </p:cNvSpPr>
          <p:nvPr>
            <p:ph type="sldNum" sz="quarter" idx="12"/>
          </p:nvPr>
        </p:nvSpPr>
        <p:spPr/>
        <p:txBody>
          <a:bodyPr/>
          <a:lstStyle/>
          <a:p>
            <a:pPr>
              <a:defRPr/>
            </a:pPr>
            <a:fld id="{FD43FBA6-40A8-714B-8D51-2508A71B5456}" type="slidenum">
              <a:rPr lang="en-US" smtClean="0"/>
              <a:pPr>
                <a:defRPr/>
              </a:pPr>
              <a:t>‹#›</a:t>
            </a:fld>
            <a:endParaRPr lang="en-US"/>
          </a:p>
        </p:txBody>
      </p:sp>
    </p:spTree>
    <p:extLst>
      <p:ext uri="{BB962C8B-B14F-4D97-AF65-F5344CB8AC3E}">
        <p14:creationId xmlns:p14="http://schemas.microsoft.com/office/powerpoint/2010/main" val="244171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711D446-65EC-B846-B17E-7D954C40DA8D}" type="datetime1">
              <a:rPr lang="en-US" altLang="en-US" smtClean="0"/>
              <a:pPr>
                <a:defRPr/>
              </a:pPr>
              <a:t>10/13/2021</a:t>
            </a:fld>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B6E1FF07-0218-2441-AE9E-46B695028E4E}" type="slidenum">
              <a:rPr lang="en-US" smtClean="0"/>
              <a:pPr>
                <a:defRPr/>
              </a:pPr>
              <a:t>‹#›</a:t>
            </a:fld>
            <a:endParaRPr lang="en-US"/>
          </a:p>
        </p:txBody>
      </p:sp>
    </p:spTree>
    <p:extLst>
      <p:ext uri="{BB962C8B-B14F-4D97-AF65-F5344CB8AC3E}">
        <p14:creationId xmlns:p14="http://schemas.microsoft.com/office/powerpoint/2010/main" val="369150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1AF0546-9B0D-6F48-9BBD-3E7538677E5E}" type="datetime1">
              <a:rPr lang="en-US" altLang="en-US" smtClean="0"/>
              <a:pPr>
                <a:defRPr/>
              </a:pPr>
              <a:t>10/13/2021</a:t>
            </a:fld>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99FD23AD-C4ED-F541-A45B-E2B0F3506DA9}" type="slidenum">
              <a:rPr lang="en-US" smtClean="0"/>
              <a:pPr>
                <a:defRPr/>
              </a:pPr>
              <a:t>‹#›</a:t>
            </a:fld>
            <a:endParaRPr lang="en-US"/>
          </a:p>
        </p:txBody>
      </p:sp>
    </p:spTree>
    <p:extLst>
      <p:ext uri="{BB962C8B-B14F-4D97-AF65-F5344CB8AC3E}">
        <p14:creationId xmlns:p14="http://schemas.microsoft.com/office/powerpoint/2010/main" val="89794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8B4C980-E7A9-D143-94D5-5973A0BAEB9D}" type="datetime1">
              <a:rPr lang="en-US" altLang="en-US" smtClean="0"/>
              <a:pPr>
                <a:defRPr/>
              </a:pPr>
              <a:t>10/13/2021</a:t>
            </a:fld>
            <a:endParaRPr lang="en-CA"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A8B3D7-5534-DE46-8600-31123908D143}" type="slidenum">
              <a:rPr lang="en-US" smtClean="0"/>
              <a:pPr>
                <a:defRPr/>
              </a:pPr>
              <a:t>‹#›</a:t>
            </a:fld>
            <a:endParaRPr lang="en-US"/>
          </a:p>
        </p:txBody>
      </p:sp>
    </p:spTree>
    <p:extLst>
      <p:ext uri="{BB962C8B-B14F-4D97-AF65-F5344CB8AC3E}">
        <p14:creationId xmlns:p14="http://schemas.microsoft.com/office/powerpoint/2010/main" val="224691003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10D20-F6F0-4E40-B0F3-3B8F81600C04}" type="datetimeFigureOut">
              <a:rPr lang="en-CA" smtClean="0"/>
              <a:t>2021-10-13</a:t>
            </a:fld>
            <a:endParaRPr lang="en-C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706A3-381B-4491-B70D-FBCCE11F88AD}" type="slidenum">
              <a:rPr lang="en-CA" smtClean="0"/>
              <a:t>‹#›</a:t>
            </a:fld>
            <a:endParaRPr lang="en-CA"/>
          </a:p>
        </p:txBody>
      </p:sp>
    </p:spTree>
    <p:extLst>
      <p:ext uri="{BB962C8B-B14F-4D97-AF65-F5344CB8AC3E}">
        <p14:creationId xmlns:p14="http://schemas.microsoft.com/office/powerpoint/2010/main" val="21680514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hyperlink" Target="https://www.tamarackcommunity.ca/eventlisting#webina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0976" y="4053385"/>
            <a:ext cx="184731" cy="369332"/>
          </a:xfrm>
          <a:prstGeom prst="rect">
            <a:avLst/>
          </a:prstGeom>
          <a:noFill/>
        </p:spPr>
        <p:txBody>
          <a:bodyPr wrap="none" rtlCol="0">
            <a:spAutoFit/>
          </a:bodyPr>
          <a:lstStyle/>
          <a:p>
            <a:endParaRPr lang="en-US"/>
          </a:p>
        </p:txBody>
      </p:sp>
      <p:pic>
        <p:nvPicPr>
          <p:cNvPr id="9" name="Picture 8"/>
          <p:cNvPicPr/>
          <p:nvPr/>
        </p:nvPicPr>
        <p:blipFill>
          <a:blip r:embed="rId2" cstate="screen">
            <a:extLst>
              <a:ext uri="{28A0092B-C50C-407E-A947-70E740481C1C}">
                <a14:useLocalDpi xmlns:a14="http://schemas.microsoft.com/office/drawing/2010/main"/>
              </a:ext>
            </a:extLst>
          </a:blip>
          <a:stretch>
            <a:fillRect/>
          </a:stretch>
        </p:blipFill>
        <p:spPr>
          <a:xfrm>
            <a:off x="2227810" y="6151407"/>
            <a:ext cx="1689387" cy="519580"/>
          </a:xfrm>
          <a:prstGeom prst="rect">
            <a:avLst/>
          </a:prstGeom>
        </p:spPr>
      </p:pic>
      <p:sp>
        <p:nvSpPr>
          <p:cNvPr id="7" name="Rectangle 6">
            <a:extLst>
              <a:ext uri="{FF2B5EF4-FFF2-40B4-BE49-F238E27FC236}">
                <a16:creationId xmlns:a16="http://schemas.microsoft.com/office/drawing/2014/main" id="{1A5CDEC9-2219-4D41-ABE9-FC63A9DA1927}"/>
              </a:ext>
            </a:extLst>
          </p:cNvPr>
          <p:cNvSpPr/>
          <p:nvPr/>
        </p:nvSpPr>
        <p:spPr>
          <a:xfrm>
            <a:off x="3478136" y="2659560"/>
            <a:ext cx="5235729" cy="769441"/>
          </a:xfrm>
          <a:prstGeom prst="rect">
            <a:avLst/>
          </a:prstGeom>
        </p:spPr>
        <p:txBody>
          <a:bodyPr wrap="none">
            <a:spAutoFit/>
          </a:bodyPr>
          <a:lstStyle/>
          <a:p>
            <a:pPr algn="ctr"/>
            <a:r>
              <a:rPr lang="en-US" sz="4400" b="1">
                <a:solidFill>
                  <a:schemeClr val="bg1"/>
                </a:solidFill>
                <a:latin typeface="Calibri" panose="020F0502020204030204" pitchFamily="34" charset="0"/>
                <a:cs typeface="Calibri" panose="020F0502020204030204" pitchFamily="34" charset="0"/>
              </a:rPr>
              <a:t>WEBINAR TITLE SLIDE</a:t>
            </a:r>
          </a:p>
        </p:txBody>
      </p:sp>
      <p:sp>
        <p:nvSpPr>
          <p:cNvPr id="10" name="TextBox 9">
            <a:extLst>
              <a:ext uri="{FF2B5EF4-FFF2-40B4-BE49-F238E27FC236}">
                <a16:creationId xmlns:a16="http://schemas.microsoft.com/office/drawing/2014/main" id="{3235870B-444B-A94F-849C-EAE96CA4BAF2}"/>
              </a:ext>
            </a:extLst>
          </p:cNvPr>
          <p:cNvSpPr txBox="1"/>
          <p:nvPr/>
        </p:nvSpPr>
        <p:spPr>
          <a:xfrm>
            <a:off x="3599081" y="624251"/>
            <a:ext cx="5029518" cy="369332"/>
          </a:xfrm>
          <a:prstGeom prst="rect">
            <a:avLst/>
          </a:prstGeom>
          <a:noFill/>
        </p:spPr>
        <p:txBody>
          <a:bodyPr wrap="none" rtlCol="0" anchor="t">
            <a:spAutoFit/>
          </a:bodyPr>
          <a:lstStyle/>
          <a:p>
            <a:r>
              <a:rPr lang="en-US" i="1">
                <a:solidFill>
                  <a:schemeClr val="bg1"/>
                </a:solidFill>
                <a:latin typeface="Baskerville"/>
                <a:ea typeface="Baskerville" panose="02020502070401020303" pitchFamily="18" charset="0"/>
              </a:rPr>
              <a:t>A Tamarack Learning Centre/Vibrant Communities Webinar</a:t>
            </a:r>
            <a:endParaRPr lang="en-US">
              <a:solidFill>
                <a:schemeClr val="bg1"/>
              </a:solidFill>
            </a:endParaRPr>
          </a:p>
        </p:txBody>
      </p:sp>
      <p:pic>
        <p:nvPicPr>
          <p:cNvPr id="4" name="Picture 3" descr="Text&#10;&#10;Description automatically generated">
            <a:extLst>
              <a:ext uri="{FF2B5EF4-FFF2-40B4-BE49-F238E27FC236}">
                <a16:creationId xmlns:a16="http://schemas.microsoft.com/office/drawing/2014/main" id="{84C750AD-F414-47AA-A7CB-7FCC994C0DC9}"/>
              </a:ext>
            </a:extLst>
          </p:cNvPr>
          <p:cNvPicPr>
            <a:picLocks noChangeAspect="1"/>
          </p:cNvPicPr>
          <p:nvPr/>
        </p:nvPicPr>
        <p:blipFill>
          <a:blip r:embed="rId3"/>
          <a:stretch>
            <a:fillRect/>
          </a:stretch>
        </p:blipFill>
        <p:spPr>
          <a:xfrm>
            <a:off x="762" y="428"/>
            <a:ext cx="12190476" cy="6857143"/>
          </a:xfrm>
          <a:prstGeom prst="rect">
            <a:avLst/>
          </a:prstGeom>
        </p:spPr>
      </p:pic>
    </p:spTree>
    <p:extLst>
      <p:ext uri="{BB962C8B-B14F-4D97-AF65-F5344CB8AC3E}">
        <p14:creationId xmlns:p14="http://schemas.microsoft.com/office/powerpoint/2010/main" val="28573949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4687678" y="2451738"/>
            <a:ext cx="701781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Aft>
                <a:spcPts val="2400"/>
              </a:spcAft>
            </a:pPr>
            <a:r>
              <a:rPr lang="en-CA" sz="3600" dirty="0">
                <a:latin typeface="Glacial Indifference" pitchFamily="50" charset="0"/>
              </a:rPr>
              <a:t>How do you discern how to best navigate through the </a:t>
            </a:r>
            <a:r>
              <a:rPr lang="en-CA" sz="3600" b="1" dirty="0">
                <a:latin typeface="Glacial Indifference" pitchFamily="50" charset="0"/>
              </a:rPr>
              <a:t>Transformative Facilitation</a:t>
            </a:r>
            <a:r>
              <a:rPr lang="en-CA" sz="3600" dirty="0">
                <a:latin typeface="Glacial Indifference" pitchFamily="50" charset="0"/>
              </a:rPr>
              <a:t> framework?</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8904" y="5814015"/>
            <a:ext cx="2186588" cy="686730"/>
          </a:xfrm>
          <a:prstGeom prst="rect">
            <a:avLst/>
          </a:prstGeom>
        </p:spPr>
      </p:pic>
      <p:sp>
        <p:nvSpPr>
          <p:cNvPr id="7" name="Text Box 8">
            <a:extLst>
              <a:ext uri="{FF2B5EF4-FFF2-40B4-BE49-F238E27FC236}">
                <a16:creationId xmlns:a16="http://schemas.microsoft.com/office/drawing/2014/main" id="{52037238-5101-954B-947B-528C23F748F1}"/>
              </a:ext>
            </a:extLst>
          </p:cNvPr>
          <p:cNvSpPr txBox="1">
            <a:spLocks noChangeArrowheads="1"/>
          </p:cNvSpPr>
          <p:nvPr/>
        </p:nvSpPr>
        <p:spPr bwMode="auto">
          <a:xfrm>
            <a:off x="564671" y="765532"/>
            <a:ext cx="111408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3200" b="1" dirty="0">
                <a:solidFill>
                  <a:srgbClr val="008989"/>
                </a:solidFill>
                <a:latin typeface="Glacial Indifference" pitchFamily="50" charset="0"/>
              </a:rPr>
              <a:t>FACILITATING WITH INTENTION</a:t>
            </a:r>
            <a:endParaRPr lang="en-CA" sz="2800" dirty="0">
              <a:latin typeface="Glacial Indifference" pitchFamily="50" charset="0"/>
            </a:endParaRPr>
          </a:p>
        </p:txBody>
      </p:sp>
      <p:pic>
        <p:nvPicPr>
          <p:cNvPr id="2" name="Picture 1">
            <a:extLst>
              <a:ext uri="{FF2B5EF4-FFF2-40B4-BE49-F238E27FC236}">
                <a16:creationId xmlns:a16="http://schemas.microsoft.com/office/drawing/2014/main" id="{03888990-BD0E-D640-ABE7-B7C4B07E8B1C}"/>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32780" y="1942928"/>
            <a:ext cx="3505024" cy="2771947"/>
          </a:xfrm>
          <a:prstGeom prst="rect">
            <a:avLst/>
          </a:prstGeom>
          <a:ln w="76200">
            <a:solidFill>
              <a:srgbClr val="008989"/>
            </a:solidFill>
          </a:ln>
        </p:spPr>
      </p:pic>
    </p:spTree>
    <p:extLst>
      <p:ext uri="{BB962C8B-B14F-4D97-AF65-F5344CB8AC3E}">
        <p14:creationId xmlns:p14="http://schemas.microsoft.com/office/powerpoint/2010/main" val="400021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57883"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4445819" y="2551837"/>
            <a:ext cx="696446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dirty="0">
                <a:solidFill>
                  <a:schemeClr val="bg1"/>
                </a:solidFill>
                <a:latin typeface="Glacial Indifference" pitchFamily="50" charset="0"/>
              </a:rPr>
              <a:t>How does the practice of </a:t>
            </a:r>
            <a:r>
              <a:rPr lang="en-US" sz="3600" b="1" dirty="0">
                <a:solidFill>
                  <a:schemeClr val="bg1"/>
                </a:solidFill>
                <a:latin typeface="Glacial Indifference" pitchFamily="50" charset="0"/>
              </a:rPr>
              <a:t>Transformative Facilitation </a:t>
            </a:r>
            <a:r>
              <a:rPr lang="en-US" sz="3600" dirty="0">
                <a:solidFill>
                  <a:schemeClr val="bg1"/>
                </a:solidFill>
                <a:latin typeface="Glacial Indifference" pitchFamily="50" charset="0"/>
              </a:rPr>
              <a:t>address issues of power and equity?  </a:t>
            </a:r>
            <a:endParaRPr lang="en-US" sz="2400" dirty="0">
              <a:solidFill>
                <a:schemeClr val="bg1"/>
              </a:solidFill>
              <a:latin typeface="Glacial Indifference" pitchFamily="2" charset="0"/>
              <a:ea typeface="Arial" panose="020B0604020202020204" pitchFamily="34"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
        <p:nvSpPr>
          <p:cNvPr id="9" name="Text Box 8">
            <a:extLst>
              <a:ext uri="{FF2B5EF4-FFF2-40B4-BE49-F238E27FC236}">
                <a16:creationId xmlns:a16="http://schemas.microsoft.com/office/drawing/2014/main" id="{AF63B108-F627-6249-B322-0DC01AFA2EBB}"/>
              </a:ext>
            </a:extLst>
          </p:cNvPr>
          <p:cNvSpPr txBox="1">
            <a:spLocks noChangeArrowheads="1"/>
          </p:cNvSpPr>
          <p:nvPr/>
        </p:nvSpPr>
        <p:spPr bwMode="auto">
          <a:xfrm>
            <a:off x="706633" y="659716"/>
            <a:ext cx="96212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3200" b="1" dirty="0">
                <a:solidFill>
                  <a:schemeClr val="bg1"/>
                </a:solidFill>
                <a:latin typeface="Glacial Indifference" pitchFamily="50" charset="0"/>
              </a:rPr>
              <a:t>POWER, EQUITY AND TRANSFORMATIVE FACILITATION</a:t>
            </a:r>
            <a:endParaRPr lang="en-CA" sz="2800" dirty="0">
              <a:solidFill>
                <a:schemeClr val="bg1"/>
              </a:solidFill>
              <a:latin typeface="Glacial Indifference" pitchFamily="50" charset="0"/>
            </a:endParaRPr>
          </a:p>
        </p:txBody>
      </p:sp>
      <p:pic>
        <p:nvPicPr>
          <p:cNvPr id="3" name="Picture 2">
            <a:extLst>
              <a:ext uri="{FF2B5EF4-FFF2-40B4-BE49-F238E27FC236}">
                <a16:creationId xmlns:a16="http://schemas.microsoft.com/office/drawing/2014/main" id="{31B3C3FA-5775-374D-A34C-12373A69880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06633" y="2003425"/>
            <a:ext cx="3557317" cy="2851150"/>
          </a:xfrm>
          <a:prstGeom prst="roundRect">
            <a:avLst/>
          </a:prstGeom>
          <a:solidFill>
            <a:srgbClr val="008989"/>
          </a:solidFill>
        </p:spPr>
      </p:pic>
    </p:spTree>
    <p:extLst>
      <p:ext uri="{BB962C8B-B14F-4D97-AF65-F5344CB8AC3E}">
        <p14:creationId xmlns:p14="http://schemas.microsoft.com/office/powerpoint/2010/main" val="303281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146F9-3CCC-5045-9C4A-26617F850C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0" cy="6966857"/>
          </a:xfrm>
          <a:prstGeom prst="rect">
            <a:avLst/>
          </a:prstGeom>
        </p:spPr>
      </p:pic>
    </p:spTree>
    <p:extLst>
      <p:ext uri="{BB962C8B-B14F-4D97-AF65-F5344CB8AC3E}">
        <p14:creationId xmlns:p14="http://schemas.microsoft.com/office/powerpoint/2010/main" val="182194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6D9F970E-8592-42E7-9C53-143CC35B9F1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165310" y="5935507"/>
            <a:ext cx="1689387" cy="519580"/>
          </a:xfrm>
          <a:prstGeom prst="rect">
            <a:avLst/>
          </a:prstGeom>
        </p:spPr>
      </p:pic>
      <p:sp>
        <p:nvSpPr>
          <p:cNvPr id="7" name="TextBox 6">
            <a:extLst>
              <a:ext uri="{FF2B5EF4-FFF2-40B4-BE49-F238E27FC236}">
                <a16:creationId xmlns:a16="http://schemas.microsoft.com/office/drawing/2014/main" id="{A53334BB-CB65-B24F-A33F-D8A1A8F9B899}"/>
              </a:ext>
            </a:extLst>
          </p:cNvPr>
          <p:cNvSpPr txBox="1"/>
          <p:nvPr/>
        </p:nvSpPr>
        <p:spPr>
          <a:xfrm>
            <a:off x="782295" y="669866"/>
            <a:ext cx="80065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918B"/>
                </a:solidFill>
                <a:effectLst/>
                <a:uLnTx/>
                <a:uFillTx/>
                <a:latin typeface="Glacial Indifference" pitchFamily="2" charset="0"/>
                <a:ea typeface="+mn-ea"/>
                <a:cs typeface="+mn-cs"/>
              </a:rPr>
              <a:t>Final reflection…</a:t>
            </a:r>
          </a:p>
        </p:txBody>
      </p:sp>
      <p:sp>
        <p:nvSpPr>
          <p:cNvPr id="9" name="TextBox 8">
            <a:extLst>
              <a:ext uri="{FF2B5EF4-FFF2-40B4-BE49-F238E27FC236}">
                <a16:creationId xmlns:a16="http://schemas.microsoft.com/office/drawing/2014/main" id="{256A2CEB-7497-EC44-9CE9-1FA742FE285C}"/>
              </a:ext>
            </a:extLst>
          </p:cNvPr>
          <p:cNvSpPr txBox="1"/>
          <p:nvPr/>
        </p:nvSpPr>
        <p:spPr>
          <a:xfrm>
            <a:off x="4529138" y="2551837"/>
            <a:ext cx="6720533" cy="1754326"/>
          </a:xfrm>
          <a:prstGeom prst="rect">
            <a:avLst/>
          </a:prstGeom>
          <a:noFill/>
        </p:spPr>
        <p:txBody>
          <a:bodyPr wrap="square" rtlCol="0">
            <a:spAutoFit/>
          </a:bodyPr>
          <a:lstStyle/>
          <a:p>
            <a:pPr lvl="0" defTabSz="914400">
              <a:defRPr/>
            </a:pPr>
            <a:r>
              <a:rPr lang="en-US" sz="3600" dirty="0">
                <a:solidFill>
                  <a:prstClr val="black"/>
                </a:solidFill>
                <a:latin typeface="Glacial Indifference" pitchFamily="2" charset="0"/>
              </a:rPr>
              <a:t>What is </a:t>
            </a:r>
            <a:r>
              <a:rPr lang="en-US" sz="3600" b="1" dirty="0">
                <a:solidFill>
                  <a:srgbClr val="008989"/>
                </a:solidFill>
                <a:latin typeface="Glacial Indifference" pitchFamily="2" charset="0"/>
              </a:rPr>
              <a:t>one thing </a:t>
            </a:r>
            <a:r>
              <a:rPr lang="en-US" sz="3600" dirty="0">
                <a:solidFill>
                  <a:prstClr val="black"/>
                </a:solidFill>
                <a:latin typeface="Glacial Indifference" pitchFamily="2" charset="0"/>
              </a:rPr>
              <a:t>that you are seeing now that you didn’t see at the start of this webinar?</a:t>
            </a:r>
            <a:endParaRPr kumimoji="0" lang="en-CA" sz="3600" b="0" i="0" u="none" strike="noStrike" kern="1200" cap="none" spc="0" normalizeH="0" baseline="0" noProof="0" dirty="0">
              <a:ln>
                <a:noFill/>
              </a:ln>
              <a:solidFill>
                <a:srgbClr val="171616"/>
              </a:solidFill>
              <a:effectLst/>
              <a:uLnTx/>
              <a:uFillTx/>
              <a:latin typeface="Calibri Light" panose="020F0302020204030204"/>
              <a:ea typeface="+mn-ea"/>
              <a:cs typeface="+mn-cs"/>
            </a:endParaRPr>
          </a:p>
        </p:txBody>
      </p:sp>
      <p:pic>
        <p:nvPicPr>
          <p:cNvPr id="10" name="Graphic 9" descr="Brainstorm with solid fill">
            <a:extLst>
              <a:ext uri="{FF2B5EF4-FFF2-40B4-BE49-F238E27FC236}">
                <a16:creationId xmlns:a16="http://schemas.microsoft.com/office/drawing/2014/main" id="{DCD37ABB-9BC5-4BF3-BFBE-3B8D0F137D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344" y="2023725"/>
            <a:ext cx="3104722" cy="3104722"/>
          </a:xfrm>
          <a:prstGeom prst="rect">
            <a:avLst/>
          </a:prstGeom>
        </p:spPr>
      </p:pic>
    </p:spTree>
    <p:extLst>
      <p:ext uri="{BB962C8B-B14F-4D97-AF65-F5344CB8AC3E}">
        <p14:creationId xmlns:p14="http://schemas.microsoft.com/office/powerpoint/2010/main" val="259459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4687678" y="2451738"/>
            <a:ext cx="701781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Aft>
                <a:spcPts val="2400"/>
              </a:spcAft>
            </a:pPr>
            <a:r>
              <a:rPr lang="en-CA" sz="3600" dirty="0">
                <a:latin typeface="Glacial Indifference" pitchFamily="50" charset="0"/>
              </a:rPr>
              <a:t>How do you discern how to best navigate through the </a:t>
            </a:r>
            <a:r>
              <a:rPr lang="en-CA" sz="3600" b="1" dirty="0">
                <a:latin typeface="Glacial Indifference" pitchFamily="50" charset="0"/>
              </a:rPr>
              <a:t>Transformative Facilitation</a:t>
            </a:r>
            <a:r>
              <a:rPr lang="en-CA" sz="3600" dirty="0">
                <a:latin typeface="Glacial Indifference" pitchFamily="50" charset="0"/>
              </a:rPr>
              <a:t> framework?</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8904" y="5814015"/>
            <a:ext cx="2186588" cy="686730"/>
          </a:xfrm>
          <a:prstGeom prst="rect">
            <a:avLst/>
          </a:prstGeom>
        </p:spPr>
      </p:pic>
      <p:sp>
        <p:nvSpPr>
          <p:cNvPr id="7" name="Text Box 8">
            <a:extLst>
              <a:ext uri="{FF2B5EF4-FFF2-40B4-BE49-F238E27FC236}">
                <a16:creationId xmlns:a16="http://schemas.microsoft.com/office/drawing/2014/main" id="{52037238-5101-954B-947B-528C23F748F1}"/>
              </a:ext>
            </a:extLst>
          </p:cNvPr>
          <p:cNvSpPr txBox="1">
            <a:spLocks noChangeArrowheads="1"/>
          </p:cNvSpPr>
          <p:nvPr/>
        </p:nvSpPr>
        <p:spPr bwMode="auto">
          <a:xfrm>
            <a:off x="564671" y="765532"/>
            <a:ext cx="111408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3200" b="1" dirty="0">
                <a:solidFill>
                  <a:srgbClr val="008989"/>
                </a:solidFill>
                <a:latin typeface="Glacial Indifference" pitchFamily="50" charset="0"/>
              </a:rPr>
              <a:t>FACILITATING WITH INTENTION</a:t>
            </a:r>
            <a:endParaRPr lang="en-CA" sz="2800" dirty="0">
              <a:latin typeface="Glacial Indifference" pitchFamily="50" charset="0"/>
            </a:endParaRPr>
          </a:p>
        </p:txBody>
      </p:sp>
      <p:pic>
        <p:nvPicPr>
          <p:cNvPr id="2" name="Picture 1">
            <a:extLst>
              <a:ext uri="{FF2B5EF4-FFF2-40B4-BE49-F238E27FC236}">
                <a16:creationId xmlns:a16="http://schemas.microsoft.com/office/drawing/2014/main" id="{03888990-BD0E-D640-ABE7-B7C4B07E8B1C}"/>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32780" y="1942928"/>
            <a:ext cx="3505024" cy="2771947"/>
          </a:xfrm>
          <a:prstGeom prst="rect">
            <a:avLst/>
          </a:prstGeom>
          <a:ln w="76200">
            <a:solidFill>
              <a:srgbClr val="008989"/>
            </a:solidFill>
          </a:ln>
        </p:spPr>
      </p:pic>
    </p:spTree>
    <p:extLst>
      <p:ext uri="{BB962C8B-B14F-4D97-AF65-F5344CB8AC3E}">
        <p14:creationId xmlns:p14="http://schemas.microsoft.com/office/powerpoint/2010/main" val="182262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513E-347E-4BF7-B794-7DAAA1962F53}"/>
              </a:ext>
            </a:extLst>
          </p:cNvPr>
          <p:cNvSpPr>
            <a:spLocks noGrp="1"/>
          </p:cNvSpPr>
          <p:nvPr>
            <p:ph type="title"/>
          </p:nvPr>
        </p:nvSpPr>
        <p:spPr>
          <a:xfrm>
            <a:off x="1009650" y="2432050"/>
            <a:ext cx="10515600" cy="1325563"/>
          </a:xfrm>
        </p:spPr>
        <p:txBody>
          <a:bodyPr>
            <a:normAutofit/>
          </a:bodyPr>
          <a:lstStyle/>
          <a:p>
            <a:pPr algn="ctr" defTabSz="457200"/>
            <a:r>
              <a:rPr lang="en-CA" sz="5400" b="1" dirty="0">
                <a:solidFill>
                  <a:srgbClr val="008989"/>
                </a:solidFill>
                <a:latin typeface="Glacial Indifference" pitchFamily="50" charset="0"/>
                <a:ea typeface="+mn-ea"/>
                <a:cs typeface="+mn-cs"/>
              </a:rPr>
              <a:t>Closing Announcements</a:t>
            </a:r>
          </a:p>
        </p:txBody>
      </p:sp>
      <p:pic>
        <p:nvPicPr>
          <p:cNvPr id="3" name="Picture 2">
            <a:extLst>
              <a:ext uri="{FF2B5EF4-FFF2-40B4-BE49-F238E27FC236}">
                <a16:creationId xmlns:a16="http://schemas.microsoft.com/office/drawing/2014/main" id="{597BDB20-5E2E-4811-B2CA-82D99207A7E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835863" y="6038688"/>
            <a:ext cx="1689387" cy="519580"/>
          </a:xfrm>
          <a:prstGeom prst="rect">
            <a:avLst/>
          </a:prstGeom>
        </p:spPr>
      </p:pic>
    </p:spTree>
    <p:extLst>
      <p:ext uri="{BB962C8B-B14F-4D97-AF65-F5344CB8AC3E}">
        <p14:creationId xmlns:p14="http://schemas.microsoft.com/office/powerpoint/2010/main" val="243960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F83238B4-DCF4-41A1-80EA-70AA17F15E91}"/>
              </a:ext>
            </a:extLst>
          </p:cNvPr>
          <p:cNvPicPr>
            <a:picLocks noChangeAspect="1"/>
          </p:cNvPicPr>
          <p:nvPr/>
        </p:nvPicPr>
        <p:blipFill>
          <a:blip r:embed="rId3"/>
          <a:stretch>
            <a:fillRect/>
          </a:stretch>
        </p:blipFill>
        <p:spPr>
          <a:xfrm>
            <a:off x="1126562" y="1205324"/>
            <a:ext cx="2717460" cy="4201130"/>
          </a:xfrm>
          <a:prstGeom prst="rect">
            <a:avLst/>
          </a:prstGeom>
        </p:spPr>
      </p:pic>
      <p:sp>
        <p:nvSpPr>
          <p:cNvPr id="5" name="Text Box 8">
            <a:extLst>
              <a:ext uri="{FF2B5EF4-FFF2-40B4-BE49-F238E27FC236}">
                <a16:creationId xmlns:a16="http://schemas.microsoft.com/office/drawing/2014/main" id="{AE51F607-50A4-4057-BFB0-6CC93692132D}"/>
              </a:ext>
            </a:extLst>
          </p:cNvPr>
          <p:cNvSpPr txBox="1">
            <a:spLocks noChangeArrowheads="1"/>
          </p:cNvSpPr>
          <p:nvPr/>
        </p:nvSpPr>
        <p:spPr bwMode="auto">
          <a:xfrm>
            <a:off x="4007814" y="1066779"/>
            <a:ext cx="778735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Aft>
                <a:spcPts val="2400"/>
              </a:spcAft>
            </a:pPr>
            <a:r>
              <a:rPr lang="en-CA" sz="3600" b="1" dirty="0">
                <a:latin typeface="Glacial Indifference" pitchFamily="50" charset="0"/>
              </a:rPr>
              <a:t>Facilitating Breakthrough – How to Remove Obstacles, Bridge Differences and Move Forward Together </a:t>
            </a:r>
          </a:p>
        </p:txBody>
      </p:sp>
      <p:sp>
        <p:nvSpPr>
          <p:cNvPr id="6" name="Text Box 8">
            <a:extLst>
              <a:ext uri="{FF2B5EF4-FFF2-40B4-BE49-F238E27FC236}">
                <a16:creationId xmlns:a16="http://schemas.microsoft.com/office/drawing/2014/main" id="{77224DA9-8230-4BC6-A6A5-3081FDCF8B8E}"/>
              </a:ext>
            </a:extLst>
          </p:cNvPr>
          <p:cNvSpPr txBox="1">
            <a:spLocks noChangeArrowheads="1"/>
          </p:cNvSpPr>
          <p:nvPr/>
        </p:nvSpPr>
        <p:spPr bwMode="auto">
          <a:xfrm>
            <a:off x="4007813" y="4206125"/>
            <a:ext cx="7787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Aft>
                <a:spcPts val="2400"/>
              </a:spcAft>
            </a:pPr>
            <a:r>
              <a:rPr lang="en-CA" sz="3600" b="1" dirty="0">
                <a:latin typeface="Glacial Indifference" pitchFamily="50" charset="0"/>
              </a:rPr>
              <a:t>Order your copy now: </a:t>
            </a:r>
            <a:r>
              <a:rPr lang="en-US" sz="2400" dirty="0"/>
              <a:t>https://reospartners.com/facilitating-breakthrough/ </a:t>
            </a:r>
            <a:r>
              <a:rPr lang="en-CA" sz="3600" b="1" dirty="0">
                <a:latin typeface="Glacial Indifference" pitchFamily="50" charset="0"/>
              </a:rPr>
              <a:t> </a:t>
            </a:r>
          </a:p>
        </p:txBody>
      </p:sp>
    </p:spTree>
    <p:extLst>
      <p:ext uri="{BB962C8B-B14F-4D97-AF65-F5344CB8AC3E}">
        <p14:creationId xmlns:p14="http://schemas.microsoft.com/office/powerpoint/2010/main" val="39188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08FB67-8E05-A943-A472-D7CCC736F1B5}"/>
              </a:ext>
            </a:extLst>
          </p:cNvPr>
          <p:cNvPicPr>
            <a:picLocks noChangeAspect="1"/>
          </p:cNvPicPr>
          <p:nvPr/>
        </p:nvPicPr>
        <p:blipFill rotWithShape="1">
          <a:blip r:embed="rId3"/>
          <a:srcRect l="15927"/>
          <a:stretch/>
        </p:blipFill>
        <p:spPr>
          <a:xfrm>
            <a:off x="-1" y="-1272402"/>
            <a:ext cx="12192000" cy="8130402"/>
          </a:xfrm>
          <a:prstGeom prst="rect">
            <a:avLst/>
          </a:prstGeom>
        </p:spPr>
      </p:pic>
      <p:sp>
        <p:nvSpPr>
          <p:cNvPr id="6" name="Rectangle 5">
            <a:extLst>
              <a:ext uri="{FF2B5EF4-FFF2-40B4-BE49-F238E27FC236}">
                <a16:creationId xmlns:a16="http://schemas.microsoft.com/office/drawing/2014/main" id="{23DB2D89-3976-4C45-AD88-78142CA6EB09}"/>
              </a:ext>
            </a:extLst>
          </p:cNvPr>
          <p:cNvSpPr/>
          <p:nvPr/>
        </p:nvSpPr>
        <p:spPr>
          <a:xfrm>
            <a:off x="-1" y="-1272402"/>
            <a:ext cx="12191999" cy="8130402"/>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12EF280-ACF4-46CA-91F2-35B3191F3ABC}"/>
              </a:ext>
            </a:extLst>
          </p:cNvPr>
          <p:cNvSpPr txBox="1"/>
          <p:nvPr/>
        </p:nvSpPr>
        <p:spPr>
          <a:xfrm>
            <a:off x="2583402" y="4754674"/>
            <a:ext cx="63460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700">
                <a:solidFill>
                  <a:srgbClr val="FFFFFF"/>
                </a:solidFill>
                <a:latin typeface="+mj-lt"/>
                <a:ea typeface="+mj-ea"/>
                <a:cs typeface="+mj-cs"/>
                <a:sym typeface="Arial"/>
              </a:defRPr>
            </a:pPr>
            <a:r>
              <a:rPr kumimoji="0" lang="en-US" sz="1600" b="0" i="1" u="none" strike="noStrike" kern="1200" cap="none" spc="0" normalizeH="0" baseline="0" noProof="0">
                <a:ln>
                  <a:noFill/>
                </a:ln>
                <a:solidFill>
                  <a:srgbClr val="FFFFFF"/>
                </a:solidFill>
                <a:effectLst/>
                <a:uLnTx/>
                <a:uFillTx/>
                <a:latin typeface="Calibri Light" panose="020F0302020204030204"/>
                <a:ea typeface="+mn-ea"/>
                <a:cs typeface="+mn-cs"/>
                <a:sym typeface="Arial"/>
              </a:rPr>
              <a:t>View our community building webinars:</a:t>
            </a:r>
            <a:endParaRPr kumimoji="0" lang="en-US" sz="1600" b="0" i="0" u="none" strike="noStrike" kern="1200" cap="none" spc="0" normalizeH="0" baseline="0" noProof="0">
              <a:ln>
                <a:noFill/>
              </a:ln>
              <a:solidFill>
                <a:srgbClr val="FFFFFF"/>
              </a:solidFill>
              <a:effectLst/>
              <a:uLnTx/>
              <a:uFillTx/>
              <a:latin typeface="Calibri Light" panose="020F0302020204030204"/>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700">
                <a:solidFill>
                  <a:srgbClr val="FFFFFF"/>
                </a:solidFill>
                <a:latin typeface="+mj-lt"/>
                <a:ea typeface="+mj-ea"/>
                <a:cs typeface="+mj-cs"/>
                <a:sym typeface="Arial"/>
              </a:defRPr>
            </a:pPr>
            <a:r>
              <a:rPr kumimoji="0" lang="en-US" sz="2000" b="1" i="0" u="none" strike="noStrike" kern="1200" cap="none" spc="0" normalizeH="0" baseline="0" noProof="0">
                <a:ln>
                  <a:noFill/>
                </a:ln>
                <a:solidFill>
                  <a:prstClr val="white"/>
                </a:solidFill>
                <a:effectLst/>
                <a:uLnTx/>
                <a:uFillTx/>
                <a:latin typeface="Calibri Light" panose="020F0302020204030204"/>
                <a:ea typeface="+mn-ea"/>
                <a:cs typeface="+mn-cs"/>
                <a:sym typeface="Arial"/>
                <a:hlinkClick r:id="rId4"/>
              </a:rPr>
              <a:t>https://www.tamarackcommunity.ca/eventlisting#webinars</a:t>
            </a:r>
            <a:endParaRPr kumimoji="0" lang="en-US" sz="2000" b="1" i="0" u="none" strike="noStrike" kern="1200" cap="none" spc="0" normalizeH="0" baseline="0" noProof="0">
              <a:ln>
                <a:noFill/>
              </a:ln>
              <a:solidFill>
                <a:prstClr val="white"/>
              </a:solidFill>
              <a:effectLst/>
              <a:uLnTx/>
              <a:uFillTx/>
              <a:latin typeface="Calibri Light" panose="020F0302020204030204"/>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700">
                <a:solidFill>
                  <a:srgbClr val="FFFFFF"/>
                </a:solidFill>
                <a:latin typeface="+mj-lt"/>
                <a:ea typeface="+mj-ea"/>
                <a:cs typeface="+mj-cs"/>
                <a:sym typeface="Arial"/>
              </a:defRPr>
            </a:pPr>
            <a:endParaRPr kumimoji="0" lang="en-US" sz="2000" b="1" i="0" u="none" strike="noStrike" kern="1200" cap="none" spc="0" normalizeH="0" baseline="0" noProof="0">
              <a:ln>
                <a:noFill/>
              </a:ln>
              <a:solidFill>
                <a:prstClr val="white"/>
              </a:solidFill>
              <a:effectLst/>
              <a:uLnTx/>
              <a:uFillTx/>
              <a:latin typeface="Calibri Light" panose="020F0302020204030204"/>
              <a:ea typeface="+mn-ea"/>
              <a:cs typeface="+mn-cs"/>
              <a:sym typeface="Arial"/>
            </a:endParaRPr>
          </a:p>
        </p:txBody>
      </p:sp>
      <p:sp>
        <p:nvSpPr>
          <p:cNvPr id="9" name="TextBox 8">
            <a:extLst>
              <a:ext uri="{FF2B5EF4-FFF2-40B4-BE49-F238E27FC236}">
                <a16:creationId xmlns:a16="http://schemas.microsoft.com/office/drawing/2014/main" id="{58E5C536-8546-4EC4-A688-255BA9B6AB85}"/>
              </a:ext>
            </a:extLst>
          </p:cNvPr>
          <p:cNvSpPr txBox="1"/>
          <p:nvPr/>
        </p:nvSpPr>
        <p:spPr>
          <a:xfrm>
            <a:off x="3262563" y="2373999"/>
            <a:ext cx="607933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endParaRPr kumimoji="0" lang="en-CA" sz="2000" b="1" i="0" u="none" strike="noStrike" kern="1200" cap="none" spc="0" normalizeH="0" baseline="0" noProof="0">
              <a:ln>
                <a:noFill/>
              </a:ln>
              <a:solidFill>
                <a:srgbClr val="FFFFFF"/>
              </a:solidFill>
              <a:effectLst/>
              <a:uLnTx/>
              <a:uFillTx/>
              <a:latin typeface="Calibri Light" panose="020F0302020204030204"/>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r>
              <a:rPr kumimoji="0" lang="en-CA" sz="2000" b="1" i="0" u="none" strike="noStrike" kern="1200" cap="none" spc="0" normalizeH="0" baseline="0" noProof="0">
                <a:ln>
                  <a:noFill/>
                </a:ln>
                <a:solidFill>
                  <a:prstClr val="white"/>
                </a:solidFill>
                <a:effectLst/>
                <a:uLnTx/>
                <a:uFillTx/>
                <a:latin typeface="Arial"/>
                <a:ea typeface="+mn-ea"/>
                <a:cs typeface="Arial"/>
                <a:sym typeface="Arial"/>
              </a:rPr>
              <a:t>Equip yourself for Community Change by joining us for free community building webinars and live podcasts </a:t>
            </a:r>
          </a:p>
        </p:txBody>
      </p:sp>
      <p:sp>
        <p:nvSpPr>
          <p:cNvPr id="11" name="TextBox 12">
            <a:extLst>
              <a:ext uri="{FF2B5EF4-FFF2-40B4-BE49-F238E27FC236}">
                <a16:creationId xmlns:a16="http://schemas.microsoft.com/office/drawing/2014/main" id="{70BA0B2E-ABEB-3943-AA06-F33E909F2B5D}"/>
              </a:ext>
            </a:extLst>
          </p:cNvPr>
          <p:cNvSpPr txBox="1"/>
          <p:nvPr/>
        </p:nvSpPr>
        <p:spPr>
          <a:xfrm>
            <a:off x="1142999" y="998407"/>
            <a:ext cx="9905998" cy="1252265"/>
          </a:xfrm>
          <a:prstGeom prst="rect">
            <a:avLst/>
          </a:prstGeom>
          <a:ln w="12700">
            <a:miter lim="400000"/>
          </a:ln>
          <a:extLst>
            <a:ext uri="{C572A759-6A51-4108-AA02-DFA0A04FC94B}">
              <ma14:wrappingTextBoxFlag xmlns:ma14="http://schemas.microsoft.com/office/mac/drawingml/2011/main" xmlns="" val="1"/>
            </a:ext>
          </a:extLst>
        </p:spPr>
        <p:txBody>
          <a:bodyPr wrap="square" lIns="25717" tIns="25717" rIns="25717" bIns="25717"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1">
                <a:solidFill>
                  <a:srgbClr val="FFFFFF"/>
                </a:solidFill>
                <a:latin typeface="+mj-lt"/>
                <a:ea typeface="+mj-ea"/>
                <a:cs typeface="+mj-cs"/>
                <a:sym typeface="Arial"/>
              </a:defRPr>
            </a:pPr>
            <a:r>
              <a:rPr kumimoji="0" lang="en-CA" sz="5400" b="1" i="0" u="none" strike="noStrike" kern="1200" cap="none" spc="0" normalizeH="0" baseline="0" noProof="0">
                <a:ln>
                  <a:noFill/>
                </a:ln>
                <a:solidFill>
                  <a:srgbClr val="FFFFFF"/>
                </a:solidFill>
                <a:effectLst/>
                <a:uLnTx/>
                <a:uFillTx/>
                <a:latin typeface="Calibri Light" panose="020F0302020204030204"/>
                <a:ea typeface="+mn-ea"/>
                <a:cs typeface="+mn-cs"/>
                <a:sym typeface="Arial"/>
              </a:rPr>
              <a:t>Community Building Webinars</a:t>
            </a:r>
          </a:p>
          <a:p>
            <a:pPr marL="0" marR="0" lvl="0" indent="0" algn="l" defTabSz="914400" rtl="0" eaLnBrk="1" fontAlgn="auto" latinLnBrk="0" hangingPunct="1">
              <a:lnSpc>
                <a:spcPct val="100000"/>
              </a:lnSpc>
              <a:spcBef>
                <a:spcPts val="0"/>
              </a:spcBef>
              <a:spcAft>
                <a:spcPts val="0"/>
              </a:spcAft>
              <a:buClrTx/>
              <a:buSzTx/>
              <a:buFontTx/>
              <a:buNone/>
              <a:tabLst/>
              <a:defRPr sz="3200" b="1">
                <a:solidFill>
                  <a:srgbClr val="FFFFFF"/>
                </a:solidFill>
                <a:latin typeface="+mj-lt"/>
                <a:ea typeface="+mj-ea"/>
                <a:cs typeface="+mj-cs"/>
                <a:sym typeface="Arial"/>
              </a:defRPr>
            </a:pPr>
            <a:endParaRPr kumimoji="0" lang="en-CA" sz="2400" b="1" i="0" u="none" strike="noStrike" kern="1200" cap="none" spc="0" normalizeH="0" baseline="0" noProof="0">
              <a:ln>
                <a:noFill/>
              </a:ln>
              <a:solidFill>
                <a:srgbClr val="FFFFFF"/>
              </a:solidFill>
              <a:effectLst/>
              <a:uLnTx/>
              <a:uFillTx/>
              <a:latin typeface="Calibri Light" panose="020F0302020204030204"/>
              <a:ea typeface="+mn-ea"/>
              <a:cs typeface="+mn-cs"/>
              <a:sym typeface="Arial"/>
            </a:endParaRPr>
          </a:p>
        </p:txBody>
      </p:sp>
      <p:pic>
        <p:nvPicPr>
          <p:cNvPr id="3" name="Picture 2">
            <a:extLst>
              <a:ext uri="{FF2B5EF4-FFF2-40B4-BE49-F238E27FC236}">
                <a16:creationId xmlns:a16="http://schemas.microsoft.com/office/drawing/2014/main" id="{F08B17D9-4433-DA44-97C3-AF0C4E677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1895" y="5931073"/>
            <a:ext cx="2190750" cy="501650"/>
          </a:xfrm>
          <a:prstGeom prst="rect">
            <a:avLst/>
          </a:prstGeom>
        </p:spPr>
      </p:pic>
    </p:spTree>
    <p:extLst>
      <p:ext uri="{BB962C8B-B14F-4D97-AF65-F5344CB8AC3E}">
        <p14:creationId xmlns:p14="http://schemas.microsoft.com/office/powerpoint/2010/main" val="400077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037E6-6CAE-D84B-AB2D-DAD8BB284D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966857"/>
          </a:xfrm>
          <a:prstGeom prst="rect">
            <a:avLst/>
          </a:prstGeom>
        </p:spPr>
      </p:pic>
      <p:sp>
        <p:nvSpPr>
          <p:cNvPr id="3" name="Subtitle 2">
            <a:extLst>
              <a:ext uri="{FF2B5EF4-FFF2-40B4-BE49-F238E27FC236}">
                <a16:creationId xmlns:a16="http://schemas.microsoft.com/office/drawing/2014/main" id="{243A796D-53E0-45DF-99C6-CFA858BDB916}"/>
              </a:ext>
            </a:extLst>
          </p:cNvPr>
          <p:cNvSpPr>
            <a:spLocks noGrp="1"/>
          </p:cNvSpPr>
          <p:nvPr>
            <p:ph type="subTitle" idx="1"/>
          </p:nvPr>
        </p:nvSpPr>
        <p:spPr>
          <a:xfrm>
            <a:off x="1531494" y="2117558"/>
            <a:ext cx="9144000" cy="3342649"/>
          </a:xfrm>
        </p:spPr>
        <p:txBody>
          <a:bodyPr>
            <a:normAutofit/>
          </a:bodyPr>
          <a:lstStyle/>
          <a:p>
            <a:endParaRPr lang="en-CA" sz="3200" b="1" dirty="0">
              <a:solidFill>
                <a:schemeClr val="bg1"/>
              </a:solidFill>
            </a:endParaRPr>
          </a:p>
          <a:p>
            <a:endParaRPr lang="en-CA" sz="3200" b="1" dirty="0">
              <a:solidFill>
                <a:schemeClr val="bg1"/>
              </a:solidFill>
            </a:endParaRPr>
          </a:p>
          <a:p>
            <a:endParaRPr lang="en-CA" sz="3200" b="1" dirty="0">
              <a:solidFill>
                <a:schemeClr val="bg1"/>
              </a:solidFill>
            </a:endParaRPr>
          </a:p>
          <a:p>
            <a:endParaRPr lang="en-CA" sz="3200" b="1" dirty="0">
              <a:solidFill>
                <a:schemeClr val="bg1"/>
              </a:solidFill>
            </a:endParaRPr>
          </a:p>
          <a:p>
            <a:r>
              <a:rPr lang="en-CA" sz="3200" dirty="0">
                <a:solidFill>
                  <a:schemeClr val="bg1"/>
                </a:solidFill>
              </a:rPr>
              <a:t>Please send your questions, comments and feedback to </a:t>
            </a:r>
            <a:r>
              <a:rPr lang="en-CA" sz="3200" dirty="0" err="1">
                <a:solidFill>
                  <a:schemeClr val="bg1"/>
                </a:solidFill>
              </a:rPr>
              <a:t>connor@tamarackcommunity.ca</a:t>
            </a:r>
            <a:endParaRPr lang="en-CA" dirty="0">
              <a:solidFill>
                <a:schemeClr val="bg1"/>
              </a:solidFill>
            </a:endParaRPr>
          </a:p>
        </p:txBody>
      </p:sp>
      <p:pic>
        <p:nvPicPr>
          <p:cNvPr id="11" name="Picture 10" descr="A picture containing food, drawing&#10;&#10;Description automatically generated">
            <a:extLst>
              <a:ext uri="{FF2B5EF4-FFF2-40B4-BE49-F238E27FC236}">
                <a16:creationId xmlns:a16="http://schemas.microsoft.com/office/drawing/2014/main" id="{108676F8-B600-469E-A8FA-E32F91EE2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5572125"/>
            <a:ext cx="2020661" cy="1285875"/>
          </a:xfrm>
          <a:prstGeom prst="rect">
            <a:avLst/>
          </a:prstGeom>
        </p:spPr>
      </p:pic>
      <p:pic>
        <p:nvPicPr>
          <p:cNvPr id="13" name="Picture 12" descr="A close up of a logo&#10;&#10;Description automatically generated">
            <a:extLst>
              <a:ext uri="{FF2B5EF4-FFF2-40B4-BE49-F238E27FC236}">
                <a16:creationId xmlns:a16="http://schemas.microsoft.com/office/drawing/2014/main" id="{F4F0B213-C8AF-4566-A63E-7A7417741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4525" y="6015228"/>
            <a:ext cx="2724150" cy="980694"/>
          </a:xfrm>
          <a:prstGeom prst="rect">
            <a:avLst/>
          </a:prstGeom>
        </p:spPr>
      </p:pic>
    </p:spTree>
    <p:extLst>
      <p:ext uri="{BB962C8B-B14F-4D97-AF65-F5344CB8AC3E}">
        <p14:creationId xmlns:p14="http://schemas.microsoft.com/office/powerpoint/2010/main" val="106158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dirty="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dirty="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020417" y="900097"/>
            <a:ext cx="1004485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dirty="0">
                <a:solidFill>
                  <a:prstClr val="white"/>
                </a:solidFill>
                <a:latin typeface="Glacial Indifference" pitchFamily="2" charset="0"/>
                <a:ea typeface="ＭＳ Ｐゴシック" charset="-128"/>
              </a:rPr>
              <a:t>Technical Considerations</a:t>
            </a:r>
          </a:p>
          <a:p>
            <a:pPr eaLnBrk="0" fontAlgn="base" hangingPunct="0">
              <a:spcBef>
                <a:spcPct val="0"/>
              </a:spcBef>
              <a:spcAft>
                <a:spcPct val="0"/>
              </a:spcAft>
            </a:pPr>
            <a:endParaRPr lang="en-US" sz="3600" b="1" dirty="0">
              <a:solidFill>
                <a:prstClr val="white"/>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We’ve got you covered </a:t>
            </a:r>
            <a:r>
              <a:rPr lang="en-US" sz="2800" dirty="0">
                <a:solidFill>
                  <a:schemeClr val="bg1"/>
                </a:solidFill>
                <a:latin typeface="Glacial Indifference" pitchFamily="2" charset="0"/>
                <a:ea typeface="ＭＳ Ｐゴシック" charset="-128"/>
              </a:rPr>
              <a:t>- You will receive a full recording of the call, the slides as well as a collection of links &amp; resources.</a:t>
            </a:r>
          </a:p>
          <a:p>
            <a:pPr marL="457200" indent="-457200" eaLnBrk="0" fontAlgn="base" hangingPunct="0">
              <a:spcBef>
                <a:spcPct val="0"/>
              </a:spcBef>
              <a:spcAft>
                <a:spcPct val="0"/>
              </a:spcAft>
              <a:buFont typeface="Arial" panose="020B0604020202020204" pitchFamily="34" charset="0"/>
              <a:buChar char="•"/>
            </a:pPr>
            <a:endParaRPr lang="en-US" sz="1000" dirty="0">
              <a:solidFill>
                <a:schemeClr val="bg1"/>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Join the conversation </a:t>
            </a:r>
            <a:r>
              <a:rPr lang="en-US" sz="2800" dirty="0">
                <a:solidFill>
                  <a:schemeClr val="bg1"/>
                </a:solidFill>
                <a:latin typeface="Glacial Indifference" pitchFamily="2" charset="0"/>
                <a:ea typeface="ＭＳ Ｐゴシック" charset="-128"/>
              </a:rPr>
              <a:t>- Use the Q&amp;A panel on your Zoom client to submit and vote for questions you’d like us to discuss.</a:t>
            </a:r>
          </a:p>
          <a:p>
            <a:pPr marL="457200" indent="-457200" eaLnBrk="0" fontAlgn="base" hangingPunct="0">
              <a:spcBef>
                <a:spcPct val="0"/>
              </a:spcBef>
              <a:spcAft>
                <a:spcPct val="0"/>
              </a:spcAft>
              <a:buFont typeface="Arial" panose="020B0604020202020204" pitchFamily="34" charset="0"/>
              <a:buChar char="•"/>
            </a:pPr>
            <a:endParaRPr lang="en-US" sz="1000" dirty="0">
              <a:solidFill>
                <a:schemeClr val="bg1"/>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Technical Support </a:t>
            </a:r>
            <a:r>
              <a:rPr lang="en-US" sz="2800" dirty="0">
                <a:solidFill>
                  <a:schemeClr val="bg1"/>
                </a:solidFill>
                <a:latin typeface="Glacial Indifference" pitchFamily="2" charset="0"/>
                <a:ea typeface="ＭＳ Ｐゴシック" charset="-128"/>
              </a:rPr>
              <a:t>- You can use the chat panel to ask for technical support throughout the webinar. </a:t>
            </a:r>
          </a:p>
          <a:p>
            <a:pPr eaLnBrk="0" fontAlgn="base" hangingPunct="0">
              <a:spcBef>
                <a:spcPct val="0"/>
              </a:spcBef>
              <a:spcAft>
                <a:spcPct val="0"/>
              </a:spcAft>
            </a:pPr>
            <a:br>
              <a:rPr lang="en-US" sz="2400" dirty="0">
                <a:solidFill>
                  <a:prstClr val="white"/>
                </a:solidFill>
                <a:latin typeface="Glacial Indifference" pitchFamily="2" charset="0"/>
                <a:ea typeface="ＭＳ Ｐゴシック" charset="-128"/>
              </a:rPr>
            </a:br>
            <a:endParaRPr lang="en-US" sz="2400" dirty="0">
              <a:solidFill>
                <a:prstClr val="white"/>
              </a:solidFill>
              <a:latin typeface="Glacial Indifference" pitchFamily="2" charset="0"/>
              <a:ea typeface="ＭＳ Ｐゴシック" charset="-128"/>
            </a:endParaRPr>
          </a:p>
        </p:txBody>
      </p:sp>
      <p:pic>
        <p:nvPicPr>
          <p:cNvPr id="10" name="Picture 9">
            <a:extLst>
              <a:ext uri="{FF2B5EF4-FFF2-40B4-BE49-F238E27FC236}">
                <a16:creationId xmlns:a16="http://schemas.microsoft.com/office/drawing/2014/main" id="{F2744D91-2F48-C24D-85A0-17342BB9F6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234295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4817274" y="582067"/>
            <a:ext cx="6702529"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dirty="0">
                <a:solidFill>
                  <a:prstClr val="white"/>
                </a:solidFill>
                <a:latin typeface="Glacial Indifference" pitchFamily="2" charset="0"/>
                <a:ea typeface="ＭＳ Ｐゴシック" charset="-128"/>
              </a:rPr>
              <a:t>Gratitude &amp; Acknowledgement</a:t>
            </a:r>
            <a:br>
              <a:rPr lang="en-US" sz="2400" dirty="0">
                <a:solidFill>
                  <a:prstClr val="white"/>
                </a:solidFill>
                <a:latin typeface="Glacial Indifference" pitchFamily="2" charset="0"/>
                <a:ea typeface="ＭＳ Ｐゴシック" charset="-128"/>
              </a:rPr>
            </a:b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We begin this workshop by acknowledging that we are meeting on Indigenous land.  For those of us who are settlers, we are grateful for the opportunity to meet, and we thank all the generations of Indigenous peoples who have taken care of this land.  </a:t>
            </a: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This recognition of the contributions and historic importance of Indigenous peoples must be clearly and overtly connected to our collective commitment to make the promise and the challenge of Truth and Reconciliation real in our communities.  </a:t>
            </a:r>
          </a:p>
        </p:txBody>
      </p:sp>
      <p:pic>
        <p:nvPicPr>
          <p:cNvPr id="10" name="Picture 9">
            <a:extLst>
              <a:ext uri="{FF2B5EF4-FFF2-40B4-BE49-F238E27FC236}">
                <a16:creationId xmlns:a16="http://schemas.microsoft.com/office/drawing/2014/main" id="{F2744D91-2F48-C24D-85A0-17342BB9F6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8273" y="5961969"/>
            <a:ext cx="2361646" cy="540000"/>
          </a:xfrm>
          <a:prstGeom prst="rect">
            <a:avLst/>
          </a:prstGeom>
        </p:spPr>
      </p:pic>
      <p:pic>
        <p:nvPicPr>
          <p:cNvPr id="9" name="Picture 8">
            <a:extLst>
              <a:ext uri="{FF2B5EF4-FFF2-40B4-BE49-F238E27FC236}">
                <a16:creationId xmlns:a16="http://schemas.microsoft.com/office/drawing/2014/main" id="{989E0278-D613-4A48-BDDF-36C7F82F141E}"/>
              </a:ext>
            </a:extLst>
          </p:cNvPr>
          <p:cNvPicPr>
            <a:picLocks noChangeAspect="1"/>
          </p:cNvPicPr>
          <p:nvPr/>
        </p:nvPicPr>
        <p:blipFill>
          <a:blip r:embed="rId4"/>
          <a:stretch>
            <a:fillRect/>
          </a:stretch>
        </p:blipFill>
        <p:spPr>
          <a:xfrm>
            <a:off x="672197" y="1577118"/>
            <a:ext cx="3626189" cy="3878064"/>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19805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map&#10;&#10;Description automatically generated">
            <a:extLst>
              <a:ext uri="{FF2B5EF4-FFF2-40B4-BE49-F238E27FC236}">
                <a16:creationId xmlns:a16="http://schemas.microsoft.com/office/drawing/2014/main" id="{DB9B13E6-0B64-4939-AD17-DE1ACEA174F2}"/>
              </a:ext>
            </a:extLst>
          </p:cNvPr>
          <p:cNvPicPr>
            <a:picLocks noChangeAspect="1"/>
          </p:cNvPicPr>
          <p:nvPr/>
        </p:nvPicPr>
        <p:blipFill>
          <a:blip r:embed="rId3"/>
          <a:stretch>
            <a:fillRect/>
          </a:stretch>
        </p:blipFill>
        <p:spPr>
          <a:xfrm>
            <a:off x="8404565" y="3527721"/>
            <a:ext cx="3315163" cy="1924319"/>
          </a:xfrm>
          <a:prstGeom prst="rect">
            <a:avLst/>
          </a:prstGeom>
        </p:spPr>
      </p:pic>
      <p:pic>
        <p:nvPicPr>
          <p:cNvPr id="4" name="Picture 3" descr="Map&#10;&#10;Description automatically generated">
            <a:extLst>
              <a:ext uri="{FF2B5EF4-FFF2-40B4-BE49-F238E27FC236}">
                <a16:creationId xmlns:a16="http://schemas.microsoft.com/office/drawing/2014/main" id="{0D3AB927-56C1-4798-9A60-29676CAF6035}"/>
              </a:ext>
            </a:extLst>
          </p:cNvPr>
          <p:cNvPicPr>
            <a:picLocks noChangeAspect="1"/>
          </p:cNvPicPr>
          <p:nvPr/>
        </p:nvPicPr>
        <p:blipFill>
          <a:blip r:embed="rId4"/>
          <a:stretch>
            <a:fillRect/>
          </a:stretch>
        </p:blipFill>
        <p:spPr>
          <a:xfrm>
            <a:off x="-1341756" y="439439"/>
            <a:ext cx="8961755" cy="8828686"/>
          </a:xfrm>
          <a:prstGeom prst="rect">
            <a:avLst/>
          </a:prstGeom>
        </p:spPr>
      </p:pic>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554189" y="5615948"/>
            <a:ext cx="96371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US" sz="2800" dirty="0">
                <a:solidFill>
                  <a:srgbClr val="EC4071"/>
                </a:solidFill>
                <a:latin typeface="Glacial Indifference" pitchFamily="50" charset="0"/>
              </a:rPr>
              <a:t>206</a:t>
            </a:r>
            <a:r>
              <a:rPr lang="en-US" sz="2800" dirty="0">
                <a:latin typeface="Glacial Indifference" pitchFamily="50" charset="0"/>
              </a:rPr>
              <a:t> Registrants   </a:t>
            </a:r>
            <a:r>
              <a:rPr lang="en-US" sz="2800" dirty="0">
                <a:solidFill>
                  <a:srgbClr val="EC4071"/>
                </a:solidFill>
                <a:latin typeface="Glacial Indifference" pitchFamily="50" charset="0"/>
              </a:rPr>
              <a:t>8</a:t>
            </a:r>
            <a:r>
              <a:rPr lang="en-US" sz="2800" dirty="0">
                <a:latin typeface="Glacial Indifference" pitchFamily="50" charset="0"/>
              </a:rPr>
              <a:t> Countries    </a:t>
            </a:r>
            <a:r>
              <a:rPr lang="en-US" sz="2800" dirty="0">
                <a:solidFill>
                  <a:srgbClr val="EC4071"/>
                </a:solidFill>
                <a:latin typeface="Glacial Indifference" pitchFamily="50" charset="0"/>
              </a:rPr>
              <a:t>9</a:t>
            </a:r>
            <a:r>
              <a:rPr lang="en-US" sz="2800" dirty="0">
                <a:latin typeface="Glacial Indifference" pitchFamily="50" charset="0"/>
              </a:rPr>
              <a:t> Provinces   </a:t>
            </a:r>
            <a:r>
              <a:rPr lang="en-US" sz="2800" dirty="0">
                <a:solidFill>
                  <a:srgbClr val="EC4071"/>
                </a:solidFill>
                <a:latin typeface="Glacial Indifference" pitchFamily="50" charset="0"/>
              </a:rPr>
              <a:t>13</a:t>
            </a:r>
            <a:r>
              <a:rPr lang="en-US" sz="2800" dirty="0">
                <a:latin typeface="Glacial Indifference" pitchFamily="50" charset="0"/>
              </a:rPr>
              <a:t> States  </a:t>
            </a:r>
            <a:endParaRPr lang="en-CA" sz="2800" dirty="0">
              <a:latin typeface="Glacial Indifference" pitchFamily="50"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4629" y="5956890"/>
            <a:ext cx="2186588" cy="686730"/>
          </a:xfrm>
          <a:prstGeom prst="rect">
            <a:avLst/>
          </a:prstGeom>
        </p:spPr>
      </p:pic>
      <p:sp>
        <p:nvSpPr>
          <p:cNvPr id="9" name="Text Box 8">
            <a:extLst>
              <a:ext uri="{FF2B5EF4-FFF2-40B4-BE49-F238E27FC236}">
                <a16:creationId xmlns:a16="http://schemas.microsoft.com/office/drawing/2014/main" id="{E56C54D0-FAA9-354A-A605-D3BF7B0D2F6F}"/>
              </a:ext>
            </a:extLst>
          </p:cNvPr>
          <p:cNvSpPr txBox="1">
            <a:spLocks noChangeArrowheads="1"/>
          </p:cNvSpPr>
          <p:nvPr/>
        </p:nvSpPr>
        <p:spPr bwMode="auto">
          <a:xfrm>
            <a:off x="642937" y="333157"/>
            <a:ext cx="74580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3200" b="1" dirty="0">
                <a:solidFill>
                  <a:srgbClr val="008989"/>
                </a:solidFill>
                <a:latin typeface="Glacial Indifference" pitchFamily="50" charset="0"/>
              </a:rPr>
              <a:t>WHO IS IN THE ROOM</a:t>
            </a:r>
            <a:endParaRPr lang="en-CA" sz="2800" dirty="0">
              <a:latin typeface="Glacial Indifference" pitchFamily="50" charset="0"/>
            </a:endParaRPr>
          </a:p>
        </p:txBody>
      </p:sp>
      <p:pic>
        <p:nvPicPr>
          <p:cNvPr id="11" name="Picture 10" descr="A picture containing map&#10;&#10;Description automatically generated">
            <a:extLst>
              <a:ext uri="{FF2B5EF4-FFF2-40B4-BE49-F238E27FC236}">
                <a16:creationId xmlns:a16="http://schemas.microsoft.com/office/drawing/2014/main" id="{57FD30B5-6BDE-4B78-BB29-C8EE3608C59F}"/>
              </a:ext>
            </a:extLst>
          </p:cNvPr>
          <p:cNvPicPr>
            <a:picLocks noChangeAspect="1"/>
          </p:cNvPicPr>
          <p:nvPr/>
        </p:nvPicPr>
        <p:blipFill>
          <a:blip r:embed="rId6"/>
          <a:stretch>
            <a:fillRect/>
          </a:stretch>
        </p:blipFill>
        <p:spPr>
          <a:xfrm>
            <a:off x="5957589" y="333157"/>
            <a:ext cx="2143424" cy="2762636"/>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09C36FC0-4B47-4702-AE73-55DA9034E32B}"/>
              </a:ext>
            </a:extLst>
          </p:cNvPr>
          <p:cNvPicPr>
            <a:picLocks noChangeAspect="1"/>
          </p:cNvPicPr>
          <p:nvPr/>
        </p:nvPicPr>
        <p:blipFill>
          <a:blip r:embed="rId7"/>
          <a:stretch>
            <a:fillRect/>
          </a:stretch>
        </p:blipFill>
        <p:spPr>
          <a:xfrm>
            <a:off x="10111774" y="918006"/>
            <a:ext cx="1476581" cy="1800476"/>
          </a:xfrm>
          <a:prstGeom prst="rect">
            <a:avLst/>
          </a:prstGeom>
        </p:spPr>
      </p:pic>
      <p:pic>
        <p:nvPicPr>
          <p:cNvPr id="25" name="Picture 24" descr="Map&#10;&#10;Description automatically generated">
            <a:extLst>
              <a:ext uri="{FF2B5EF4-FFF2-40B4-BE49-F238E27FC236}">
                <a16:creationId xmlns:a16="http://schemas.microsoft.com/office/drawing/2014/main" id="{DAFBE188-4BDB-401D-AF95-69D6BA5925E6}"/>
              </a:ext>
            </a:extLst>
          </p:cNvPr>
          <p:cNvPicPr>
            <a:picLocks noChangeAspect="1"/>
          </p:cNvPicPr>
          <p:nvPr/>
        </p:nvPicPr>
        <p:blipFill>
          <a:blip r:embed="rId8"/>
          <a:stretch>
            <a:fillRect/>
          </a:stretch>
        </p:blipFill>
        <p:spPr>
          <a:xfrm>
            <a:off x="7963652" y="1647828"/>
            <a:ext cx="1667108" cy="2029108"/>
          </a:xfrm>
          <a:prstGeom prst="rect">
            <a:avLst/>
          </a:prstGeom>
        </p:spPr>
      </p:pic>
      <p:pic>
        <p:nvPicPr>
          <p:cNvPr id="27" name="Picture 26" descr="Icon, map&#10;&#10;Description automatically generated">
            <a:extLst>
              <a:ext uri="{FF2B5EF4-FFF2-40B4-BE49-F238E27FC236}">
                <a16:creationId xmlns:a16="http://schemas.microsoft.com/office/drawing/2014/main" id="{E9492A93-3342-412A-AD3A-954C103F92B1}"/>
              </a:ext>
            </a:extLst>
          </p:cNvPr>
          <p:cNvPicPr>
            <a:picLocks noChangeAspect="1"/>
          </p:cNvPicPr>
          <p:nvPr/>
        </p:nvPicPr>
        <p:blipFill>
          <a:blip r:embed="rId9"/>
          <a:stretch>
            <a:fillRect/>
          </a:stretch>
        </p:blipFill>
        <p:spPr>
          <a:xfrm>
            <a:off x="6422384" y="3002920"/>
            <a:ext cx="1629002" cy="2343477"/>
          </a:xfrm>
          <a:prstGeom prst="rect">
            <a:avLst/>
          </a:prstGeom>
        </p:spPr>
      </p:pic>
      <p:sp>
        <p:nvSpPr>
          <p:cNvPr id="28" name="TextBox 27">
            <a:extLst>
              <a:ext uri="{FF2B5EF4-FFF2-40B4-BE49-F238E27FC236}">
                <a16:creationId xmlns:a16="http://schemas.microsoft.com/office/drawing/2014/main" id="{844D74CE-01C6-4F96-A395-3635EFA62DB2}"/>
              </a:ext>
            </a:extLst>
          </p:cNvPr>
          <p:cNvSpPr txBox="1"/>
          <p:nvPr/>
        </p:nvSpPr>
        <p:spPr>
          <a:xfrm>
            <a:off x="5643289" y="3676936"/>
            <a:ext cx="1205012" cy="369332"/>
          </a:xfrm>
          <a:prstGeom prst="rect">
            <a:avLst/>
          </a:prstGeom>
          <a:noFill/>
        </p:spPr>
        <p:txBody>
          <a:bodyPr wrap="square" rtlCol="0">
            <a:spAutoFit/>
          </a:bodyPr>
          <a:lstStyle/>
          <a:p>
            <a:r>
              <a:rPr lang="en-US" dirty="0"/>
              <a:t>Portugal</a:t>
            </a:r>
            <a:endParaRPr lang="en-CA" dirty="0"/>
          </a:p>
        </p:txBody>
      </p:sp>
      <p:sp>
        <p:nvSpPr>
          <p:cNvPr id="32" name="TextBox 31">
            <a:extLst>
              <a:ext uri="{FF2B5EF4-FFF2-40B4-BE49-F238E27FC236}">
                <a16:creationId xmlns:a16="http://schemas.microsoft.com/office/drawing/2014/main" id="{06B901CC-1E91-4744-A3DA-C9E171F7F639}"/>
              </a:ext>
            </a:extLst>
          </p:cNvPr>
          <p:cNvSpPr txBox="1"/>
          <p:nvPr/>
        </p:nvSpPr>
        <p:spPr>
          <a:xfrm>
            <a:off x="7739014" y="2514135"/>
            <a:ext cx="1205012" cy="369332"/>
          </a:xfrm>
          <a:prstGeom prst="rect">
            <a:avLst/>
          </a:prstGeom>
          <a:noFill/>
        </p:spPr>
        <p:txBody>
          <a:bodyPr wrap="square" rtlCol="0">
            <a:spAutoFit/>
          </a:bodyPr>
          <a:lstStyle/>
          <a:p>
            <a:r>
              <a:rPr lang="en-US" dirty="0"/>
              <a:t>Italy</a:t>
            </a:r>
            <a:endParaRPr lang="en-CA" dirty="0"/>
          </a:p>
        </p:txBody>
      </p:sp>
      <p:sp>
        <p:nvSpPr>
          <p:cNvPr id="33" name="TextBox 32">
            <a:extLst>
              <a:ext uri="{FF2B5EF4-FFF2-40B4-BE49-F238E27FC236}">
                <a16:creationId xmlns:a16="http://schemas.microsoft.com/office/drawing/2014/main" id="{B16F2436-D469-4B26-9E42-A4EEB38B7CCD}"/>
              </a:ext>
            </a:extLst>
          </p:cNvPr>
          <p:cNvSpPr txBox="1"/>
          <p:nvPr/>
        </p:nvSpPr>
        <p:spPr>
          <a:xfrm>
            <a:off x="5977130" y="1355137"/>
            <a:ext cx="1205012" cy="369332"/>
          </a:xfrm>
          <a:prstGeom prst="rect">
            <a:avLst/>
          </a:prstGeom>
          <a:noFill/>
        </p:spPr>
        <p:txBody>
          <a:bodyPr wrap="square" rtlCol="0">
            <a:spAutoFit/>
          </a:bodyPr>
          <a:lstStyle/>
          <a:p>
            <a:r>
              <a:rPr lang="en-US" dirty="0"/>
              <a:t>Norway</a:t>
            </a:r>
            <a:endParaRPr lang="en-CA" dirty="0"/>
          </a:p>
        </p:txBody>
      </p:sp>
      <p:sp>
        <p:nvSpPr>
          <p:cNvPr id="34" name="TextBox 33">
            <a:extLst>
              <a:ext uri="{FF2B5EF4-FFF2-40B4-BE49-F238E27FC236}">
                <a16:creationId xmlns:a16="http://schemas.microsoft.com/office/drawing/2014/main" id="{67D6E449-5A5C-4D8B-BD83-C90A08C9CB76}"/>
              </a:ext>
            </a:extLst>
          </p:cNvPr>
          <p:cNvSpPr txBox="1"/>
          <p:nvPr/>
        </p:nvSpPr>
        <p:spPr>
          <a:xfrm>
            <a:off x="9509268" y="1463162"/>
            <a:ext cx="1205012" cy="369332"/>
          </a:xfrm>
          <a:prstGeom prst="rect">
            <a:avLst/>
          </a:prstGeom>
          <a:noFill/>
        </p:spPr>
        <p:txBody>
          <a:bodyPr wrap="square" rtlCol="0">
            <a:spAutoFit/>
          </a:bodyPr>
          <a:lstStyle/>
          <a:p>
            <a:r>
              <a:rPr lang="en-US" dirty="0"/>
              <a:t>Singapore</a:t>
            </a:r>
            <a:endParaRPr lang="en-CA" dirty="0"/>
          </a:p>
        </p:txBody>
      </p:sp>
      <p:sp>
        <p:nvSpPr>
          <p:cNvPr id="35" name="TextBox 34">
            <a:extLst>
              <a:ext uri="{FF2B5EF4-FFF2-40B4-BE49-F238E27FC236}">
                <a16:creationId xmlns:a16="http://schemas.microsoft.com/office/drawing/2014/main" id="{3C7AB37F-8249-4A6D-874A-47131D42305B}"/>
              </a:ext>
            </a:extLst>
          </p:cNvPr>
          <p:cNvSpPr txBox="1"/>
          <p:nvPr/>
        </p:nvSpPr>
        <p:spPr>
          <a:xfrm>
            <a:off x="10596326" y="5076180"/>
            <a:ext cx="1476581" cy="369332"/>
          </a:xfrm>
          <a:prstGeom prst="rect">
            <a:avLst/>
          </a:prstGeom>
          <a:noFill/>
        </p:spPr>
        <p:txBody>
          <a:bodyPr wrap="square" rtlCol="0">
            <a:spAutoFit/>
          </a:bodyPr>
          <a:lstStyle/>
          <a:p>
            <a:r>
              <a:rPr lang="en-US" dirty="0"/>
              <a:t>New Zealand </a:t>
            </a:r>
            <a:endParaRPr lang="en-CA" dirty="0"/>
          </a:p>
        </p:txBody>
      </p:sp>
      <p:sp>
        <p:nvSpPr>
          <p:cNvPr id="36" name="TextBox 35">
            <a:extLst>
              <a:ext uri="{FF2B5EF4-FFF2-40B4-BE49-F238E27FC236}">
                <a16:creationId xmlns:a16="http://schemas.microsoft.com/office/drawing/2014/main" id="{6FA9A473-4F05-486E-ACD8-3FFA93C18D9E}"/>
              </a:ext>
            </a:extLst>
          </p:cNvPr>
          <p:cNvSpPr txBox="1"/>
          <p:nvPr/>
        </p:nvSpPr>
        <p:spPr>
          <a:xfrm>
            <a:off x="8009167" y="4441146"/>
            <a:ext cx="1476581" cy="369332"/>
          </a:xfrm>
          <a:prstGeom prst="rect">
            <a:avLst/>
          </a:prstGeom>
          <a:noFill/>
        </p:spPr>
        <p:txBody>
          <a:bodyPr wrap="square" rtlCol="0">
            <a:spAutoFit/>
          </a:bodyPr>
          <a:lstStyle/>
          <a:p>
            <a:r>
              <a:rPr lang="en-US" dirty="0"/>
              <a:t>Australia</a:t>
            </a:r>
            <a:endParaRPr lang="en-CA" dirty="0"/>
          </a:p>
        </p:txBody>
      </p:sp>
    </p:spTree>
    <p:extLst>
      <p:ext uri="{BB962C8B-B14F-4D97-AF65-F5344CB8AC3E}">
        <p14:creationId xmlns:p14="http://schemas.microsoft.com/office/powerpoint/2010/main" val="162613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eaLnBrk="1" hangingPunct="1">
              <a:spcBef>
                <a:spcPts val="0"/>
              </a:spcBef>
            </a:pPr>
            <a:r>
              <a:rPr lang="en-CA" altLang="en-US" sz="280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14288" y="19397"/>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834151" y="3918247"/>
            <a:ext cx="32732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sz="2000" b="1" dirty="0">
                <a:solidFill>
                  <a:schemeClr val="bg1"/>
                </a:solidFill>
              </a:rPr>
              <a:t>Adam </a:t>
            </a:r>
            <a:r>
              <a:rPr lang="en-CA" sz="2000" b="1" dirty="0" err="1">
                <a:solidFill>
                  <a:schemeClr val="bg1"/>
                </a:solidFill>
              </a:rPr>
              <a:t>Kahane</a:t>
            </a:r>
            <a:endParaRPr lang="en-CA" sz="2000" b="1" dirty="0">
              <a:solidFill>
                <a:schemeClr val="bg1"/>
              </a:solidFill>
            </a:endParaRPr>
          </a:p>
          <a:p>
            <a:pPr algn="ctr"/>
            <a:r>
              <a:rPr lang="en-CA" altLang="en-US" sz="2000" dirty="0">
                <a:solidFill>
                  <a:schemeClr val="bg1"/>
                </a:solidFill>
                <a:latin typeface="Glacial Indifference" pitchFamily="50" charset="0"/>
              </a:rPr>
              <a:t>Co-Founder, </a:t>
            </a:r>
            <a:r>
              <a:rPr lang="en-CA" altLang="en-US" sz="2000" dirty="0" err="1">
                <a:solidFill>
                  <a:schemeClr val="bg1"/>
                </a:solidFill>
                <a:latin typeface="Glacial Indifference" pitchFamily="50" charset="0"/>
              </a:rPr>
              <a:t>Reos</a:t>
            </a:r>
            <a:r>
              <a:rPr lang="en-CA" altLang="en-US" sz="2000" dirty="0">
                <a:solidFill>
                  <a:schemeClr val="bg1"/>
                </a:solidFill>
                <a:latin typeface="Glacial Indifference" pitchFamily="50" charset="0"/>
              </a:rPr>
              <a:t> Partners </a:t>
            </a:r>
          </a:p>
        </p:txBody>
      </p:sp>
      <p:pic>
        <p:nvPicPr>
          <p:cNvPr id="9" name="Picture 8">
            <a:extLst>
              <a:ext uri="{FF2B5EF4-FFF2-40B4-BE49-F238E27FC236}">
                <a16:creationId xmlns:a16="http://schemas.microsoft.com/office/drawing/2014/main" id="{BAB20081-8DCF-4D6A-8585-DB4CFA7506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56816" y="6011256"/>
            <a:ext cx="1817580" cy="415597"/>
          </a:xfrm>
          <a:prstGeom prst="rect">
            <a:avLst/>
          </a:prstGeom>
        </p:spPr>
      </p:pic>
      <p:pic>
        <p:nvPicPr>
          <p:cNvPr id="10" name="Picture 9">
            <a:extLst>
              <a:ext uri="{FF2B5EF4-FFF2-40B4-BE49-F238E27FC236}">
                <a16:creationId xmlns:a16="http://schemas.microsoft.com/office/drawing/2014/main" id="{4509F9A5-4C68-714E-8E21-CCA563CBA159}"/>
              </a:ext>
            </a:extLst>
          </p:cNvPr>
          <p:cNvPicPr/>
          <p:nvPr/>
        </p:nvPicPr>
        <p:blipFill rotWithShape="1">
          <a:blip r:embed="rId3" cstate="print">
            <a:extLst>
              <a:ext uri="{28A0092B-C50C-407E-A947-70E740481C1C}">
                <a14:useLocalDpi xmlns:a14="http://schemas.microsoft.com/office/drawing/2010/main" val="0"/>
              </a:ext>
            </a:extLst>
          </a:blip>
          <a:srcRect l="16857" r="16680"/>
          <a:stretch/>
        </p:blipFill>
        <p:spPr bwMode="auto">
          <a:xfrm>
            <a:off x="2482180" y="1818420"/>
            <a:ext cx="1977194" cy="2020833"/>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EF417ED-A28E-4504-9658-7446C743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364" y="1805939"/>
            <a:ext cx="2100452" cy="2033314"/>
          </a:xfrm>
          <a:prstGeom prst="rect">
            <a:avLst/>
          </a:prstGeom>
        </p:spPr>
      </p:pic>
      <p:sp>
        <p:nvSpPr>
          <p:cNvPr id="13" name="Text Box 8">
            <a:extLst>
              <a:ext uri="{FF2B5EF4-FFF2-40B4-BE49-F238E27FC236}">
                <a16:creationId xmlns:a16="http://schemas.microsoft.com/office/drawing/2014/main" id="{82458F0E-FECC-6847-8FB7-267CA3765E12}"/>
              </a:ext>
            </a:extLst>
          </p:cNvPr>
          <p:cNvSpPr txBox="1">
            <a:spLocks noChangeArrowheads="1"/>
          </p:cNvSpPr>
          <p:nvPr/>
        </p:nvSpPr>
        <p:spPr bwMode="auto">
          <a:xfrm>
            <a:off x="6584378" y="3834783"/>
            <a:ext cx="45598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sz="2000" b="1" dirty="0">
                <a:solidFill>
                  <a:schemeClr val="bg1"/>
                </a:solidFill>
              </a:rPr>
              <a:t>Sylvia </a:t>
            </a:r>
            <a:r>
              <a:rPr lang="en-CA" sz="2000" b="1" dirty="0" err="1">
                <a:solidFill>
                  <a:schemeClr val="bg1"/>
                </a:solidFill>
              </a:rPr>
              <a:t>Cheuy</a:t>
            </a:r>
            <a:endParaRPr lang="en-CA" sz="2000" b="1" dirty="0">
              <a:solidFill>
                <a:schemeClr val="bg1"/>
              </a:solidFill>
            </a:endParaRPr>
          </a:p>
          <a:p>
            <a:pPr algn="ctr"/>
            <a:r>
              <a:rPr lang="en-CA" altLang="en-US" sz="2000" dirty="0">
                <a:solidFill>
                  <a:schemeClr val="bg1"/>
                </a:solidFill>
                <a:latin typeface="Glacial Indifference" pitchFamily="50" charset="0"/>
              </a:rPr>
              <a:t>Consulting Director, Tamarack Institute </a:t>
            </a:r>
          </a:p>
        </p:txBody>
      </p:sp>
    </p:spTree>
    <p:extLst>
      <p:ext uri="{BB962C8B-B14F-4D97-AF65-F5344CB8AC3E}">
        <p14:creationId xmlns:p14="http://schemas.microsoft.com/office/powerpoint/2010/main" val="172092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3843337" y="1490553"/>
            <a:ext cx="7458076" cy="320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800" dirty="0">
                <a:latin typeface="Glacial Indifference" pitchFamily="50" charset="0"/>
              </a:rPr>
              <a:t>What is your level of experience with facilitation? </a:t>
            </a:r>
            <a:r>
              <a:rPr lang="en-CA" dirty="0">
                <a:latin typeface="Glacial Indifference" pitchFamily="50" charset="0"/>
              </a:rPr>
              <a:t>(single choice) </a:t>
            </a:r>
            <a:r>
              <a:rPr lang="en-CA" sz="2800" dirty="0">
                <a:latin typeface="Glacial Indifference" pitchFamily="50" charset="0"/>
              </a:rPr>
              <a:t> </a:t>
            </a:r>
          </a:p>
          <a:p>
            <a:pPr>
              <a:lnSpc>
                <a:spcPct val="115000"/>
              </a:lnSpc>
            </a:pPr>
            <a:r>
              <a:rPr lang="en-CA" sz="2800" dirty="0">
                <a:latin typeface="Glacial Indifference" pitchFamily="50" charset="0"/>
              </a:rPr>
              <a:t> </a:t>
            </a:r>
          </a:p>
          <a:p>
            <a:pPr>
              <a:spcAft>
                <a:spcPts val="1800"/>
              </a:spcAft>
            </a:pPr>
            <a:r>
              <a:rPr lang="en-CA" sz="2800" dirty="0">
                <a:latin typeface="Glacial Indifference" pitchFamily="50" charset="0"/>
              </a:rPr>
              <a:t>1. Beginner</a:t>
            </a:r>
          </a:p>
          <a:p>
            <a:pPr>
              <a:spcAft>
                <a:spcPts val="1800"/>
              </a:spcAft>
            </a:pPr>
            <a:r>
              <a:rPr lang="en-CA" sz="2800" dirty="0">
                <a:latin typeface="Glacial Indifference" pitchFamily="50" charset="0"/>
              </a:rPr>
              <a:t>2. Intermediate</a:t>
            </a:r>
          </a:p>
          <a:p>
            <a:pPr>
              <a:spcAft>
                <a:spcPts val="1800"/>
              </a:spcAft>
            </a:pPr>
            <a:r>
              <a:rPr lang="en-CA" sz="2800" dirty="0">
                <a:latin typeface="Glacial Indifference" pitchFamily="50" charset="0"/>
              </a:rPr>
              <a:t>3. Expert</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4629" y="5956890"/>
            <a:ext cx="2186588" cy="686730"/>
          </a:xfrm>
          <a:prstGeom prst="rect">
            <a:avLst/>
          </a:prstGeom>
        </p:spPr>
      </p:pic>
      <p:pic>
        <p:nvPicPr>
          <p:cNvPr id="3" name="Graphic 2" descr="Presentation with pie chart with solid fill">
            <a:extLst>
              <a:ext uri="{FF2B5EF4-FFF2-40B4-BE49-F238E27FC236}">
                <a16:creationId xmlns:a16="http://schemas.microsoft.com/office/drawing/2014/main" id="{3ED3BF5C-2EA4-8349-904D-64E140097C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017" y="1776412"/>
            <a:ext cx="3305175" cy="3305175"/>
          </a:xfrm>
          <a:prstGeom prst="rect">
            <a:avLst/>
          </a:prstGeom>
        </p:spPr>
      </p:pic>
      <p:sp>
        <p:nvSpPr>
          <p:cNvPr id="9" name="Text Box 8">
            <a:extLst>
              <a:ext uri="{FF2B5EF4-FFF2-40B4-BE49-F238E27FC236}">
                <a16:creationId xmlns:a16="http://schemas.microsoft.com/office/drawing/2014/main" id="{E56C54D0-FAA9-354A-A605-D3BF7B0D2F6F}"/>
              </a:ext>
            </a:extLst>
          </p:cNvPr>
          <p:cNvSpPr txBox="1">
            <a:spLocks noChangeArrowheads="1"/>
          </p:cNvSpPr>
          <p:nvPr/>
        </p:nvSpPr>
        <p:spPr bwMode="auto">
          <a:xfrm>
            <a:off x="642937" y="333157"/>
            <a:ext cx="74580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3200" b="1" dirty="0">
                <a:solidFill>
                  <a:srgbClr val="008989"/>
                </a:solidFill>
                <a:latin typeface="Glacial Indifference" pitchFamily="50" charset="0"/>
              </a:rPr>
              <a:t>PARTICIPANT POLL</a:t>
            </a:r>
            <a:endParaRPr lang="en-CA" sz="2800" dirty="0">
              <a:latin typeface="Glacial Indifference" pitchFamily="50" charset="0"/>
            </a:endParaRPr>
          </a:p>
        </p:txBody>
      </p:sp>
    </p:spTree>
    <p:extLst>
      <p:ext uri="{BB962C8B-B14F-4D97-AF65-F5344CB8AC3E}">
        <p14:creationId xmlns:p14="http://schemas.microsoft.com/office/powerpoint/2010/main" val="32084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solidFill>
                <a:srgbClr val="EC4071"/>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4246948" y="2644170"/>
            <a:ext cx="73866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chemeClr val="bg1"/>
                </a:solidFill>
                <a:latin typeface="Glacial Indifference" pitchFamily="50" charset="0"/>
              </a:rPr>
              <a:t>What compelled you to write this book now?</a:t>
            </a:r>
            <a:endParaRPr lang="en-CA" sz="4000" b="1" dirty="0">
              <a:solidFill>
                <a:schemeClr val="bg1"/>
              </a:solidFill>
              <a:latin typeface="Glacial Indifference" pitchFamily="50"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6C72A93D-78DE-FE41-804E-9D456921F468}"/>
              </a:ext>
            </a:extLst>
          </p:cNvPr>
          <p:cNvPicPr>
            <a:picLocks noChangeAspect="1"/>
          </p:cNvPicPr>
          <p:nvPr/>
        </p:nvPicPr>
        <p:blipFill>
          <a:blip r:embed="rId3"/>
          <a:stretch>
            <a:fillRect/>
          </a:stretch>
        </p:blipFill>
        <p:spPr>
          <a:xfrm>
            <a:off x="1126562" y="1205324"/>
            <a:ext cx="2717460" cy="4201130"/>
          </a:xfrm>
          <a:prstGeom prst="rect">
            <a:avLst/>
          </a:prstGeom>
        </p:spPr>
      </p:pic>
    </p:spTree>
    <p:extLst>
      <p:ext uri="{BB962C8B-B14F-4D97-AF65-F5344CB8AC3E}">
        <p14:creationId xmlns:p14="http://schemas.microsoft.com/office/powerpoint/2010/main" val="397935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5000625" y="2120949"/>
            <a:ext cx="6509826"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lvl="0" indent="-571500">
              <a:spcAft>
                <a:spcPts val="2400"/>
              </a:spcAft>
              <a:buFont typeface="Arial" panose="020B0604020202020204" pitchFamily="34" charset="0"/>
              <a:buChar char="•"/>
            </a:pPr>
            <a:r>
              <a:rPr lang="en-CA" sz="3600" dirty="0">
                <a:latin typeface="Glacial Indifference" pitchFamily="50" charset="0"/>
              </a:rPr>
              <a:t>How would you describe conventional approaches to facilitation?</a:t>
            </a:r>
          </a:p>
          <a:p>
            <a:pPr marL="571500" lvl="0" indent="-571500">
              <a:spcAft>
                <a:spcPts val="2400"/>
              </a:spcAft>
              <a:buFont typeface="Arial" panose="020B0604020202020204" pitchFamily="34" charset="0"/>
              <a:buChar char="•"/>
            </a:pPr>
            <a:r>
              <a:rPr lang="en-CA" sz="3600" dirty="0">
                <a:latin typeface="Glacial Indifference" pitchFamily="50" charset="0"/>
              </a:rPr>
              <a:t> What are its limitations? </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8904" y="5814015"/>
            <a:ext cx="2186588" cy="686730"/>
          </a:xfrm>
          <a:prstGeom prst="rect">
            <a:avLst/>
          </a:prstGeom>
        </p:spPr>
      </p:pic>
      <p:sp>
        <p:nvSpPr>
          <p:cNvPr id="7" name="Text Box 8">
            <a:extLst>
              <a:ext uri="{FF2B5EF4-FFF2-40B4-BE49-F238E27FC236}">
                <a16:creationId xmlns:a16="http://schemas.microsoft.com/office/drawing/2014/main" id="{52037238-5101-954B-947B-528C23F748F1}"/>
              </a:ext>
            </a:extLst>
          </p:cNvPr>
          <p:cNvSpPr txBox="1">
            <a:spLocks noChangeArrowheads="1"/>
          </p:cNvSpPr>
          <p:nvPr/>
        </p:nvSpPr>
        <p:spPr bwMode="auto">
          <a:xfrm>
            <a:off x="1260728" y="560535"/>
            <a:ext cx="111408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3200" b="1" dirty="0">
                <a:solidFill>
                  <a:srgbClr val="008989"/>
                </a:solidFill>
                <a:latin typeface="Glacial Indifference" pitchFamily="50" charset="0"/>
              </a:rPr>
              <a:t>LIMITATIONS OF CONVENTIONAL FACILITATION</a:t>
            </a:r>
            <a:endParaRPr lang="en-CA" sz="2800" dirty="0">
              <a:latin typeface="Glacial Indifference" pitchFamily="50" charset="0"/>
            </a:endParaRPr>
          </a:p>
        </p:txBody>
      </p:sp>
      <p:pic>
        <p:nvPicPr>
          <p:cNvPr id="3" name="Graphic 2" descr="Teacher with solid fill">
            <a:extLst>
              <a:ext uri="{FF2B5EF4-FFF2-40B4-BE49-F238E27FC236}">
                <a16:creationId xmlns:a16="http://schemas.microsoft.com/office/drawing/2014/main" id="{B3B028F9-40F9-234B-A4A7-956A44C17D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725" y="1350307"/>
            <a:ext cx="4276725" cy="4276725"/>
          </a:xfrm>
          <a:prstGeom prst="rect">
            <a:avLst/>
          </a:prstGeom>
        </p:spPr>
      </p:pic>
    </p:spTree>
    <p:extLst>
      <p:ext uri="{BB962C8B-B14F-4D97-AF65-F5344CB8AC3E}">
        <p14:creationId xmlns:p14="http://schemas.microsoft.com/office/powerpoint/2010/main" val="107060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57883"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3326103" y="2428727"/>
            <a:ext cx="76466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dirty="0">
                <a:solidFill>
                  <a:schemeClr val="bg1"/>
                </a:solidFill>
                <a:latin typeface="Glacial Indifference" pitchFamily="50" charset="0"/>
              </a:rPr>
              <a:t>Can you give an overview of the </a:t>
            </a:r>
            <a:r>
              <a:rPr lang="en-US" sz="3600" b="1" dirty="0">
                <a:solidFill>
                  <a:schemeClr val="bg1"/>
                </a:solidFill>
                <a:latin typeface="Glacial Indifference" pitchFamily="50" charset="0"/>
              </a:rPr>
              <a:t>Transformative Facilitation</a:t>
            </a:r>
            <a:r>
              <a:rPr lang="en-US" sz="3600" dirty="0">
                <a:solidFill>
                  <a:schemeClr val="bg1"/>
                </a:solidFill>
                <a:latin typeface="Glacial Indifference" pitchFamily="50" charset="0"/>
              </a:rPr>
              <a:t> framework and what it involves?</a:t>
            </a:r>
            <a:endParaRPr lang="en-US" sz="2400" dirty="0">
              <a:solidFill>
                <a:schemeClr val="bg1"/>
              </a:solidFill>
              <a:latin typeface="Glacial Indifference" pitchFamily="2" charset="0"/>
              <a:ea typeface="Arial" panose="020B0604020202020204" pitchFamily="34"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
        <p:nvSpPr>
          <p:cNvPr id="9" name="Text Box 8">
            <a:extLst>
              <a:ext uri="{FF2B5EF4-FFF2-40B4-BE49-F238E27FC236}">
                <a16:creationId xmlns:a16="http://schemas.microsoft.com/office/drawing/2014/main" id="{AF63B108-F627-6249-B322-0DC01AFA2EBB}"/>
              </a:ext>
            </a:extLst>
          </p:cNvPr>
          <p:cNvSpPr txBox="1">
            <a:spLocks noChangeArrowheads="1"/>
          </p:cNvSpPr>
          <p:nvPr/>
        </p:nvSpPr>
        <p:spPr bwMode="auto">
          <a:xfrm>
            <a:off x="708606" y="499480"/>
            <a:ext cx="107747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3200" b="1" dirty="0">
                <a:solidFill>
                  <a:schemeClr val="bg1"/>
                </a:solidFill>
                <a:latin typeface="Glacial Indifference" pitchFamily="50" charset="0"/>
              </a:rPr>
              <a:t>TRANSFORMATIVE FACILITATION</a:t>
            </a:r>
            <a:r>
              <a:rPr lang="en-CA" sz="3200" b="1" dirty="0">
                <a:solidFill>
                  <a:schemeClr val="bg1"/>
                </a:solidFill>
                <a:latin typeface="Glacial Indifference" pitchFamily="50" charset="0"/>
                <a:sym typeface="Wingdings" pitchFamily="2" charset="2"/>
              </a:rPr>
              <a:t> | </a:t>
            </a:r>
            <a:r>
              <a:rPr lang="en-CA" sz="3200" b="1" dirty="0">
                <a:solidFill>
                  <a:schemeClr val="bg1"/>
                </a:solidFill>
                <a:latin typeface="Glacial Indifference" pitchFamily="50" charset="0"/>
              </a:rPr>
              <a:t>CREATING A BETTER WAY</a:t>
            </a:r>
            <a:endParaRPr lang="en-CA" sz="2800" dirty="0">
              <a:solidFill>
                <a:schemeClr val="bg1"/>
              </a:solidFill>
              <a:latin typeface="Glacial Indifference" pitchFamily="50" charset="0"/>
            </a:endParaRPr>
          </a:p>
        </p:txBody>
      </p:sp>
    </p:spTree>
    <p:extLst>
      <p:ext uri="{BB962C8B-B14F-4D97-AF65-F5344CB8AC3E}">
        <p14:creationId xmlns:p14="http://schemas.microsoft.com/office/powerpoint/2010/main" val="3981010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vision xmlns="67505973-031c-4cd1-bc43-e218732375d4">Learning Centre</Division>
    <Document_x0020_Type xmlns="67505973-031c-4cd1-bc43-e218732375d4">Select...</Document_x0020_Type>
    <Department xmlns="67505973-031c-4cd1-bc43-e218732375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D8C32F3BD9C7429B6EDDF31DADE844" ma:contentTypeVersion="11" ma:contentTypeDescription="Create a new document." ma:contentTypeScope="" ma:versionID="4fc470a2780a759467a479a8a9adb8b9">
  <xsd:schema xmlns:xsd="http://www.w3.org/2001/XMLSchema" xmlns:xs="http://www.w3.org/2001/XMLSchema" xmlns:p="http://schemas.microsoft.com/office/2006/metadata/properties" xmlns:ns2="67505973-031c-4cd1-bc43-e218732375d4" targetNamespace="http://schemas.microsoft.com/office/2006/metadata/properties" ma:root="true" ma:fieldsID="fbfa00ccc285418f9022fe75016eaba2" ns2:_="">
    <xsd:import namespace="67505973-031c-4cd1-bc43-e218732375d4"/>
    <xsd:element name="properties">
      <xsd:complexType>
        <xsd:sequence>
          <xsd:element name="documentManagement">
            <xsd:complexType>
              <xsd:all>
                <xsd:element ref="ns2:Department" minOccurs="0"/>
                <xsd:element ref="ns2:MediaServiceMetadata" minOccurs="0"/>
                <xsd:element ref="ns2:MediaServiceFastMetadata" minOccurs="0"/>
                <xsd:element ref="ns2:Document_x0020_Type"/>
                <xsd:element ref="ns2:Divisio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505973-031c-4cd1-bc43-e218732375d4" elementFormDefault="qualified">
    <xsd:import namespace="http://schemas.microsoft.com/office/2006/documentManagement/types"/>
    <xsd:import namespace="http://schemas.microsoft.com/office/infopath/2007/PartnerControls"/>
    <xsd:element name="Department" ma:index="8" nillable="true" ma:displayName="Department" ma:format="Dropdown" ma:internalName="Department">
      <xsd:simpleType>
        <xsd:restriction base="dms:Choice">
          <xsd:enumeration value="Tamarack"/>
          <xsd:enumeration value="Learning Centre"/>
          <xsd:enumeration value="Vibrant Communitie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ocument_x0020_Type" ma:index="11" ma:displayName="Document Type" ma:default="Select..." ma:format="Dropdown" ma:internalName="Document_x0020_Type">
      <xsd:simpleType>
        <xsd:restriction base="dms:Choice">
          <xsd:enumeration value="Select..."/>
          <xsd:enumeration value="Template"/>
          <xsd:enumeration value="Checklist"/>
        </xsd:restriction>
      </xsd:simpleType>
    </xsd:element>
    <xsd:element name="Division" ma:index="12" nillable="true" ma:displayName="Division" ma:default="Learning Centre" ma:format="Dropdown" ma:internalName="Division">
      <xsd:simpleType>
        <xsd:restriction base="dms:Choice">
          <xsd:enumeration value="Learning Centre"/>
          <xsd:enumeration value="Tamarack"/>
          <xsd:enumeration value="Vibrant Communities"/>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49AF55-527C-4F0E-8BB5-147D34073620}">
  <ds:schemaRefs>
    <ds:schemaRef ds:uri="http://schemas.microsoft.com/sharepoint/v3/contenttype/forms"/>
  </ds:schemaRefs>
</ds:datastoreItem>
</file>

<file path=customXml/itemProps2.xml><?xml version="1.0" encoding="utf-8"?>
<ds:datastoreItem xmlns:ds="http://schemas.openxmlformats.org/officeDocument/2006/customXml" ds:itemID="{AE77AB5B-127D-4F74-A1C7-4190E22537A6}">
  <ds:schemaRef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67505973-031c-4cd1-bc43-e218732375d4"/>
    <ds:schemaRef ds:uri="http://purl.org/dc/dcmitype/"/>
  </ds:schemaRefs>
</ds:datastoreItem>
</file>

<file path=customXml/itemProps3.xml><?xml version="1.0" encoding="utf-8"?>
<ds:datastoreItem xmlns:ds="http://schemas.openxmlformats.org/officeDocument/2006/customXml" ds:itemID="{A9FF8315-3F4A-4309-AB37-2A658A676719}">
  <ds:schemaRefs>
    <ds:schemaRef ds:uri="67505973-031c-4cd1-bc43-e218732375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312</TotalTime>
  <Words>661</Words>
  <Application>Microsoft Office PowerPoint</Application>
  <PresentationFormat>Widescreen</PresentationFormat>
  <Paragraphs>79</Paragraphs>
  <Slides>18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Baskerville</vt:lpstr>
      <vt:lpstr>Calibri</vt:lpstr>
      <vt:lpstr>Calibri Light</vt:lpstr>
      <vt:lpstr>Glacial Indifference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Announcements</vt:lpstr>
      <vt:lpstr>PowerPoint Presentation</vt:lpstr>
      <vt:lpstr>PowerPoint Presentation</vt:lpstr>
      <vt:lpstr>PowerPoint Presentation</vt:lpstr>
    </vt:vector>
  </TitlesOfParts>
  <Company>Region of Peel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Webinar Template Slides</dc:title>
  <dc:creator>Federico Cartín-Arteaga</dc:creator>
  <cp:lastModifiedBy>Connor Judge</cp:lastModifiedBy>
  <cp:revision>16</cp:revision>
  <cp:lastPrinted>2017-10-18T17:22:21Z</cp:lastPrinted>
  <dcterms:created xsi:type="dcterms:W3CDTF">2012-09-20T14:39:06Z</dcterms:created>
  <dcterms:modified xsi:type="dcterms:W3CDTF">2021-10-13T15:59:15Z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0x010100DCD8C32F3BD9C7429B6EDDF31DADE844</vt:lpwstr>
  </property>
</Properties>
</file>